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4"/>
  </p:sldMasterIdLst>
  <p:notesMasterIdLst>
    <p:notesMasterId r:id="rId61"/>
  </p:notesMasterIdLst>
  <p:sldIdLst>
    <p:sldId id="256" r:id="rId5"/>
    <p:sldId id="258" r:id="rId6"/>
    <p:sldId id="259" r:id="rId7"/>
    <p:sldId id="260" r:id="rId8"/>
    <p:sldId id="311" r:id="rId9"/>
    <p:sldId id="261" r:id="rId10"/>
    <p:sldId id="262" r:id="rId11"/>
    <p:sldId id="263" r:id="rId12"/>
    <p:sldId id="301" r:id="rId13"/>
    <p:sldId id="264" r:id="rId14"/>
    <p:sldId id="265" r:id="rId15"/>
    <p:sldId id="266" r:id="rId16"/>
    <p:sldId id="305" r:id="rId17"/>
    <p:sldId id="267" r:id="rId18"/>
    <p:sldId id="268" r:id="rId19"/>
    <p:sldId id="269" r:id="rId20"/>
    <p:sldId id="270" r:id="rId21"/>
    <p:sldId id="271" r:id="rId22"/>
    <p:sldId id="272" r:id="rId23"/>
    <p:sldId id="273" r:id="rId24"/>
    <p:sldId id="274" r:id="rId25"/>
    <p:sldId id="278" r:id="rId26"/>
    <p:sldId id="279" r:id="rId27"/>
    <p:sldId id="280" r:id="rId28"/>
    <p:sldId id="281" r:id="rId29"/>
    <p:sldId id="282" r:id="rId30"/>
    <p:sldId id="317" r:id="rId31"/>
    <p:sldId id="318" r:id="rId32"/>
    <p:sldId id="283" r:id="rId33"/>
    <p:sldId id="288" r:id="rId34"/>
    <p:sldId id="289" r:id="rId35"/>
    <p:sldId id="290" r:id="rId36"/>
    <p:sldId id="321" r:id="rId37"/>
    <p:sldId id="292" r:id="rId38"/>
    <p:sldId id="293" r:id="rId39"/>
    <p:sldId id="306" r:id="rId40"/>
    <p:sldId id="320" r:id="rId41"/>
    <p:sldId id="307" r:id="rId42"/>
    <p:sldId id="284" r:id="rId43"/>
    <p:sldId id="285" r:id="rId44"/>
    <p:sldId id="313" r:id="rId45"/>
    <p:sldId id="312" r:id="rId46"/>
    <p:sldId id="314" r:id="rId47"/>
    <p:sldId id="286" r:id="rId48"/>
    <p:sldId id="287" r:id="rId49"/>
    <p:sldId id="322" r:id="rId50"/>
    <p:sldId id="323" r:id="rId51"/>
    <p:sldId id="294" r:id="rId52"/>
    <p:sldId id="295" r:id="rId53"/>
    <p:sldId id="296" r:id="rId54"/>
    <p:sldId id="315" r:id="rId55"/>
    <p:sldId id="316" r:id="rId56"/>
    <p:sldId id="297" r:id="rId57"/>
    <p:sldId id="298" r:id="rId58"/>
    <p:sldId id="299" r:id="rId59"/>
    <p:sldId id="300" r:id="rId60"/>
  </p:sldIdLst>
  <p:sldSz cx="9144000" cy="5143500" type="screen16x9"/>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28F617-74CB-6D44-BCC3-C0C535D13601}" name="Helen Wong" initials="HW" userId="6626df7fbfa56546"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len Wong" initials="HW" lastIdx="22" clrIdx="0">
    <p:extLst>
      <p:ext uri="{19B8F6BF-5375-455C-9EA6-DF929625EA0E}">
        <p15:presenceInfo xmlns:p15="http://schemas.microsoft.com/office/powerpoint/2012/main" userId="6626df7fbfa56546" providerId="Windows Live"/>
      </p:ext>
    </p:extLst>
  </p:cmAuthor>
  <p:cmAuthor id="2" name="HSC&amp;PEd" initials="HSC&amp;PEd" lastIdx="1" clrIdx="1">
    <p:extLst>
      <p:ext uri="{19B8F6BF-5375-455C-9EA6-DF929625EA0E}">
        <p15:presenceInfo xmlns:p15="http://schemas.microsoft.com/office/powerpoint/2012/main" userId="HSC&amp;P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A91A"/>
    <a:srgbClr val="5FB11B"/>
    <a:srgbClr val="1BAF34"/>
    <a:srgbClr val="1CAC8E"/>
    <a:srgbClr val="1D6FA9"/>
    <a:srgbClr val="B74919"/>
    <a:srgbClr val="91CEAE"/>
    <a:srgbClr val="92D08E"/>
    <a:srgbClr val="D59084"/>
    <a:srgbClr val="C9D2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F1F960-47A4-4144-8EEB-9CAA23878D89}">
  <a:tblStyle styleId="{74F1F960-47A4-4144-8EEB-9CAA23878D8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a:tcStyle>
        <a:tcBdr/>
        <a:fill>
          <a:solidFill>
            <a:srgbClr val="F8D6CC"/>
          </a:solidFill>
        </a:fill>
      </a:tcStyle>
    </a:band1H>
    <a:band2H>
      <a:tcTxStyle/>
      <a:tcStyle>
        <a:tcBdr/>
      </a:tcStyle>
    </a:band2H>
    <a:band1V>
      <a:tcTxStyle/>
      <a:tcStyle>
        <a:tcBdr/>
        <a:fill>
          <a:solidFill>
            <a:srgbClr val="F8D6CC"/>
          </a:solidFill>
        </a:fill>
      </a:tcStyle>
    </a:band1V>
    <a:band2V>
      <a:tcTxStyle/>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11" autoAdjust="0"/>
    <p:restoredTop sz="75030" autoAdjust="0"/>
  </p:normalViewPr>
  <p:slideViewPr>
    <p:cSldViewPr snapToGrid="0">
      <p:cViewPr varScale="1">
        <p:scale>
          <a:sx n="108" d="100"/>
          <a:sy n="108" d="100"/>
        </p:scale>
        <p:origin x="1224" y="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2" d="100"/>
          <a:sy n="112" d="100"/>
        </p:scale>
        <p:origin x="2142"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4"/>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ites.bu.edu/bryantlab/files/2015/04/dopamine-pathways.jp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ites.bu.edu/bryantlab/files/2015/04/dopamine-pathways.jp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kfws.org.hk/news/press-release/2024020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fu.edu.hk/tc/media/press-release/index_id_841.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7cf7eb4b25_2_75: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 name="Google Shape;127;g37cf7eb4b25_2_7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7cf7eb4b25_2_12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37cf7eb4b25_2_12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Microsoft JhengHei"/>
              <a:buNone/>
            </a:pPr>
            <a:r>
              <a:rPr lang="zh-CN" altLang="en-US" sz="1200" b="1" dirty="0">
                <a:latin typeface="Microsoft JhengHei"/>
                <a:ea typeface="Microsoft JhengHei"/>
                <a:cs typeface="Microsoft JhengHei"/>
                <a:sym typeface="Microsoft JhengHei"/>
              </a:rPr>
              <a:t>上网成瘾的定义</a:t>
            </a:r>
            <a:r>
              <a:rPr lang="zh-TW" sz="1200" b="1" dirty="0">
                <a:solidFill>
                  <a:srgbClr val="1F3864"/>
                </a:solidFill>
                <a:latin typeface="Microsoft JhengHei"/>
                <a:ea typeface="Microsoft JhengHei"/>
                <a:cs typeface="Microsoft JhengHei"/>
                <a:sym typeface="Microsoft JhengHei"/>
              </a:rPr>
              <a:t>：</a:t>
            </a:r>
            <a:endParaRPr sz="1200" dirty="0"/>
          </a:p>
          <a:p>
            <a:pPr marL="171450" lvl="0" indent="-171450" algn="l" rtl="0">
              <a:spcBef>
                <a:spcPts val="0"/>
              </a:spcBef>
              <a:spcAft>
                <a:spcPts val="0"/>
              </a:spcAft>
              <a:buClr>
                <a:srgbClr val="1F3864"/>
              </a:buClr>
              <a:buSzPts val="1200"/>
              <a:buFont typeface="Arial"/>
              <a:buChar char="•"/>
            </a:pPr>
            <a:r>
              <a:rPr lang="zh-TW" altLang="en-US" sz="1200" b="0" dirty="0">
                <a:solidFill>
                  <a:srgbClr val="1F3864"/>
                </a:solidFill>
                <a:latin typeface="Microsoft JhengHei"/>
                <a:ea typeface="Microsoft JhengHei"/>
                <a:cs typeface="Microsoft JhengHei"/>
                <a:sym typeface="Microsoft JhengHei"/>
              </a:rPr>
              <a:t>于</a:t>
            </a:r>
            <a:r>
              <a:rPr lang="zh-TW" sz="1200" b="0" dirty="0">
                <a:solidFill>
                  <a:srgbClr val="1F3864"/>
                </a:solidFill>
                <a:latin typeface="Microsoft JhengHei"/>
                <a:ea typeface="Microsoft JhengHei"/>
                <a:cs typeface="Microsoft JhengHei"/>
                <a:sym typeface="Microsoft JhengHei"/>
              </a:rPr>
              <a:t>1995年，</a:t>
            </a:r>
            <a:r>
              <a:rPr lang="zh-CN" altLang="en-US" sz="1200" b="0" dirty="0">
                <a:solidFill>
                  <a:srgbClr val="1F3864"/>
                </a:solidFill>
                <a:latin typeface="Microsoft JhengHei"/>
                <a:ea typeface="Microsoft JhengHei"/>
                <a:cs typeface="Microsoft JhengHei"/>
                <a:sym typeface="Microsoft JhengHei"/>
              </a:rPr>
              <a:t>美国的精神科医生</a:t>
            </a:r>
            <a:r>
              <a:rPr lang="zh-TW" sz="1200" b="0" dirty="0">
                <a:solidFill>
                  <a:srgbClr val="1F3864"/>
                </a:solidFill>
                <a:latin typeface="Microsoft JhengHei"/>
                <a:ea typeface="Microsoft JhengHei"/>
                <a:cs typeface="Microsoft JhengHei"/>
                <a:sym typeface="Microsoft JhengHei"/>
              </a:rPr>
              <a:t>Dr. Goldberg</a:t>
            </a:r>
            <a:r>
              <a:rPr lang="zh-TW" altLang="en-US" sz="1200" b="0" dirty="0">
                <a:solidFill>
                  <a:srgbClr val="1F3864"/>
                </a:solidFill>
                <a:latin typeface="Microsoft JhengHei"/>
                <a:ea typeface="Microsoft JhengHei"/>
                <a:cs typeface="Microsoft JhengHei"/>
                <a:sym typeface="Microsoft JhengHei"/>
              </a:rPr>
              <a:t>首次提出</a:t>
            </a:r>
            <a:r>
              <a:rPr lang="zh-TW" sz="1200" b="0" dirty="0">
                <a:solidFill>
                  <a:srgbClr val="1F3864"/>
                </a:solidFill>
                <a:latin typeface="Microsoft JhengHei"/>
                <a:ea typeface="Microsoft JhengHei"/>
                <a:cs typeface="Microsoft JhengHei"/>
                <a:sym typeface="Microsoft JhengHei"/>
              </a:rPr>
              <a:t>Internet Addiction Disorder（</a:t>
            </a:r>
            <a:r>
              <a:rPr lang="zh-TW" altLang="en-US" sz="1200" b="0" dirty="0">
                <a:solidFill>
                  <a:srgbClr val="1F3864"/>
                </a:solidFill>
                <a:latin typeface="Microsoft JhengHei"/>
                <a:ea typeface="Microsoft JhengHei"/>
                <a:cs typeface="Microsoft JhengHei"/>
                <a:sym typeface="Microsoft JhengHei"/>
              </a:rPr>
              <a:t>上网成癮</a:t>
            </a:r>
            <a:r>
              <a:rPr lang="zh-TW" sz="1200" b="0" dirty="0">
                <a:solidFill>
                  <a:srgbClr val="1F3864"/>
                </a:solidFill>
                <a:latin typeface="Microsoft JhengHei"/>
                <a:ea typeface="Microsoft JhengHei"/>
                <a:cs typeface="Microsoft JhengHei"/>
                <a:sym typeface="Microsoft JhengHei"/>
              </a:rPr>
              <a:t>）一</a:t>
            </a:r>
            <a:r>
              <a:rPr lang="zh-TW" altLang="en-US" sz="1200" b="0" dirty="0">
                <a:solidFill>
                  <a:srgbClr val="1F3864"/>
                </a:solidFill>
                <a:latin typeface="Microsoft JhengHei"/>
                <a:ea typeface="Microsoft JhengHei"/>
                <a:cs typeface="Microsoft JhengHei"/>
                <a:sym typeface="Microsoft JhengHei"/>
              </a:rPr>
              <a:t>词</a:t>
            </a:r>
            <a:endParaRPr sz="1200" b="0" dirty="0">
              <a:solidFill>
                <a:srgbClr val="1F3864"/>
              </a:solidFill>
              <a:latin typeface="Microsoft JhengHei"/>
              <a:ea typeface="Microsoft JhengHei"/>
              <a:cs typeface="Microsoft JhengHei"/>
              <a:sym typeface="Microsoft JhengHei"/>
            </a:endParaRPr>
          </a:p>
          <a:p>
            <a:pPr marL="171450" lvl="0" indent="-171450" algn="l" rtl="0">
              <a:spcBef>
                <a:spcPts val="0"/>
              </a:spcBef>
              <a:spcAft>
                <a:spcPts val="0"/>
              </a:spcAft>
              <a:buClr>
                <a:srgbClr val="1F3864"/>
              </a:buClr>
              <a:buSzPts val="1200"/>
              <a:buFont typeface="Arial"/>
              <a:buChar char="•"/>
            </a:pPr>
            <a:r>
              <a:rPr lang="zh-TW" altLang="en-US" sz="1200" b="0" dirty="0">
                <a:solidFill>
                  <a:srgbClr val="1F3864"/>
                </a:solidFill>
                <a:latin typeface="Microsoft JhengHei"/>
                <a:ea typeface="Microsoft JhengHei"/>
                <a:cs typeface="Microsoft JhengHei"/>
                <a:sym typeface="Microsoft JhengHei"/>
              </a:rPr>
              <a:t>于</a:t>
            </a:r>
            <a:r>
              <a:rPr lang="zh-TW" sz="1200" b="0" dirty="0">
                <a:solidFill>
                  <a:srgbClr val="1F3864"/>
                </a:solidFill>
                <a:latin typeface="Microsoft JhengHei"/>
                <a:ea typeface="Microsoft JhengHei"/>
                <a:cs typeface="Microsoft JhengHei"/>
                <a:sym typeface="Microsoft JhengHei"/>
              </a:rPr>
              <a:t>1996年，</a:t>
            </a:r>
            <a:r>
              <a:rPr lang="zh-CN" altLang="en-US" sz="1200" b="0" dirty="0">
                <a:solidFill>
                  <a:srgbClr val="1F3864"/>
                </a:solidFill>
                <a:latin typeface="Microsoft JhengHei"/>
                <a:ea typeface="Microsoft JhengHei"/>
                <a:cs typeface="Microsoft JhengHei"/>
                <a:sym typeface="Microsoft JhengHei"/>
              </a:rPr>
              <a:t>美国心理学博士</a:t>
            </a:r>
            <a:r>
              <a:rPr lang="zh-TW" sz="1200" b="0" dirty="0">
                <a:solidFill>
                  <a:srgbClr val="1F3864"/>
                </a:solidFill>
                <a:latin typeface="Microsoft JhengHei"/>
                <a:ea typeface="Microsoft JhengHei"/>
                <a:cs typeface="Microsoft JhengHei"/>
                <a:sym typeface="Microsoft JhengHei"/>
              </a:rPr>
              <a:t>Dr. Kimberly Young</a:t>
            </a:r>
            <a:r>
              <a:rPr lang="zh-CN" altLang="en-US" sz="1200" b="0" dirty="0">
                <a:solidFill>
                  <a:srgbClr val="1F3864"/>
                </a:solidFill>
                <a:latin typeface="Microsoft JhengHei"/>
                <a:ea typeface="Microsoft JhengHei"/>
                <a:cs typeface="Microsoft JhengHei"/>
                <a:sym typeface="Microsoft JhengHei"/>
              </a:rPr>
              <a:t>发表了网络成瘾的定义，指出</a:t>
            </a:r>
            <a:r>
              <a:rPr lang="zh-TW" sz="1200" dirty="0">
                <a:solidFill>
                  <a:schemeClr val="tx1"/>
                </a:solidFill>
                <a:effectLst/>
                <a:latin typeface="Arial" panose="020B0604020202020204" pitchFamily="34" charset="0"/>
                <a:ea typeface="新細明體" panose="02020500000000000000" pitchFamily="18" charset="-120"/>
                <a:cs typeface="Times New Roman" panose="02020603050405020304" pitchFamily="18" charset="0"/>
              </a:rPr>
              <a:t>：</a:t>
            </a:r>
            <a:endParaRPr lang="en-US" altLang="zh-TW" sz="1200" b="0" dirty="0">
              <a:solidFill>
                <a:srgbClr val="1F3864"/>
              </a:solidFill>
              <a:effectLst/>
              <a:latin typeface="Microsoft JhengHei"/>
              <a:ea typeface="Microsoft JhengHei"/>
              <a:cs typeface="Times New Roman" panose="02020603050405020304" pitchFamily="18" charset="0"/>
              <a:sym typeface="Microsoft JhengHei"/>
            </a:endParaRPr>
          </a:p>
          <a:p>
            <a:pPr marL="171450" lvl="0" indent="-171450" algn="l" rtl="0">
              <a:spcBef>
                <a:spcPts val="0"/>
              </a:spcBef>
              <a:spcAft>
                <a:spcPts val="0"/>
              </a:spcAft>
              <a:buClr>
                <a:srgbClr val="1F3864"/>
              </a:buClr>
              <a:buSzPts val="1200"/>
              <a:buFont typeface="Arial"/>
              <a:buChar char="•"/>
            </a:pPr>
            <a:r>
              <a:rPr lang="zh-CN" altLang="en-US" sz="1200" b="0" dirty="0">
                <a:solidFill>
                  <a:srgbClr val="1F3864"/>
                </a:solidFill>
                <a:latin typeface="Microsoft JhengHei"/>
                <a:ea typeface="Microsoft JhengHei"/>
                <a:cs typeface="Microsoft JhengHei"/>
                <a:sym typeface="Microsoft JhengHei"/>
              </a:rPr>
              <a:t>在不受控制的情况下过份使用网络，影响个人心理健康、社交及工作，便有机会是网络成瘾。
世界卫生组织在</a:t>
            </a:r>
            <a:r>
              <a:rPr lang="en-US" altLang="zh-CN" sz="1200" b="0" dirty="0">
                <a:solidFill>
                  <a:srgbClr val="1F3864"/>
                </a:solidFill>
                <a:latin typeface="Microsoft JhengHei"/>
                <a:ea typeface="Microsoft JhengHei"/>
                <a:cs typeface="Microsoft JhengHei"/>
                <a:sym typeface="Microsoft JhengHei"/>
              </a:rPr>
              <a:t>2018</a:t>
            </a:r>
            <a:r>
              <a:rPr lang="zh-CN" altLang="en-US" sz="1200" b="0" dirty="0">
                <a:solidFill>
                  <a:srgbClr val="1F3864"/>
                </a:solidFill>
                <a:latin typeface="Microsoft JhengHei"/>
                <a:ea typeface="Microsoft JhengHei"/>
                <a:cs typeface="Microsoft JhengHei"/>
                <a:sym typeface="Microsoft JhengHei"/>
              </a:rPr>
              <a:t>年把「游戏障碍」（</a:t>
            </a:r>
            <a:r>
              <a:rPr lang="en-US" altLang="zh-CN" sz="1200" b="0" dirty="0">
                <a:solidFill>
                  <a:srgbClr val="1F3864"/>
                </a:solidFill>
                <a:latin typeface="Microsoft JhengHei"/>
                <a:ea typeface="Microsoft JhengHei"/>
                <a:cs typeface="Microsoft JhengHei"/>
                <a:sym typeface="Microsoft JhengHei"/>
              </a:rPr>
              <a:t>gaming disorder</a:t>
            </a:r>
            <a:r>
              <a:rPr lang="zh-CN" altLang="en-US" sz="1200" b="0" dirty="0">
                <a:solidFill>
                  <a:srgbClr val="1F3864"/>
                </a:solidFill>
                <a:latin typeface="Microsoft JhengHei"/>
                <a:ea typeface="Microsoft JhengHei"/>
                <a:cs typeface="Microsoft JhengHei"/>
                <a:sym typeface="Microsoft JhengHei"/>
              </a:rPr>
              <a:t>）列为精神疾病
其后，各界学者对上网成瘾提出不同的见解，因此直至现时仍未有一套受国际认可的诊断标准。
但学术界对成瘾行为的界定早有研究基础。</a:t>
            </a:r>
            <a:endParaRPr dirty="0"/>
          </a:p>
        </p:txBody>
      </p:sp>
      <p:sp>
        <p:nvSpPr>
          <p:cNvPr id="224" name="Google Shape;224;g37cf7eb4b25_2_125: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7cf7eb4b25_2_14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37cf7eb4b25_2_14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sz="1200" b="1" dirty="0">
                <a:solidFill>
                  <a:srgbClr val="1F3864"/>
                </a:solidFill>
                <a:latin typeface="Microsoft JhengHei"/>
                <a:ea typeface="Microsoft JhengHei"/>
                <a:cs typeface="Microsoft JhengHei"/>
                <a:sym typeface="Microsoft JhengHei"/>
              </a:rPr>
              <a:t>在1990年代，</a:t>
            </a:r>
            <a:r>
              <a:rPr lang="zh-CN" altLang="en-US" sz="1200" b="1" dirty="0">
                <a:solidFill>
                  <a:srgbClr val="1F3864"/>
                </a:solidFill>
                <a:latin typeface="Microsoft JhengHei"/>
                <a:ea typeface="Microsoft JhengHei"/>
                <a:cs typeface="Microsoft JhengHei"/>
                <a:sym typeface="Microsoft JhengHei"/>
              </a:rPr>
              <a:t>美国心理学博士</a:t>
            </a:r>
            <a:r>
              <a:rPr lang="zh-TW" sz="1200" b="1" dirty="0">
                <a:solidFill>
                  <a:srgbClr val="1F3864"/>
                </a:solidFill>
                <a:latin typeface="Microsoft JhengHei"/>
                <a:ea typeface="Microsoft JhengHei"/>
                <a:cs typeface="Microsoft JhengHei"/>
                <a:sym typeface="Microsoft JhengHei"/>
              </a:rPr>
              <a:t>Dr. Kimberly Young </a:t>
            </a:r>
            <a:r>
              <a:rPr lang="zh-CN" altLang="en-US" sz="1200" b="1" dirty="0">
                <a:solidFill>
                  <a:srgbClr val="1F3864"/>
                </a:solidFill>
                <a:latin typeface="Microsoft JhengHei"/>
                <a:ea typeface="Microsoft JhengHei"/>
                <a:cs typeface="Microsoft JhengHei"/>
                <a:sym typeface="Microsoft JhengHei"/>
              </a:rPr>
              <a:t>参考精神病诊断统计手册第四版</a:t>
            </a:r>
            <a:r>
              <a:rPr lang="zh-TW" sz="1200" b="1" dirty="0">
                <a:solidFill>
                  <a:srgbClr val="1F3864"/>
                </a:solidFill>
                <a:latin typeface="Microsoft JhengHei"/>
                <a:ea typeface="Microsoft JhengHei"/>
                <a:cs typeface="Microsoft JhengHei"/>
                <a:sym typeface="Microsoft JhengHei"/>
              </a:rPr>
              <a:t>，</a:t>
            </a:r>
            <a:br>
              <a:rPr lang="en-HK" altLang="zh-TW" sz="1200" b="1" dirty="0">
                <a:solidFill>
                  <a:srgbClr val="1F3864"/>
                </a:solidFill>
                <a:latin typeface="Microsoft JhengHei"/>
                <a:ea typeface="Microsoft JhengHei"/>
                <a:cs typeface="Microsoft JhengHei"/>
                <a:sym typeface="Microsoft JhengHei"/>
              </a:rPr>
            </a:br>
            <a:r>
              <a:rPr lang="zh-CN" altLang="en-US" sz="1200" b="1" dirty="0">
                <a:solidFill>
                  <a:srgbClr val="1F3864"/>
                </a:solidFill>
                <a:latin typeface="Microsoft JhengHei"/>
                <a:ea typeface="Microsoft JhengHei"/>
                <a:cs typeface="Microsoft JhengHei"/>
                <a:sym typeface="Microsoft JhengHei"/>
              </a:rPr>
              <a:t>以病态赌博作为问卷</a:t>
            </a:r>
            <a:r>
              <a:rPr lang="zh-TW" sz="1200" b="1" dirty="0">
                <a:solidFill>
                  <a:srgbClr val="1F3864"/>
                </a:solidFill>
                <a:latin typeface="Microsoft JhengHei"/>
                <a:ea typeface="Microsoft JhengHei"/>
                <a:cs typeface="Microsoft JhengHei"/>
                <a:sym typeface="Microsoft JhengHei"/>
              </a:rPr>
              <a:t>，為</a:t>
            </a:r>
            <a:r>
              <a:rPr lang="zh-CN" altLang="en-US" sz="1200" b="1" u="sng" dirty="0">
                <a:solidFill>
                  <a:srgbClr val="1F3864"/>
                </a:solidFill>
                <a:latin typeface="Microsoft JhengHei"/>
                <a:ea typeface="Microsoft JhengHei"/>
                <a:cs typeface="Microsoft JhengHei"/>
                <a:sym typeface="Microsoft JhengHei"/>
              </a:rPr>
              <a:t>上网成瘾定下</a:t>
            </a:r>
            <a:r>
              <a:rPr lang="en-US" altLang="zh-CN" sz="1200" b="1" u="sng" dirty="0">
                <a:solidFill>
                  <a:srgbClr val="1F3864"/>
                </a:solidFill>
                <a:latin typeface="Microsoft JhengHei"/>
                <a:ea typeface="Microsoft JhengHei"/>
                <a:cs typeface="Microsoft JhengHei"/>
                <a:sym typeface="Microsoft JhengHei"/>
              </a:rPr>
              <a:t>8</a:t>
            </a:r>
            <a:r>
              <a:rPr lang="zh-CN" altLang="en-US" sz="1200" b="1" u="sng" dirty="0">
                <a:solidFill>
                  <a:srgbClr val="1F3864"/>
                </a:solidFill>
                <a:latin typeface="Microsoft JhengHei"/>
                <a:ea typeface="Microsoft JhengHei"/>
                <a:cs typeface="Microsoft JhengHei"/>
                <a:sym typeface="Microsoft JhengHei"/>
              </a:rPr>
              <a:t>项诊断准则：</a:t>
            </a:r>
            <a:r>
              <a:rPr lang="zh-TW" sz="1100" b="1" dirty="0">
                <a:solidFill>
                  <a:srgbClr val="1F3864"/>
                </a:solidFill>
                <a:latin typeface="Microsoft JhengHei"/>
                <a:ea typeface="Microsoft JhengHei"/>
                <a:cs typeface="Microsoft JhengHei"/>
                <a:sym typeface="Microsoft JhengHei"/>
              </a:rPr>
              <a:t>（</a:t>
            </a:r>
            <a:r>
              <a:rPr lang="zh-CN" altLang="en-US" sz="1100" b="1" dirty="0">
                <a:solidFill>
                  <a:srgbClr val="1F3864"/>
                </a:solidFill>
                <a:latin typeface="Microsoft JhengHei"/>
                <a:ea typeface="Microsoft JhengHei"/>
                <a:cs typeface="Microsoft JhengHei"/>
                <a:sym typeface="Microsoft JhengHei"/>
              </a:rPr>
              <a:t>上网成瘾需出现五项或以上特性</a:t>
            </a:r>
            <a:r>
              <a:rPr lang="zh-TW" sz="1100" b="1" dirty="0">
                <a:solidFill>
                  <a:srgbClr val="1F3864"/>
                </a:solidFill>
                <a:latin typeface="Microsoft JhengHei"/>
                <a:ea typeface="Microsoft JhengHei"/>
                <a:cs typeface="Microsoft JhengHei"/>
                <a:sym typeface="Microsoft JhengHei"/>
              </a:rPr>
              <a:t>）</a:t>
            </a:r>
            <a:endParaRPr lang="en-US" altLang="zh-TW" sz="1100" b="1" dirty="0">
              <a:solidFill>
                <a:srgbClr val="000000"/>
              </a:solidFill>
              <a:latin typeface="Arial"/>
              <a:ea typeface="Microsoft JhengHei"/>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altLang="zh-CN" sz="1100" b="1" dirty="0">
              <a:solidFill>
                <a:srgbClr val="000000"/>
              </a:solidFill>
              <a:latin typeface="Arial"/>
              <a:ea typeface="Microsoft JhengHei"/>
              <a:cs typeface="Arial"/>
              <a:sym typeface="Arial"/>
            </a:endParaRPr>
          </a:p>
          <a:p>
            <a:pPr marL="228600" marR="0" lvl="0" indent="-2286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zh-CN" altLang="en-US" sz="1200" b="0" dirty="0">
                <a:solidFill>
                  <a:srgbClr val="1F3864"/>
                </a:solidFill>
                <a:latin typeface="Microsoft JhengHei"/>
                <a:ea typeface="Microsoft JhengHei"/>
                <a:cs typeface="Microsoft JhengHei"/>
                <a:sym typeface="Microsoft JhengHei"/>
              </a:rPr>
              <a:t>经常脑里被网上的事干扰，想着网上的事情或内容，或者期待再次上网
觉得需要花更多时间上网才能满足需求
不断尝试控制，减少或停止上网，但最终做不到
会因为尝试减少或停止上网而感到紧张不安、闷闷不乐、沮丧或者烦燥
在上网流连的时间，比原先预期的长
为了上网，宁愿冒着失去重要的人际关系、工作、教育或事业机会的危险
向家人或朋友隐瞒自己对上网的沉迷程度
将上网当成一种逃避问题或舒缓烦躁情绪的途径（例如：无助、内疚、紧张、沮丧的感觉）</a:t>
            </a:r>
            <a:endParaRPr dirty="0"/>
          </a:p>
        </p:txBody>
      </p:sp>
      <p:sp>
        <p:nvSpPr>
          <p:cNvPr id="235" name="Google Shape;235;g37cf7eb4b25_2_145: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7cf7eb4b25_2_191: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dirty="0">
                <a:solidFill>
                  <a:schemeClr val="lt1"/>
                </a:solidFill>
                <a:latin typeface="Microsoft JhengHei"/>
                <a:ea typeface="Microsoft JhengHei"/>
                <a:cs typeface="Microsoft JhengHei"/>
                <a:sym typeface="Microsoft JhengHei"/>
              </a:rPr>
              <a:t>问题性网络使用的警示讯</a:t>
            </a:r>
            <a:r>
              <a:rPr lang="zh-TW" altLang="en-US" b="1" dirty="0">
                <a:effectLst/>
                <a:latin typeface="Microsoft Yahei" panose="020B0503020204020204" pitchFamily="34" charset="-122"/>
                <a:ea typeface="Microsoft Yahei" panose="020B0503020204020204" pitchFamily="34" charset="-122"/>
              </a:rPr>
              <a:t>号</a:t>
            </a:r>
            <a:endParaRPr lang="zh-TW" altLang="en-US" sz="1100" b="1" dirty="0">
              <a:solidFill>
                <a:schemeClr val="lt1"/>
              </a:solidFill>
              <a:latin typeface="Calibri"/>
              <a:ea typeface="Calibri"/>
              <a:cs typeface="Calibri"/>
              <a:sym typeface="Calibri"/>
            </a:endParaRPr>
          </a:p>
          <a:p>
            <a:pPr marL="635000" marR="0" lvl="1" indent="-174148" algn="l" defTabSz="914400" rtl="0" eaLnBrk="1" fontAlgn="auto" latinLnBrk="0" hangingPunct="1">
              <a:lnSpc>
                <a:spcPct val="90000"/>
              </a:lnSpc>
              <a:spcBef>
                <a:spcPts val="0"/>
              </a:spcBef>
              <a:spcAft>
                <a:spcPts val="0"/>
              </a:spcAft>
              <a:buClr>
                <a:srgbClr val="1F3864"/>
              </a:buClr>
              <a:buSzPct val="100000"/>
              <a:buFont typeface="Arial"/>
              <a:buChar char="•"/>
              <a:tabLst/>
              <a:defRPr/>
            </a:pPr>
            <a:r>
              <a:rPr lang="zh-CN" altLang="en-US" b="1" dirty="0">
                <a:solidFill>
                  <a:srgbClr val="1F3864"/>
                </a:solidFill>
                <a:latin typeface="Microsoft JhengHei"/>
                <a:ea typeface="Microsoft JhengHei"/>
                <a:cs typeface="Microsoft JhengHei"/>
                <a:sym typeface="Microsoft JhengHei"/>
              </a:rPr>
              <a:t>每天在家中上网</a:t>
            </a:r>
            <a:r>
              <a:rPr lang="en-US" altLang="zh-CN" b="1" dirty="0">
                <a:solidFill>
                  <a:srgbClr val="1F3864"/>
                </a:solidFill>
                <a:latin typeface="Microsoft JhengHei"/>
                <a:ea typeface="Microsoft JhengHei"/>
                <a:cs typeface="Microsoft JhengHei"/>
                <a:sym typeface="Microsoft JhengHei"/>
              </a:rPr>
              <a:t>8</a:t>
            </a:r>
            <a:r>
              <a:rPr lang="zh-CN" altLang="en-US" b="1" dirty="0">
                <a:solidFill>
                  <a:srgbClr val="1F3864"/>
                </a:solidFill>
                <a:latin typeface="Microsoft JhengHei"/>
                <a:ea typeface="Microsoft JhengHei"/>
                <a:cs typeface="Microsoft JhengHei"/>
                <a:sym typeface="Microsoft JhengHei"/>
              </a:rPr>
              <a:t>小时或以上及每周</a:t>
            </a:r>
            <a:r>
              <a:rPr lang="en-US" altLang="zh-CN" b="1" dirty="0">
                <a:solidFill>
                  <a:srgbClr val="1F3864"/>
                </a:solidFill>
                <a:latin typeface="Microsoft JhengHei"/>
                <a:ea typeface="Microsoft JhengHei"/>
                <a:cs typeface="Microsoft JhengHei"/>
                <a:sym typeface="Microsoft JhengHei"/>
              </a:rPr>
              <a:t>30</a:t>
            </a:r>
            <a:r>
              <a:rPr lang="zh-CN" altLang="en-US" b="1" dirty="0">
                <a:solidFill>
                  <a:srgbClr val="1F3864"/>
                </a:solidFill>
                <a:latin typeface="Microsoft JhengHei"/>
                <a:ea typeface="Microsoft JhengHei"/>
                <a:cs typeface="Microsoft JhengHei"/>
                <a:sym typeface="Microsoft JhengHei"/>
              </a:rPr>
              <a:t>小时或以上
但时间并非唯一的标准</a:t>
            </a:r>
            <a:br>
              <a:rPr lang="en-US" altLang="zh-CN" b="1" dirty="0">
                <a:solidFill>
                  <a:srgbClr val="1F3864"/>
                </a:solidFill>
                <a:latin typeface="Microsoft JhengHei"/>
                <a:ea typeface="Microsoft JhengHei"/>
                <a:cs typeface="Microsoft JhengHei"/>
                <a:sym typeface="Microsoft JhengHei"/>
              </a:rPr>
            </a:br>
            <a:endParaRPr lang="en-US" altLang="zh-TW" b="1" dirty="0">
              <a:solidFill>
                <a:srgbClr val="C00000"/>
              </a:solidFill>
              <a:latin typeface="Microsoft JhengHei"/>
              <a:ea typeface="Microsoft JhengHei"/>
            </a:endParaRPr>
          </a:p>
          <a:p>
            <a:pPr marL="0" indent="0">
              <a:lnSpc>
                <a:spcPct val="110000"/>
              </a:lnSpc>
              <a:buFont typeface="Symbol" panose="05050102010706020507" pitchFamily="18" charset="2"/>
              <a:buNone/>
            </a:pPr>
            <a:r>
              <a:rPr lang="en-US" altLang="zh-TW" b="1" u="none" dirty="0">
                <a:solidFill>
                  <a:srgbClr val="C00000"/>
                </a:solidFill>
                <a:latin typeface="Microsoft JhengHei"/>
                <a:ea typeface="Microsoft JhengHei"/>
              </a:rPr>
              <a:t>1. </a:t>
            </a:r>
            <a:r>
              <a:rPr lang="zh-CN" altLang="en-US" b="1" u="none" dirty="0">
                <a:solidFill>
                  <a:srgbClr val="C00000"/>
                </a:solidFill>
                <a:latin typeface="Microsoft JhengHei"/>
                <a:ea typeface="Microsoft JhengHei"/>
              </a:rPr>
              <a:t>学业成绩下降</a:t>
            </a:r>
            <a:endParaRPr lang="en-HK" altLang="zh-TW" b="1" u="none" dirty="0">
              <a:solidFill>
                <a:srgbClr val="C00000"/>
              </a:solidFill>
              <a:latin typeface="Microsoft JhengHei"/>
              <a:ea typeface="Microsoft JhengHei"/>
            </a:endParaRPr>
          </a:p>
          <a:p>
            <a:pPr marL="800100" lvl="1" indent="-342900">
              <a:lnSpc>
                <a:spcPct val="110000"/>
              </a:lnSpc>
              <a:buFont typeface="Symbol" panose="05050102010706020507" pitchFamily="18" charset="2"/>
              <a:buChar char=""/>
            </a:pPr>
            <a:r>
              <a:rPr lang="zh-CN" altLang="en-US" sz="1100" b="0" dirty="0">
                <a:solidFill>
                  <a:srgbClr val="1F3864"/>
                </a:solidFill>
                <a:latin typeface="Microsoft JhengHei"/>
                <a:ea typeface="Microsoft JhengHei"/>
              </a:rPr>
              <a:t>上课打瞌睡，影响专注力
导致成绩退步、甚至欠功课
经常找借口请病假或说谎
放学后常无故迟归</a:t>
            </a:r>
            <a:endParaRPr lang="en-US" altLang="zh-TW" sz="1100" b="0" dirty="0">
              <a:solidFill>
                <a:srgbClr val="1F3864"/>
              </a:solidFill>
              <a:latin typeface="Microsoft JhengHei"/>
              <a:ea typeface="Microsoft JhengHei"/>
            </a:endParaRPr>
          </a:p>
          <a:p>
            <a:pPr marL="800100" lvl="1" indent="-342900">
              <a:lnSpc>
                <a:spcPct val="110000"/>
              </a:lnSpc>
              <a:spcAft>
                <a:spcPts val="800"/>
              </a:spcAft>
              <a:buFont typeface="Symbol" panose="05050102010706020507" pitchFamily="18" charset="2"/>
              <a:buChar char=""/>
            </a:pPr>
            <a:endParaRPr lang="en-HK" altLang="zh-TW" sz="1100" b="0" dirty="0">
              <a:solidFill>
                <a:srgbClr val="1F3864"/>
              </a:solidFill>
              <a:latin typeface="Microsoft JhengHei"/>
              <a:ea typeface="Microsoft JhengHei"/>
            </a:endParaRPr>
          </a:p>
          <a:p>
            <a:pPr marL="0" lvl="0" indent="0">
              <a:lnSpc>
                <a:spcPct val="110000"/>
              </a:lnSpc>
              <a:spcAft>
                <a:spcPts val="800"/>
              </a:spcAft>
              <a:buFont typeface="Symbol" panose="05050102010706020507" pitchFamily="18" charset="2"/>
              <a:buNone/>
            </a:pPr>
            <a:r>
              <a:rPr lang="en-HK" altLang="zh-TW" b="1" u="none" dirty="0">
                <a:solidFill>
                  <a:srgbClr val="C00000"/>
                </a:solidFill>
                <a:latin typeface="Microsoft JhengHei"/>
                <a:ea typeface="Microsoft JhengHei"/>
              </a:rPr>
              <a:t>2. </a:t>
            </a:r>
            <a:r>
              <a:rPr lang="zh-CN" altLang="en-US" b="1" u="none" dirty="0">
                <a:solidFill>
                  <a:srgbClr val="C00000"/>
                </a:solidFill>
                <a:latin typeface="Microsoft JhengHei"/>
                <a:ea typeface="Microsoft JhengHei"/>
              </a:rPr>
              <a:t>情绪容易波动</a:t>
            </a:r>
            <a:endParaRPr lang="en-HK" altLang="zh-TW" b="0" u="none" dirty="0">
              <a:solidFill>
                <a:srgbClr val="C00000"/>
              </a:solidFill>
              <a:latin typeface="Microsoft JhengHei"/>
              <a:ea typeface="Microsoft JhengHei"/>
            </a:endParaRPr>
          </a:p>
          <a:p>
            <a:pPr marL="800100" marR="0" lvl="1" indent="-342900" algn="l" defTabSz="914400" rtl="0" eaLnBrk="1" fontAlgn="auto" latinLnBrk="0" hangingPunct="1">
              <a:lnSpc>
                <a:spcPct val="110000"/>
              </a:lnSpc>
              <a:spcBef>
                <a:spcPts val="0"/>
              </a:spcBef>
              <a:spcAft>
                <a:spcPts val="800"/>
              </a:spcAft>
              <a:buClr>
                <a:srgbClr val="000000"/>
              </a:buClr>
              <a:buSzPts val="1100"/>
              <a:buFont typeface="Arial" panose="020B0604020202020204" pitchFamily="34" charset="0"/>
              <a:buChar char="•"/>
              <a:tabLst/>
              <a:defRPr/>
            </a:pPr>
            <a:r>
              <a:rPr lang="zh-CN" altLang="en-US" sz="1100" b="0" dirty="0">
                <a:solidFill>
                  <a:srgbClr val="1F3864"/>
                </a:solidFill>
                <a:latin typeface="Microsoft JhengHei"/>
                <a:ea typeface="Microsoft JhengHei"/>
              </a:rPr>
              <a:t>当无法上网时，可能会表现出易发怒、烦躁、焦虑或抑郁 （如：担心「错过」上网，没有网络时感到失落）</a:t>
            </a:r>
            <a:endParaRPr lang="zh-TW" altLang="en-US" b="1" dirty="0">
              <a:solidFill>
                <a:srgbClr val="C00000"/>
              </a:solidFill>
              <a:latin typeface="Microsoft JhengHei"/>
              <a:ea typeface="Microsoft JhengHei"/>
            </a:endParaRPr>
          </a:p>
          <a:p>
            <a:pPr marL="457200" lvl="1" indent="0">
              <a:lnSpc>
                <a:spcPct val="110000"/>
              </a:lnSpc>
              <a:spcAft>
                <a:spcPts val="800"/>
              </a:spcAft>
              <a:buFont typeface="Symbol" panose="05050102010706020507" pitchFamily="18" charset="2"/>
              <a:buNone/>
            </a:pPr>
            <a:endParaRPr lang="zh-TW" altLang="en-US" sz="1100" b="1" dirty="0">
              <a:solidFill>
                <a:srgbClr val="1F3864"/>
              </a:solidFill>
              <a:latin typeface="Microsoft JhengHei"/>
              <a:ea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b="1" dirty="0">
              <a:solidFill>
                <a:srgbClr val="C00000"/>
              </a:solidFill>
              <a:latin typeface="Microsoft JhengHei"/>
              <a:ea typeface="Microsoft JhengHei"/>
            </a:endParaRPr>
          </a:p>
          <a:p>
            <a:pPr marL="0" lvl="0" indent="0" algn="l" rtl="0">
              <a:spcBef>
                <a:spcPts val="0"/>
              </a:spcBef>
              <a:spcAft>
                <a:spcPts val="0"/>
              </a:spcAft>
              <a:buNone/>
            </a:pPr>
            <a:endParaRPr dirty="0"/>
          </a:p>
        </p:txBody>
      </p:sp>
      <p:sp>
        <p:nvSpPr>
          <p:cNvPr id="281" name="Google Shape;281;g37cf7eb4b25_2_19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a:extLst>
            <a:ext uri="{FF2B5EF4-FFF2-40B4-BE49-F238E27FC236}">
              <a16:creationId xmlns:a16="http://schemas.microsoft.com/office/drawing/2014/main" id="{04B1D507-39E2-C0FA-8E86-8A638E4F2FE5}"/>
            </a:ext>
          </a:extLst>
        </p:cNvPr>
        <p:cNvGrpSpPr/>
        <p:nvPr/>
      </p:nvGrpSpPr>
      <p:grpSpPr>
        <a:xfrm>
          <a:off x="0" y="0"/>
          <a:ext cx="0" cy="0"/>
          <a:chOff x="0" y="0"/>
          <a:chExt cx="0" cy="0"/>
        </a:xfrm>
      </p:grpSpPr>
      <p:sp>
        <p:nvSpPr>
          <p:cNvPr id="280" name="Google Shape;280;g37cf7eb4b25_2_191:notes">
            <a:extLst>
              <a:ext uri="{FF2B5EF4-FFF2-40B4-BE49-F238E27FC236}">
                <a16:creationId xmlns:a16="http://schemas.microsoft.com/office/drawing/2014/main" id="{902E347C-21EA-2457-E975-ED543A1173C2}"/>
              </a:ext>
            </a:extLst>
          </p:cNvPr>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460852" indent="-457200">
              <a:buClr>
                <a:srgbClr val="C00000"/>
              </a:buClr>
              <a:buSzPct val="100000"/>
              <a:buFont typeface="Arial"/>
              <a:buAutoNum type="arabicPeriod" startAt="3"/>
            </a:pPr>
            <a:r>
              <a:rPr lang="zh-TW" altLang="en-US" b="1" dirty="0">
                <a:solidFill>
                  <a:srgbClr val="C00000"/>
                </a:solidFill>
                <a:latin typeface="Microsoft JhengHei"/>
                <a:ea typeface="Microsoft JhengHei"/>
              </a:rPr>
              <a:t>社交退縮</a:t>
            </a:r>
            <a:endParaRPr lang="en-HK" altLang="zh-TW" b="1" dirty="0">
              <a:solidFill>
                <a:srgbClr val="C00000"/>
              </a:solidFill>
              <a:latin typeface="Microsoft JhengHei"/>
              <a:ea typeface="Microsoft JhengHei"/>
            </a:endParaRPr>
          </a:p>
          <a:p>
            <a:pPr marL="800100" lvl="1" indent="-342900">
              <a:lnSpc>
                <a:spcPct val="110000"/>
              </a:lnSpc>
              <a:spcAft>
                <a:spcPts val="800"/>
              </a:spcAft>
              <a:buFont typeface="Symbol" panose="05050102010706020507" pitchFamily="18" charset="2"/>
              <a:buChar char=""/>
            </a:pPr>
            <a:r>
              <a:rPr lang="zh-CN" altLang="en-US" sz="1100" b="0" dirty="0">
                <a:solidFill>
                  <a:srgbClr val="1F3864"/>
                </a:solidFill>
                <a:latin typeface="Microsoft JhengHei"/>
                <a:ea typeface="Microsoft JhengHei"/>
              </a:rPr>
              <a:t>减少或不愿参加与家人或朋友的面对面互动，倾向独自上网
只依赖网上社交</a:t>
            </a:r>
            <a:br>
              <a:rPr lang="en-HK" altLang="zh-TW" sz="1100" b="1" dirty="0">
                <a:solidFill>
                  <a:srgbClr val="1F3864"/>
                </a:solidFill>
                <a:latin typeface="Microsoft JhengHei"/>
                <a:ea typeface="Microsoft JhengHei"/>
              </a:rPr>
            </a:br>
            <a:endParaRPr lang="zh-TW" altLang="en-US" sz="1100" b="1" dirty="0">
              <a:solidFill>
                <a:srgbClr val="1F3864"/>
              </a:solidFill>
              <a:latin typeface="Microsoft JhengHei"/>
              <a:ea typeface="Microsoft JhengHei"/>
            </a:endParaRPr>
          </a:p>
          <a:p>
            <a:pPr marL="460852" indent="-457200">
              <a:buClr>
                <a:srgbClr val="C00000"/>
              </a:buClr>
              <a:buSzPct val="100000"/>
              <a:buAutoNum type="arabicPeriod" startAt="4"/>
            </a:pPr>
            <a:r>
              <a:rPr lang="zh-TW" altLang="en-US" b="1" dirty="0">
                <a:solidFill>
                  <a:srgbClr val="C00000"/>
                </a:solidFill>
                <a:latin typeface="Microsoft JhengHei"/>
                <a:ea typeface="Microsoft JhengHei"/>
              </a:rPr>
              <a:t>日</a:t>
            </a:r>
            <a:r>
              <a:rPr lang="zh-TW" altLang="en-US" sz="1100" b="1" i="0" u="none" strike="noStrike" cap="none" dirty="0">
                <a:solidFill>
                  <a:srgbClr val="C00000"/>
                </a:solidFill>
                <a:latin typeface="Microsoft JhengHei"/>
                <a:ea typeface="Microsoft JhengHei"/>
                <a:cs typeface="Arial"/>
                <a:sym typeface="Arial"/>
              </a:rPr>
              <a:t>夜颠</a:t>
            </a:r>
            <a:r>
              <a:rPr lang="zh-TW" altLang="en-US" b="1" dirty="0">
                <a:solidFill>
                  <a:srgbClr val="C00000"/>
                </a:solidFill>
                <a:latin typeface="Microsoft JhengHei"/>
                <a:ea typeface="Microsoft JhengHei"/>
              </a:rPr>
              <a:t>倒</a:t>
            </a:r>
            <a:endParaRPr lang="en-HK" altLang="zh-TW" b="1" dirty="0">
              <a:solidFill>
                <a:srgbClr val="C00000"/>
              </a:solidFill>
              <a:latin typeface="Microsoft JhengHei"/>
              <a:ea typeface="Microsoft JhengHei"/>
            </a:endParaRPr>
          </a:p>
          <a:p>
            <a:pPr marL="800100" lvl="1" indent="-342900">
              <a:lnSpc>
                <a:spcPct val="110000"/>
              </a:lnSpc>
              <a:spcAft>
                <a:spcPts val="800"/>
              </a:spcAft>
              <a:buFont typeface="Symbol" panose="05050102010706020507" pitchFamily="18" charset="2"/>
              <a:buChar char=""/>
            </a:pPr>
            <a:r>
              <a:rPr lang="zh-CN" altLang="en-US" sz="1100" b="0" dirty="0">
                <a:solidFill>
                  <a:srgbClr val="1F3864"/>
                </a:solidFill>
                <a:latin typeface="Microsoft JhengHei"/>
                <a:ea typeface="Microsoft JhengHei"/>
              </a:rPr>
              <a:t>熬夜上网，影响作息，甚至导致失眠
白天心神恍惚，精神不振</a:t>
            </a:r>
            <a:endParaRPr lang="en-US" altLang="zh-CN" sz="1100" b="0" dirty="0">
              <a:solidFill>
                <a:srgbClr val="1F3864"/>
              </a:solidFill>
              <a:latin typeface="Microsoft JhengHei"/>
              <a:ea typeface="Microsoft JhengHei"/>
            </a:endParaRPr>
          </a:p>
          <a:p>
            <a:pPr marL="457200" lvl="1" indent="0">
              <a:lnSpc>
                <a:spcPct val="110000"/>
              </a:lnSpc>
              <a:spcAft>
                <a:spcPts val="800"/>
              </a:spcAft>
              <a:buFont typeface="Symbol" panose="05050102010706020507" pitchFamily="18" charset="2"/>
              <a:buNone/>
            </a:pPr>
            <a:endParaRPr lang="zh-TW" altLang="en-US" sz="1100" b="1" dirty="0">
              <a:solidFill>
                <a:srgbClr val="1F3864"/>
              </a:solidFill>
              <a:latin typeface="Microsoft JhengHei"/>
              <a:ea typeface="Microsoft JhengHei"/>
            </a:endParaRPr>
          </a:p>
          <a:p>
            <a:pPr marL="460852" indent="-457200">
              <a:buClr>
                <a:srgbClr val="C00000"/>
              </a:buClr>
              <a:buSzPct val="100000"/>
              <a:buAutoNum type="arabicPeriod" startAt="5"/>
            </a:pPr>
            <a:r>
              <a:rPr lang="zh-TW" altLang="en-US" b="1" dirty="0">
                <a:solidFill>
                  <a:srgbClr val="C00000"/>
                </a:solidFill>
                <a:latin typeface="Microsoft JhengHei"/>
                <a:ea typeface="Microsoft JhengHei"/>
              </a:rPr>
              <a:t>上网时间失控</a:t>
            </a:r>
            <a:endParaRPr lang="en-HK" altLang="zh-TW" b="1" dirty="0">
              <a:solidFill>
                <a:srgbClr val="C00000"/>
              </a:solidFill>
              <a:latin typeface="Microsoft JhengHei"/>
              <a:ea typeface="Microsoft JhengHei"/>
            </a:endParaRPr>
          </a:p>
          <a:p>
            <a:pPr marL="800100" lvl="1" indent="-342900">
              <a:lnSpc>
                <a:spcPct val="110000"/>
              </a:lnSpc>
              <a:spcAft>
                <a:spcPts val="800"/>
              </a:spcAft>
              <a:buFont typeface="Symbol" panose="05050102010706020507" pitchFamily="18" charset="2"/>
              <a:buChar char=""/>
            </a:pPr>
            <a:r>
              <a:rPr lang="zh-CN" altLang="en-US" sz="1100" b="0" dirty="0">
                <a:solidFill>
                  <a:srgbClr val="1F3864"/>
                </a:solidFill>
                <a:latin typeface="Microsoft JhengHei"/>
                <a:ea typeface="Microsoft JhengHei"/>
              </a:rPr>
              <a:t>难以停止上网，即使已超过原定时间，仍持续使用
如：原本说「只玩</a:t>
            </a:r>
            <a:r>
              <a:rPr lang="en-US" altLang="zh-CN" sz="1100" b="0" dirty="0">
                <a:solidFill>
                  <a:srgbClr val="1F3864"/>
                </a:solidFill>
                <a:latin typeface="Microsoft JhengHei"/>
                <a:ea typeface="Microsoft JhengHei"/>
              </a:rPr>
              <a:t>10</a:t>
            </a:r>
            <a:r>
              <a:rPr lang="zh-CN" altLang="en-US" sz="1100" b="0" dirty="0">
                <a:solidFill>
                  <a:srgbClr val="1F3864"/>
                </a:solidFill>
                <a:latin typeface="Microsoft JhengHei"/>
                <a:ea typeface="Microsoft JhengHei"/>
              </a:rPr>
              <a:t>分钟」，结果一玩就是几小时</a:t>
            </a:r>
            <a:endParaRPr dirty="0"/>
          </a:p>
        </p:txBody>
      </p:sp>
      <p:sp>
        <p:nvSpPr>
          <p:cNvPr id="281" name="Google Shape;281;g37cf7eb4b25_2_191:notes">
            <a:extLst>
              <a:ext uri="{FF2B5EF4-FFF2-40B4-BE49-F238E27FC236}">
                <a16:creationId xmlns:a16="http://schemas.microsoft.com/office/drawing/2014/main" id="{1B2D7F46-2908-58D3-6A0E-1A0FA18607EC}"/>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50240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7cf7eb4b25_2_20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 name="Google Shape;294;g37cf7eb4b25_2_202: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上网成癮：</a:t>
            </a:r>
            <a:r>
              <a:rPr lang="zh-CN" altLang="en-US" sz="1100" b="1" dirty="0">
                <a:solidFill>
                  <a:schemeClr val="lt1"/>
                </a:solidFill>
                <a:latin typeface="Microsoft JhengHei"/>
                <a:ea typeface="Microsoft JhengHei"/>
                <a:cs typeface="Microsoft JhengHei"/>
                <a:sym typeface="Microsoft JhengHei"/>
              </a:rPr>
              <a:t>问题的背后 </a:t>
            </a:r>
            <a:r>
              <a:rPr lang="en-US" altLang="zh-CN" sz="1100" b="1" dirty="0">
                <a:solidFill>
                  <a:schemeClr val="lt1"/>
                </a:solidFill>
                <a:latin typeface="Microsoft JhengHei"/>
                <a:ea typeface="Microsoft JhengHei"/>
                <a:cs typeface="Microsoft JhengHei"/>
                <a:sym typeface="Microsoft JhengHei"/>
              </a:rPr>
              <a:t>- </a:t>
            </a:r>
            <a:r>
              <a:rPr lang="zh-CN" altLang="en-US" sz="1100" b="1" dirty="0">
                <a:solidFill>
                  <a:schemeClr val="lt1"/>
                </a:solidFill>
                <a:latin typeface="Microsoft JhengHei"/>
                <a:ea typeface="Microsoft JhengHei"/>
                <a:cs typeface="Microsoft JhengHei"/>
                <a:sym typeface="Microsoft JhengHei"/>
              </a:rPr>
              <a:t>背后的问题</a:t>
            </a:r>
            <a:endParaRPr lang="en-US" altLang="zh-CN" sz="1100" b="1" dirty="0">
              <a:solidFill>
                <a:schemeClr val="lt1"/>
              </a:solidFill>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dirty="0">
                <a:solidFill>
                  <a:schemeClr val="lt1"/>
                </a:solidFill>
                <a:latin typeface="Microsoft JhengHei"/>
                <a:ea typeface="Microsoft JhengHei"/>
                <a:cs typeface="Microsoft JhengHei"/>
                <a:sym typeface="Microsoft JhengHei"/>
              </a:rPr>
              <a:t>家长对子女上网</a:t>
            </a:r>
            <a:r>
              <a:rPr lang="en-US" altLang="zh-CN" sz="1100" b="1" dirty="0">
                <a:solidFill>
                  <a:schemeClr val="lt1"/>
                </a:solidFill>
                <a:latin typeface="Microsoft JhengHei"/>
                <a:ea typeface="Microsoft JhengHei"/>
                <a:cs typeface="Microsoft JhengHei"/>
                <a:sym typeface="Microsoft JhengHei"/>
              </a:rPr>
              <a:t>/</a:t>
            </a:r>
            <a:r>
              <a:rPr lang="zh-CN" altLang="en-US" sz="1100" b="1" dirty="0">
                <a:solidFill>
                  <a:schemeClr val="lt1"/>
                </a:solidFill>
                <a:latin typeface="Microsoft JhengHei"/>
                <a:ea typeface="Microsoft JhengHei"/>
                <a:cs typeface="Microsoft JhengHei"/>
                <a:sym typeface="Microsoft JhengHei"/>
              </a:rPr>
              <a:t>打机的看法 及 上网</a:t>
            </a:r>
            <a:r>
              <a:rPr lang="en-US" altLang="zh-CN" sz="1100" b="1" dirty="0">
                <a:solidFill>
                  <a:schemeClr val="lt1"/>
                </a:solidFill>
                <a:latin typeface="Microsoft JhengHei"/>
                <a:ea typeface="Microsoft JhengHei"/>
                <a:cs typeface="Microsoft JhengHei"/>
                <a:sym typeface="Microsoft JhengHei"/>
              </a:rPr>
              <a:t>/</a:t>
            </a:r>
            <a:r>
              <a:rPr lang="zh-CN" altLang="en-US" sz="1100" b="1" dirty="0">
                <a:solidFill>
                  <a:schemeClr val="lt1"/>
                </a:solidFill>
                <a:latin typeface="Microsoft JhengHei"/>
                <a:ea typeface="Microsoft JhengHei"/>
                <a:cs typeface="Microsoft JhengHei"/>
                <a:sym typeface="Microsoft JhengHei"/>
              </a:rPr>
              <a:t>打机对子女有什么意义？</a:t>
            </a:r>
            <a:endParaRPr lang="en-HK" altLang="zh-TW" sz="1100" b="1" dirty="0">
              <a:solidFill>
                <a:srgbClr val="FFFFFF"/>
              </a:solidFill>
              <a:latin typeface="Microsoft JhengHei"/>
              <a:ea typeface="Microsoft JhengHei"/>
              <a:cs typeface="Microsoft JhengHei"/>
              <a:sym typeface="Microsoft JhengHei"/>
            </a:endParaRPr>
          </a:p>
          <a:p>
            <a:pPr lvl="0">
              <a:buFont typeface="+mj-lt"/>
              <a:buAutoNum type="arabicPeriod"/>
            </a:pPr>
            <a:r>
              <a:rPr lang="zh-CN" altLang="en-US" sz="1100" b="0" i="0" u="none" strike="noStrike" cap="none" dirty="0">
                <a:solidFill>
                  <a:srgbClr val="000000"/>
                </a:solidFill>
                <a:effectLst/>
                <a:latin typeface="Arial"/>
                <a:ea typeface="Arial"/>
                <a:cs typeface="Arial"/>
                <a:sym typeface="Arial"/>
              </a:rPr>
              <a:t>引导家长思考上网成瘾背后的问题，双方的取态（「家长对子女的上网成瘾的背后隐忧」及「子女于上网所获得到的好处」），才能更明白上网成瘾的根源，而不是一刀切不容许子女上网</a:t>
            </a:r>
            <a:r>
              <a:rPr lang="zh-TW" altLang="zh-HK" sz="1100" b="0" dirty="0">
                <a:solidFill>
                  <a:schemeClr val="dk1"/>
                </a:solidFill>
                <a:latin typeface="Microsoft JhengHei"/>
                <a:ea typeface="Microsoft JhengHei"/>
                <a:cs typeface="Microsoft JhengHei"/>
                <a:sym typeface="Microsoft JhengHei"/>
              </a:rPr>
              <a:t>。</a:t>
            </a:r>
            <a:endParaRPr lang="zh-TW" altLang="en-US" sz="1100" b="0" i="0" u="none" strike="noStrike" cap="none" dirty="0">
              <a:solidFill>
                <a:srgbClr val="000000"/>
              </a:solidFill>
              <a:effectLst/>
              <a:latin typeface="Arial"/>
              <a:ea typeface="Arial"/>
              <a:cs typeface="Arial"/>
              <a:sym typeface="Arial"/>
            </a:endParaRPr>
          </a:p>
          <a:p>
            <a:pPr lvl="0">
              <a:buFont typeface="+mj-lt"/>
              <a:buAutoNum type="arabicPeriod"/>
            </a:pPr>
            <a:r>
              <a:rPr lang="zh-CN" altLang="en-US" sz="1100" b="0" i="0" u="none" strike="noStrike" cap="none" dirty="0">
                <a:solidFill>
                  <a:srgbClr val="000000"/>
                </a:solidFill>
                <a:effectLst/>
                <a:latin typeface="Arial"/>
                <a:ea typeface="Arial"/>
                <a:cs typeface="Arial"/>
                <a:sym typeface="Arial"/>
              </a:rPr>
              <a:t>邀请</a:t>
            </a:r>
            <a:r>
              <a:rPr lang="en-US" altLang="zh-CN" sz="1100" b="0" i="0" u="none" strike="noStrike" cap="none" dirty="0">
                <a:solidFill>
                  <a:srgbClr val="000000"/>
                </a:solidFill>
                <a:effectLst/>
                <a:latin typeface="Arial"/>
                <a:ea typeface="Arial"/>
                <a:cs typeface="Arial"/>
                <a:sym typeface="Arial"/>
              </a:rPr>
              <a:t>2</a:t>
            </a:r>
            <a:r>
              <a:rPr lang="zh-CN" altLang="en-US" sz="1100" b="0" i="0" u="none" strike="noStrike" cap="none" dirty="0">
                <a:solidFill>
                  <a:srgbClr val="000000"/>
                </a:solidFill>
                <a:effectLst/>
                <a:latin typeface="Arial"/>
                <a:ea typeface="Arial"/>
                <a:cs typeface="Arial"/>
                <a:sym typeface="Arial"/>
              </a:rPr>
              <a:t>至</a:t>
            </a:r>
            <a:r>
              <a:rPr lang="en-US" altLang="zh-CN" sz="1100" b="0" i="0" u="none" strike="noStrike" cap="none" dirty="0">
                <a:solidFill>
                  <a:srgbClr val="000000"/>
                </a:solidFill>
                <a:effectLst/>
                <a:latin typeface="Arial"/>
                <a:ea typeface="Arial"/>
                <a:cs typeface="Arial"/>
                <a:sym typeface="Arial"/>
              </a:rPr>
              <a:t>3</a:t>
            </a:r>
            <a:r>
              <a:rPr lang="zh-CN" altLang="en-US" sz="1100" b="0" i="0" u="none" strike="noStrike" cap="none" dirty="0">
                <a:solidFill>
                  <a:srgbClr val="000000"/>
                </a:solidFill>
                <a:effectLst/>
                <a:latin typeface="Arial"/>
                <a:ea typeface="Arial"/>
                <a:cs typeface="Arial"/>
                <a:sym typeface="Arial"/>
              </a:rPr>
              <a:t>位家长分享</a:t>
            </a:r>
            <a:r>
              <a:rPr lang="zh-TW" altLang="en-US" sz="1100" b="0" i="0" u="none" strike="noStrike" cap="none" dirty="0">
                <a:solidFill>
                  <a:srgbClr val="000000"/>
                </a:solidFill>
                <a:effectLst/>
                <a:latin typeface="Arial"/>
                <a:ea typeface="Arial"/>
                <a:cs typeface="Arial"/>
                <a:sym typeface="Arial"/>
              </a:rPr>
              <a:t>：他们对「</a:t>
            </a:r>
            <a:r>
              <a:rPr lang="zh-CN" altLang="en-US" sz="1100" b="0" i="0" u="none" strike="noStrike" cap="none" dirty="0">
                <a:solidFill>
                  <a:srgbClr val="000000"/>
                </a:solidFill>
                <a:effectLst/>
                <a:latin typeface="Arial"/>
                <a:ea typeface="Arial"/>
                <a:cs typeface="Arial"/>
                <a:sym typeface="Arial"/>
              </a:rPr>
              <a:t>子女上网成瘾的担忧</a:t>
            </a:r>
            <a:r>
              <a:rPr lang="zh-TW" altLang="en-US" sz="1100" b="0" i="0" u="none" strike="noStrike" cap="none" dirty="0">
                <a:solidFill>
                  <a:srgbClr val="000000"/>
                </a:solidFill>
                <a:effectLst/>
                <a:latin typeface="Arial"/>
                <a:ea typeface="Arial"/>
                <a:cs typeface="Arial"/>
                <a:sym typeface="Arial"/>
              </a:rPr>
              <a:t>」及「子女上网背后的情感需要」</a:t>
            </a:r>
            <a:r>
              <a:rPr lang="zh-TW" altLang="zh-HK" sz="1100" b="0" dirty="0">
                <a:solidFill>
                  <a:schemeClr val="dk1"/>
                </a:solidFill>
                <a:latin typeface="Microsoft JhengHei"/>
                <a:ea typeface="Microsoft JhengHei"/>
                <a:cs typeface="Microsoft JhengHei"/>
                <a:sym typeface="Microsoft JhengHei"/>
              </a:rPr>
              <a:t>。</a:t>
            </a:r>
            <a:endParaRPr lang="en-HK" altLang="zh-TW" sz="1100" b="0" i="0" u="none" strike="noStrike" cap="none" dirty="0">
              <a:solidFill>
                <a:srgbClr val="000000"/>
              </a:solidFill>
              <a:effectLst/>
              <a:latin typeface="Arial"/>
              <a:ea typeface="Arial"/>
              <a:cs typeface="Arial"/>
              <a:sym typeface="Arial"/>
            </a:endParaRPr>
          </a:p>
          <a:p>
            <a:pPr lvl="0">
              <a:buFont typeface="+mj-lt"/>
              <a:buAutoNum type="arabicPeriod"/>
            </a:pPr>
            <a:r>
              <a:rPr lang="zh-TW" altLang="en-US" sz="1100" b="0" i="0" u="none" strike="noStrike" cap="none" dirty="0">
                <a:solidFill>
                  <a:srgbClr val="000000"/>
                </a:solidFill>
                <a:effectLst/>
                <a:latin typeface="Arial"/>
                <a:ea typeface="Arial"/>
                <a:cs typeface="Arial"/>
                <a:sym typeface="Arial"/>
              </a:rPr>
              <a:t>小结：</a:t>
            </a:r>
            <a:endParaRPr lang="en-HK" altLang="zh-TW" sz="1100" b="0" i="0" u="none" strike="noStrike" cap="none" dirty="0">
              <a:solidFill>
                <a:srgbClr val="000000"/>
              </a:solidFill>
              <a:effectLst/>
              <a:latin typeface="Arial"/>
              <a:ea typeface="Arial"/>
              <a:cs typeface="Arial"/>
              <a:sym typeface="Arial"/>
            </a:endParaRPr>
          </a:p>
          <a:p>
            <a:pPr marL="914400" lvl="1" indent="-298450"/>
            <a:r>
              <a:rPr lang="zh-CN" altLang="en-US" sz="1100" b="0" i="0" u="none" strike="noStrike" cap="none" dirty="0">
                <a:solidFill>
                  <a:srgbClr val="000000"/>
                </a:solidFill>
                <a:effectLst/>
                <a:latin typeface="Arial"/>
                <a:ea typeface="Microsoft JhengHei"/>
                <a:cs typeface="Arial"/>
                <a:sym typeface="Arial"/>
              </a:rPr>
              <a:t>上网已是生活的一部分，也是子女其中一个减压方法。
上网成瘾往往是源自于青少年未获满足的情感需求。
因此，家长应先理解子女上网成瘾背后的需求，才能从根源入手，引导子女以更健康的方式去满足这些需求，逐步减少上网时间。</a:t>
            </a:r>
            <a:endParaRPr lang="en-HK" sz="1100" b="0" i="0" u="none" strike="noStrike" cap="none" dirty="0">
              <a:solidFill>
                <a:srgbClr val="000000"/>
              </a:solidFill>
              <a:effectLst/>
              <a:latin typeface="Arial"/>
              <a:ea typeface="Arial"/>
              <a:cs typeface="Arial"/>
              <a:sym typeface="Arial"/>
            </a:endParaRPr>
          </a:p>
          <a:p>
            <a:pPr lvl="0"/>
            <a:endParaRPr lang="en-HK" sz="1100" b="0" i="0" u="none" strike="noStrike" cap="none" dirty="0">
              <a:solidFill>
                <a:srgbClr val="000000"/>
              </a:solidFill>
              <a:effectLst/>
              <a:latin typeface="Arial"/>
              <a:ea typeface="Arial"/>
              <a:cs typeface="Arial"/>
              <a:sym typeface="Arial"/>
            </a:endParaRPr>
          </a:p>
          <a:p>
            <a:pPr lvl="0"/>
            <a:endParaRPr lang="en-HK"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altLang="zh-TW" sz="1100" b="1" dirty="0">
              <a:solidFill>
                <a:srgbClr val="FFFFFF"/>
              </a:solidFill>
              <a:latin typeface="Microsoft JhengHei"/>
              <a:ea typeface="Microsoft JhengHei"/>
              <a:cs typeface="Microsoft JhengHei"/>
              <a:sym typeface="Microsoft JhengHei"/>
            </a:endParaRPr>
          </a:p>
        </p:txBody>
      </p:sp>
      <p:sp>
        <p:nvSpPr>
          <p:cNvPr id="295" name="Google Shape;295;g37cf7eb4b25_2_202: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7cf7eb4b25_2_220: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37cf7eb4b25_2_220: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zh-TW" altLang="en-US" sz="1100" b="1" u="sng" dirty="0">
                <a:solidFill>
                  <a:schemeClr val="lt1"/>
                </a:solidFill>
                <a:latin typeface="Microsoft JhengHei"/>
                <a:ea typeface="Microsoft JhengHei"/>
                <a:cs typeface="Microsoft JhengHei"/>
                <a:sym typeface="Microsoft JhengHei"/>
              </a:rPr>
              <a:t>上网成癮原因 </a:t>
            </a:r>
            <a:r>
              <a:rPr lang="en-HK" altLang="zh-TW" sz="1100" b="1" u="sng" dirty="0">
                <a:solidFill>
                  <a:schemeClr val="lt1"/>
                </a:solidFill>
                <a:latin typeface="Microsoft JhengHei"/>
                <a:ea typeface="Microsoft JhengHei"/>
                <a:cs typeface="Microsoft JhengHei"/>
                <a:sym typeface="Microsoft JhengHei"/>
              </a:rPr>
              <a:t>:</a:t>
            </a:r>
            <a:r>
              <a:rPr lang="zh-TW" altLang="en-US" sz="1100" b="1" u="sng" dirty="0">
                <a:solidFill>
                  <a:schemeClr val="lt1"/>
                </a:solidFill>
                <a:latin typeface="Microsoft JhengHei"/>
                <a:ea typeface="Microsoft JhengHei"/>
                <a:cs typeface="Microsoft JhengHei"/>
                <a:sym typeface="Microsoft JhengHei"/>
              </a:rPr>
              <a:t> </a:t>
            </a:r>
            <a:r>
              <a:rPr lang="en-HK" altLang="zh-TW" sz="1100" b="1" u="sng" dirty="0">
                <a:solidFill>
                  <a:schemeClr val="lt1"/>
                </a:solidFill>
                <a:latin typeface="Microsoft JhengHei"/>
                <a:ea typeface="Microsoft JhengHei"/>
                <a:cs typeface="Microsoft JhengHei"/>
                <a:sym typeface="Microsoft JhengHei"/>
              </a:rPr>
              <a:t>(</a:t>
            </a:r>
            <a:r>
              <a:rPr lang="en-US" altLang="zh-TW" b="1" u="sng" dirty="0"/>
              <a:t>1) </a:t>
            </a:r>
            <a:r>
              <a:rPr lang="zh-TW" altLang="en-US" b="1" u="sng" dirty="0"/>
              <a:t>网络的特质</a:t>
            </a:r>
            <a:endParaRPr b="1" u="sng" dirty="0"/>
          </a:p>
          <a:p>
            <a:pPr marL="457200" lvl="1" indent="0" algn="l" rtl="0">
              <a:lnSpc>
                <a:spcPct val="90000"/>
              </a:lnSpc>
              <a:spcBef>
                <a:spcPts val="1000"/>
              </a:spcBef>
              <a:spcAft>
                <a:spcPts val="0"/>
              </a:spcAft>
              <a:buClr>
                <a:srgbClr val="000000"/>
              </a:buClr>
              <a:buSzPts val="1200"/>
              <a:buFont typeface="Arial"/>
              <a:buNone/>
            </a:pPr>
            <a:r>
              <a:rPr lang="en-HK" altLang="zh-TW" sz="1200" b="1" dirty="0">
                <a:solidFill>
                  <a:srgbClr val="000000"/>
                </a:solidFill>
              </a:rPr>
              <a:t>1</a:t>
            </a:r>
            <a:r>
              <a:rPr lang="en-US" altLang="zh-CN" sz="1200" b="1" dirty="0">
                <a:solidFill>
                  <a:srgbClr val="000000"/>
                </a:solidFill>
              </a:rPr>
              <a:t>.</a:t>
            </a:r>
            <a:r>
              <a:rPr lang="zh-CN" altLang="en-US" sz="1200" b="1" dirty="0">
                <a:solidFill>
                  <a:srgbClr val="000000"/>
                </a:solidFill>
              </a:rPr>
              <a:t>资讯可自由取用</a:t>
            </a:r>
            <a:br>
              <a:rPr lang="zh-TW" sz="1200" b="1" dirty="0">
                <a:solidFill>
                  <a:srgbClr val="000000"/>
                </a:solidFill>
              </a:rPr>
            </a:br>
            <a:r>
              <a:rPr lang="zh-TW" sz="1200" b="0" dirty="0">
                <a:solidFill>
                  <a:srgbClr val="000000"/>
                </a:solidFill>
              </a:rPr>
              <a:t>-</a:t>
            </a:r>
            <a:r>
              <a:rPr lang="zh-TW" sz="1200" b="1" dirty="0">
                <a:solidFill>
                  <a:srgbClr val="000000"/>
                </a:solidFill>
              </a:rPr>
              <a:t> </a:t>
            </a:r>
            <a:r>
              <a:rPr lang="zh-CN" altLang="en-US" sz="1200" dirty="0">
                <a:solidFill>
                  <a:srgbClr val="000000"/>
                </a:solidFill>
              </a:rPr>
              <a:t>网络世界没有地域时间的界限</a:t>
            </a:r>
            <a:endParaRPr sz="1200" dirty="0">
              <a:solidFill>
                <a:srgbClr val="000000"/>
              </a:solidFill>
            </a:endParaRPr>
          </a:p>
          <a:p>
            <a:pPr marL="514350" lvl="0" indent="-438150" algn="l" rtl="0">
              <a:lnSpc>
                <a:spcPct val="90000"/>
              </a:lnSpc>
              <a:spcBef>
                <a:spcPts val="1000"/>
              </a:spcBef>
              <a:spcAft>
                <a:spcPts val="0"/>
              </a:spcAft>
              <a:buClr>
                <a:schemeClr val="dk1"/>
              </a:buClr>
              <a:buSzPts val="1200"/>
              <a:buFont typeface="Arial"/>
              <a:buNone/>
            </a:pPr>
            <a:endParaRPr sz="1200" dirty="0">
              <a:solidFill>
                <a:srgbClr val="000000"/>
              </a:solidFill>
            </a:endParaRPr>
          </a:p>
          <a:p>
            <a:pPr marL="457200" lvl="1" indent="0" algn="l" rtl="0">
              <a:lnSpc>
                <a:spcPct val="90000"/>
              </a:lnSpc>
              <a:spcBef>
                <a:spcPts val="1000"/>
              </a:spcBef>
              <a:spcAft>
                <a:spcPts val="0"/>
              </a:spcAft>
              <a:buClr>
                <a:srgbClr val="000000"/>
              </a:buClr>
              <a:buSzPts val="1200"/>
              <a:buFont typeface="Arial"/>
              <a:buNone/>
            </a:pPr>
            <a:r>
              <a:rPr lang="en-HK" altLang="zh-TW" sz="1200" b="1" dirty="0">
                <a:solidFill>
                  <a:srgbClr val="000000"/>
                </a:solidFill>
              </a:rPr>
              <a:t>2. </a:t>
            </a:r>
            <a:r>
              <a:rPr lang="zh-CN" altLang="en-US" sz="1200" b="1" dirty="0">
                <a:solidFill>
                  <a:srgbClr val="000000"/>
                </a:solidFill>
              </a:rPr>
              <a:t>自我控制的沟通环境</a:t>
            </a:r>
            <a:br>
              <a:rPr lang="zh-TW" sz="1200" b="1" dirty="0">
                <a:solidFill>
                  <a:srgbClr val="000000"/>
                </a:solidFill>
              </a:rPr>
            </a:br>
            <a:r>
              <a:rPr lang="en-US" altLang="zh-CN" sz="1200" b="0" dirty="0">
                <a:solidFill>
                  <a:srgbClr val="000000"/>
                </a:solidFill>
              </a:rPr>
              <a:t>- </a:t>
            </a:r>
            <a:r>
              <a:rPr lang="zh-CN" altLang="en-US" sz="1200" b="0" dirty="0">
                <a:solidFill>
                  <a:srgbClr val="000000"/>
                </a:solidFill>
              </a:rPr>
              <a:t>网络的匿名性、私稳性、自我调控性</a:t>
            </a:r>
            <a:br>
              <a:rPr lang="zh-CN" altLang="en-US" sz="1200" b="0" dirty="0">
                <a:solidFill>
                  <a:srgbClr val="000000"/>
                </a:solidFill>
              </a:rPr>
            </a:br>
            <a:r>
              <a:rPr lang="en-US" altLang="zh-CN" sz="1200" b="0" dirty="0">
                <a:solidFill>
                  <a:srgbClr val="000000"/>
                </a:solidFill>
              </a:rPr>
              <a:t>- </a:t>
            </a:r>
            <a:r>
              <a:rPr lang="zh-CN" altLang="en-US" sz="1200" b="0" dirty="0">
                <a:solidFill>
                  <a:srgbClr val="000000"/>
                </a:solidFill>
              </a:rPr>
              <a:t>用户可隐藏自己的真实身份，分享自己想说的话</a:t>
            </a:r>
            <a:endParaRPr lang="en-US" altLang="zh-CN" sz="1200" b="0" dirty="0">
              <a:solidFill>
                <a:srgbClr val="000000"/>
              </a:solidFill>
            </a:endParaRPr>
          </a:p>
          <a:p>
            <a:pPr marL="457200" lvl="1" indent="0" algn="l" rtl="0">
              <a:lnSpc>
                <a:spcPct val="90000"/>
              </a:lnSpc>
              <a:spcBef>
                <a:spcPts val="1000"/>
              </a:spcBef>
              <a:spcAft>
                <a:spcPts val="0"/>
              </a:spcAft>
              <a:buClr>
                <a:srgbClr val="000000"/>
              </a:buClr>
              <a:buSzPts val="1200"/>
              <a:buFont typeface="Arial"/>
              <a:buNone/>
            </a:pPr>
            <a:endParaRPr sz="1200" dirty="0">
              <a:solidFill>
                <a:srgbClr val="000000"/>
              </a:solidFill>
            </a:endParaRPr>
          </a:p>
          <a:p>
            <a:pPr marL="457200" lvl="1" indent="0" algn="l" rtl="0">
              <a:lnSpc>
                <a:spcPct val="90000"/>
              </a:lnSpc>
              <a:spcBef>
                <a:spcPts val="1000"/>
              </a:spcBef>
              <a:spcAft>
                <a:spcPts val="0"/>
              </a:spcAft>
              <a:buClr>
                <a:srgbClr val="000000"/>
              </a:buClr>
              <a:buSzPts val="1200"/>
              <a:buFont typeface="Arial"/>
              <a:buNone/>
            </a:pPr>
            <a:r>
              <a:rPr lang="en-HK" altLang="zh-TW" sz="1200" b="1" dirty="0">
                <a:solidFill>
                  <a:srgbClr val="000000"/>
                </a:solidFill>
              </a:rPr>
              <a:t>3. </a:t>
            </a:r>
            <a:r>
              <a:rPr lang="zh-TW" sz="1200" b="1" dirty="0">
                <a:solidFill>
                  <a:srgbClr val="000000"/>
                </a:solidFill>
              </a:rPr>
              <a:t>刺激感</a:t>
            </a:r>
            <a:br>
              <a:rPr lang="zh-TW" sz="1200" b="1" dirty="0">
                <a:solidFill>
                  <a:srgbClr val="000000"/>
                </a:solidFill>
              </a:rPr>
            </a:br>
            <a:r>
              <a:rPr lang="zh-TW" sz="1200" b="1" dirty="0">
                <a:solidFill>
                  <a:srgbClr val="000000"/>
                </a:solidFill>
              </a:rPr>
              <a:t>- </a:t>
            </a:r>
            <a:r>
              <a:rPr lang="zh-CN" altLang="en-US" sz="1200" dirty="0">
                <a:solidFill>
                  <a:srgbClr val="000000"/>
                </a:solidFill>
              </a:rPr>
              <a:t>网络游戏提供大量的视觉和听觉回报，及新鲜和刺激</a:t>
            </a:r>
            <a:endParaRPr dirty="0"/>
          </a:p>
          <a:p>
            <a:pPr marL="0" lvl="0" indent="0" algn="l" rtl="0">
              <a:spcBef>
                <a:spcPts val="0"/>
              </a:spcBef>
              <a:spcAft>
                <a:spcPts val="0"/>
              </a:spcAft>
              <a:buNone/>
            </a:pPr>
            <a:endParaRPr dirty="0"/>
          </a:p>
        </p:txBody>
      </p:sp>
      <p:sp>
        <p:nvSpPr>
          <p:cNvPr id="315" name="Google Shape;315;g37cf7eb4b25_2_220: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7cf7eb4b25_2_25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37cf7eb4b25_2_255: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上网成癮的原因</a:t>
            </a:r>
            <a:r>
              <a:rPr lang="zh-TW" altLang="en-US" sz="1100" b="1" dirty="0">
                <a:solidFill>
                  <a:schemeClr val="tx1"/>
                </a:solidFill>
                <a:effectLst/>
                <a:latin typeface="Arial" panose="020B0604020202020204" pitchFamily="34" charset="0"/>
                <a:ea typeface="新細明體" panose="02020500000000000000" pitchFamily="18" charset="-120"/>
                <a:cs typeface="Times New Roman" panose="02020603050405020304" pitchFamily="18" charset="0"/>
              </a:rPr>
              <a:t>：</a:t>
            </a:r>
            <a:r>
              <a:rPr lang="zh-TW" altLang="en-US" sz="1100" b="1" dirty="0">
                <a:solidFill>
                  <a:schemeClr val="lt1"/>
                </a:solidFill>
                <a:latin typeface="Microsoft JhengHei"/>
                <a:ea typeface="Microsoft JhengHei"/>
                <a:cs typeface="Microsoft JhengHei"/>
                <a:sym typeface="Microsoft JhengHei"/>
              </a:rPr>
              <a:t>（</a:t>
            </a:r>
            <a:r>
              <a:rPr lang="en-US" altLang="zh-TW" sz="1100" b="1" dirty="0">
                <a:solidFill>
                  <a:schemeClr val="lt1"/>
                </a:solidFill>
                <a:latin typeface="Microsoft JhengHei"/>
                <a:ea typeface="Microsoft JhengHei"/>
                <a:cs typeface="Microsoft JhengHei"/>
                <a:sym typeface="Microsoft JhengHei"/>
              </a:rPr>
              <a:t>2</a:t>
            </a:r>
            <a:r>
              <a:rPr lang="zh-TW" altLang="en-US" sz="1100" b="1" dirty="0">
                <a:solidFill>
                  <a:schemeClr val="lt1"/>
                </a:solidFill>
                <a:latin typeface="Microsoft JhengHei"/>
                <a:ea typeface="Microsoft JhengHei"/>
                <a:cs typeface="Microsoft JhengHei"/>
                <a:sym typeface="Microsoft JhengHei"/>
              </a:rPr>
              <a:t>）神經生理因素</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CN" altLang="en-US" sz="1100" b="0" i="0" u="none" strike="noStrike" cap="none" dirty="0">
                <a:solidFill>
                  <a:srgbClr val="000000"/>
                </a:solidFill>
                <a:effectLst/>
                <a:latin typeface="Arial"/>
                <a:ea typeface="Arial"/>
                <a:cs typeface="Arial"/>
                <a:sym typeface="Arial"/>
              </a:rPr>
              <a:t>弱化大脑中的奖赏系统（因多巴胺回路会随长期刺激而产生耐受性）。 所以为了继续获得更多的兴奋感，子女需要更多的上网或打机时间才能得到与之前相约的兴奋感，自制力也会减弱。</a:t>
            </a:r>
            <a:endParaRPr lang="en-US" altLang="zh-CN"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zh-TW" alt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i="0" u="none" strike="noStrike" cap="none" dirty="0">
                <a:solidFill>
                  <a:srgbClr val="000000"/>
                </a:solidFill>
                <a:effectLst/>
                <a:latin typeface="Arial"/>
                <a:ea typeface="Arial"/>
                <a:cs typeface="Arial"/>
                <a:sym typeface="Arial"/>
              </a:rPr>
              <a:t>弱化大脑中的奖赏系统的过程</a:t>
            </a:r>
            <a:r>
              <a:rPr lang="zh-TW" altLang="en-US" sz="1100" b="1" i="0" u="none" strike="noStrike" cap="none" dirty="0">
                <a:solidFill>
                  <a:srgbClr val="000000"/>
                </a:solidFill>
                <a:effectLst/>
                <a:latin typeface="Arial"/>
                <a:ea typeface="Arial"/>
                <a:cs typeface="Arial"/>
                <a:sym typeface="Arial"/>
              </a:rPr>
              <a: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CN" altLang="en-US" sz="1100" b="0" i="0" u="none" strike="noStrike" cap="none" dirty="0">
                <a:solidFill>
                  <a:srgbClr val="000000"/>
                </a:solidFill>
                <a:effectLst/>
                <a:latin typeface="Arial"/>
                <a:ea typeface="Arial"/>
                <a:cs typeface="Arial"/>
                <a:sym typeface="Arial"/>
              </a:rPr>
              <a:t>为什么子女会那么容易沉迷于社交媒体和打机。 关键在于大脑里的一种化学物质</a:t>
            </a:r>
            <a:r>
              <a:rPr lang="en-US" altLang="zh-CN" sz="1100" b="0" i="0" u="none" strike="noStrike" cap="none" dirty="0">
                <a:solidFill>
                  <a:srgbClr val="000000"/>
                </a:solidFill>
                <a:effectLst/>
                <a:latin typeface="Arial"/>
                <a:ea typeface="Arial"/>
                <a:cs typeface="Arial"/>
                <a:sym typeface="Arial"/>
              </a:rPr>
              <a:t>- </a:t>
            </a:r>
            <a:r>
              <a:rPr lang="zh-CN" altLang="en-US" sz="1100" b="0" i="0" u="none" strike="noStrike" cap="none" dirty="0">
                <a:solidFill>
                  <a:srgbClr val="000000"/>
                </a:solidFill>
                <a:effectLst/>
                <a:latin typeface="Arial"/>
                <a:ea typeface="Arial"/>
                <a:cs typeface="Arial"/>
                <a:sym typeface="Arial"/>
              </a:rPr>
              <a:t>多巴胺</a:t>
            </a:r>
            <a:r>
              <a:rPr lang="zh-TW" altLang="en-US" sz="1100" b="0" i="0" u="none" strike="noStrike" cap="none" dirty="0">
                <a:solidFill>
                  <a:srgbClr val="000000"/>
                </a:solidFill>
                <a:effectLst/>
                <a:latin typeface="Arial"/>
                <a:ea typeface="Arial"/>
                <a:cs typeface="Arial"/>
                <a:sym typeface="Arial"/>
              </a:rPr>
              <a:t>（</a:t>
            </a:r>
            <a:r>
              <a:rPr lang="en-US" altLang="zh-TW" sz="1100" b="0" i="0" u="none" strike="noStrike" cap="none" dirty="0">
                <a:solidFill>
                  <a:srgbClr val="000000"/>
                </a:solidFill>
                <a:effectLst/>
                <a:latin typeface="Arial"/>
                <a:ea typeface="Arial"/>
                <a:cs typeface="Arial"/>
                <a:sym typeface="Arial"/>
              </a:rPr>
              <a:t>Dopamine</a:t>
            </a:r>
            <a:r>
              <a:rPr lang="zh-TW" altLang="en-US" sz="1100" b="0" i="0" u="none" strike="noStrike" cap="none" dirty="0">
                <a:solidFill>
                  <a:srgbClr val="000000"/>
                </a:solidFill>
                <a:effectLst/>
                <a:latin typeface="Arial"/>
                <a:ea typeface="Arial"/>
                <a:cs typeface="Arial"/>
                <a:sym typeface="Arial"/>
              </a:rPr>
              <a:t>）。</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err="1">
                <a:solidFill>
                  <a:srgbClr val="000000"/>
                </a:solidFill>
                <a:effectLst/>
                <a:latin typeface="Arial"/>
                <a:ea typeface="Arial"/>
                <a:cs typeface="Arial"/>
                <a:sym typeface="Arial"/>
              </a:rPr>
              <a:t>i</a:t>
            </a:r>
            <a:r>
              <a:rPr lang="en-US" altLang="zh-TW" sz="1100" b="1" i="0" u="sng" strike="noStrike" cap="none" dirty="0">
                <a:solidFill>
                  <a:srgbClr val="000000"/>
                </a:solidFill>
                <a:effectLst/>
                <a:latin typeface="Arial"/>
                <a:ea typeface="Arial"/>
                <a:cs typeface="Arial"/>
                <a:sym typeface="Arial"/>
              </a:rPr>
              <a:t>.	</a:t>
            </a:r>
            <a:r>
              <a:rPr lang="zh-TW" altLang="en-US" sz="1100" b="1" i="0" u="sng" strike="noStrike" cap="none" dirty="0">
                <a:solidFill>
                  <a:srgbClr val="000000"/>
                </a:solidFill>
                <a:effectLst/>
                <a:latin typeface="Arial"/>
                <a:ea typeface="Arial"/>
                <a:cs typeface="Arial"/>
                <a:sym typeface="Arial"/>
              </a:rPr>
              <a:t>什么是多巴胺（</a:t>
            </a:r>
            <a:r>
              <a:rPr lang="en-US" altLang="zh-TW" sz="1100" b="1" i="0" u="sng" strike="noStrike" cap="none" dirty="0">
                <a:solidFill>
                  <a:srgbClr val="000000"/>
                </a:solidFill>
                <a:effectLst/>
                <a:latin typeface="Arial"/>
                <a:ea typeface="Arial"/>
                <a:cs typeface="Arial"/>
                <a:sym typeface="Arial"/>
              </a:rPr>
              <a:t>Dopamine</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tabLst/>
              <a:defRPr/>
            </a:pPr>
            <a:r>
              <a:rPr lang="zh-CN" altLang="en-US" sz="1100" b="0" i="0" u="none" strike="noStrike" cap="none" dirty="0">
                <a:solidFill>
                  <a:srgbClr val="000000"/>
                </a:solidFill>
                <a:effectLst/>
                <a:latin typeface="Arial"/>
                <a:ea typeface="Arial"/>
                <a:cs typeface="Arial"/>
                <a:sym typeface="Arial"/>
              </a:rPr>
              <a:t>多巴胺就像大脑内的奖赏系统的快乐大使。 当我们做一些觉得开心的事，例如吃喜欢的食物、朋友的称赞，大脑就会释放多巴胺。 多巴胺会传递讯息给大脑：「这件事令人很开心／兴奋，下次再做，形成渴求！」</a:t>
            </a:r>
            <a:endParaRPr lang="en-US" altLang="zh-CN" sz="1100" b="0" i="0" u="none" strike="noStrike" cap="none" dirty="0">
              <a:solidFill>
                <a:srgbClr val="000000"/>
              </a:solidFill>
              <a:effectLst/>
              <a:latin typeface="Arial"/>
              <a:ea typeface="Arial"/>
              <a:cs typeface="Arial"/>
              <a:sym typeface="Arial"/>
            </a:endParaRP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a:solidFill>
                  <a:srgbClr val="000000"/>
                </a:solidFill>
                <a:effectLst/>
                <a:latin typeface="Arial"/>
                <a:ea typeface="Arial"/>
                <a:cs typeface="Arial"/>
                <a:sym typeface="Arial"/>
              </a:rPr>
              <a:t>ii.	</a:t>
            </a:r>
            <a:r>
              <a:rPr lang="zh-CN" altLang="en-US" sz="1100" b="1" i="0" u="sng" strike="noStrike" cap="none" dirty="0">
                <a:solidFill>
                  <a:srgbClr val="000000"/>
                </a:solidFill>
                <a:effectLst/>
                <a:latin typeface="Arial"/>
                <a:ea typeface="Arial"/>
                <a:cs typeface="Arial"/>
                <a:sym typeface="Arial"/>
              </a:rPr>
              <a:t>为什么社交媒体和游戏特别容易上瘾</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CN" altLang="en-US" sz="1100" b="0" i="0" u="none" strike="noStrike" cap="none" dirty="0">
                <a:solidFill>
                  <a:srgbClr val="000000"/>
                </a:solidFill>
                <a:effectLst/>
                <a:latin typeface="Arial"/>
                <a:ea typeface="Arial"/>
                <a:cs typeface="Arial"/>
                <a:sym typeface="Arial"/>
              </a:rPr>
              <a:t>社交媒体：每次有人按「赞」或留言，大脑就会释放一点多巴胺。 这些信号是不固定的，有时多、有时少，就像抽奖一样，让人更想不停刷新讯息。
游戏：升级、过关、拿到奖励，这些设计都是「多巴胺陷阱」。 每次成功升级、过关、拿到奖励，大脑就给他一个「快乐奖励」。</a:t>
            </a:r>
            <a:endParaRPr lang="zh-TW" altLang="en-US" sz="1100" b="0" i="0" u="none" strike="noStrike" cap="none" dirty="0">
              <a:solidFill>
                <a:srgbClr val="000000"/>
              </a:solidFill>
              <a:effectLst/>
              <a:latin typeface="Arial"/>
              <a:ea typeface="Arial"/>
              <a:cs typeface="Arial"/>
              <a:sym typeface="Arial"/>
            </a:endParaRP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a:solidFill>
                  <a:srgbClr val="000000"/>
                </a:solidFill>
                <a:effectLst/>
                <a:latin typeface="Arial"/>
                <a:ea typeface="Arial"/>
                <a:cs typeface="Arial"/>
                <a:sym typeface="Arial"/>
              </a:rPr>
              <a:t>iii.	</a:t>
            </a:r>
            <a:r>
              <a:rPr lang="zh-TW" altLang="en-US" sz="1100" b="1" i="0" u="sng" strike="noStrike" cap="none" dirty="0">
                <a:solidFill>
                  <a:srgbClr val="000000"/>
                </a:solidFill>
                <a:effectLst/>
                <a:latin typeface="Arial"/>
                <a:ea typeface="Arial"/>
                <a:cs typeface="Arial"/>
                <a:sym typeface="Arial"/>
              </a:rPr>
              <a:t>耐受性（</a:t>
            </a:r>
            <a:r>
              <a:rPr lang="en-US" altLang="zh-TW" sz="1100" b="1" i="0" u="sng" strike="noStrike" cap="none" dirty="0">
                <a:solidFill>
                  <a:srgbClr val="000000"/>
                </a:solidFill>
                <a:effectLst/>
                <a:latin typeface="Arial"/>
                <a:ea typeface="Arial"/>
                <a:cs typeface="Arial"/>
                <a:sym typeface="Arial"/>
              </a:rPr>
              <a:t>Tolerance</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CN" altLang="en-US" sz="1100" b="0" i="0" u="none" strike="noStrike" cap="none" dirty="0">
                <a:solidFill>
                  <a:srgbClr val="000000"/>
                </a:solidFill>
                <a:effectLst/>
                <a:latin typeface="Arial"/>
                <a:ea typeface="Arial"/>
                <a:cs typeface="Arial"/>
                <a:sym typeface="Arial"/>
              </a:rPr>
              <a:t>一开始，玩</a:t>
            </a:r>
            <a:r>
              <a:rPr lang="en-US" altLang="zh-CN" sz="1100" b="0" i="0" u="none" strike="noStrike" cap="none" dirty="0">
                <a:solidFill>
                  <a:srgbClr val="000000"/>
                </a:solidFill>
                <a:effectLst/>
                <a:latin typeface="Arial"/>
                <a:ea typeface="Arial"/>
                <a:cs typeface="Arial"/>
                <a:sym typeface="Arial"/>
              </a:rPr>
              <a:t>30</a:t>
            </a:r>
            <a:r>
              <a:rPr lang="zh-CN" altLang="en-US" sz="1100" b="0" i="0" u="none" strike="noStrike" cap="none" dirty="0">
                <a:solidFill>
                  <a:srgbClr val="000000"/>
                </a:solidFill>
                <a:effectLst/>
                <a:latin typeface="Arial"/>
                <a:ea typeface="Arial"/>
                <a:cs typeface="Arial"/>
                <a:sym typeface="Arial"/>
              </a:rPr>
              <a:t>分钟游戏就很开心。 但随着时间重复上网</a:t>
            </a:r>
            <a:r>
              <a:rPr lang="en-US" altLang="zh-CN"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打机，大脑「习惯了这种刺激，快乐感变弱，弱化奖赏系统，产生耐受性。
结果子女需要更长时间、更刺激的游戏，才能得到同样的快乐</a:t>
            </a:r>
            <a:r>
              <a:rPr lang="en-US" altLang="zh-CN"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兴奋。
这就是为什么有些人会越玩越久，甚至停不下来。 这也会令前额叶功能弱化（好似车的煞车制坏了般），自制力减弱。</a:t>
            </a:r>
            <a:endParaRPr lang="zh-TW" altLang="en-US" sz="1100" b="0" i="0" u="none" strike="noStrike" cap="none" dirty="0">
              <a:solidFill>
                <a:srgbClr val="000000"/>
              </a:solidFill>
              <a:effectLst/>
              <a:latin typeface="Arial"/>
              <a:ea typeface="Arial"/>
              <a:cs typeface="Arial"/>
              <a:sym typeface="Arial"/>
            </a:endParaRP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a:solidFill>
                  <a:srgbClr val="000000"/>
                </a:solidFill>
                <a:effectLst/>
                <a:latin typeface="Arial"/>
                <a:ea typeface="Arial"/>
                <a:cs typeface="Arial"/>
                <a:sym typeface="Arial"/>
              </a:rPr>
              <a:t>iv.	</a:t>
            </a:r>
            <a:r>
              <a:rPr lang="zh-TW" altLang="en-US" sz="1100" b="1" i="0" u="sng" strike="noStrike" cap="none" dirty="0">
                <a:solidFill>
                  <a:srgbClr val="000000"/>
                </a:solidFill>
                <a:effectLst/>
                <a:latin typeface="Arial"/>
                <a:ea typeface="Arial"/>
                <a:cs typeface="Arial"/>
                <a:sym typeface="Arial"/>
              </a:rPr>
              <a:t>戒断反应（</a:t>
            </a:r>
            <a:r>
              <a:rPr lang="en-US" altLang="zh-TW" sz="1100" b="1" i="0" u="sng" strike="noStrike" cap="none" dirty="0">
                <a:solidFill>
                  <a:srgbClr val="000000"/>
                </a:solidFill>
                <a:effectLst/>
                <a:latin typeface="Arial"/>
                <a:ea typeface="Arial"/>
                <a:cs typeface="Arial"/>
                <a:sym typeface="Arial"/>
              </a:rPr>
              <a:t>Withdrawal</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CN" altLang="en-US" sz="1100" b="0" i="0" u="none" strike="noStrike" cap="none" dirty="0">
                <a:solidFill>
                  <a:srgbClr val="000000"/>
                </a:solidFill>
                <a:effectLst/>
                <a:latin typeface="Arial"/>
                <a:ea typeface="Arial"/>
                <a:cs typeface="Arial"/>
                <a:sym typeface="Arial"/>
              </a:rPr>
              <a:t>当家长限制上网时，子女可能会出现：发脾气、焦虑不安、担心错过朋友的讯息、情绪低落。
这些反应不是因为子女故意不听话，而是大脑已经习惯了多巴胺的刺激。</a:t>
            </a:r>
            <a:endParaRPr lang="en-US" altLang="zh-CN" sz="1100" b="0" i="0" u="none" strike="noStrike" cap="none" dirty="0">
              <a:solidFill>
                <a:srgbClr val="000000"/>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TW" altLang="en-US" sz="1100" b="0" i="0" u="none" strike="noStrike" cap="none" dirty="0">
              <a:solidFill>
                <a:srgbClr val="000000"/>
              </a:solidFill>
              <a:effectLst/>
              <a:latin typeface="Arial"/>
              <a:ea typeface="Arial"/>
              <a:cs typeface="Arial"/>
              <a:sym typeface="Arial"/>
            </a:endParaRPr>
          </a:p>
          <a:p>
            <a:pPr lvl="2"/>
            <a:br>
              <a:rPr lang="zh-TW" altLang="en-US" sz="1000" b="0" i="0" u="none" strike="noStrike" cap="none" dirty="0">
                <a:solidFill>
                  <a:srgbClr val="000000"/>
                </a:solidFill>
                <a:effectLst/>
                <a:latin typeface="Arial"/>
                <a:ea typeface="Arial"/>
                <a:cs typeface="Arial"/>
                <a:sym typeface="Arial"/>
              </a:rPr>
            </a:br>
            <a:r>
              <a:rPr lang="zh-TW" altLang="en-US" u="sng" dirty="0">
                <a:solidFill>
                  <a:schemeClr val="hlink"/>
                </a:solidFill>
                <a:hlinkClick r:id="rId3"/>
              </a:rPr>
              <a:t>图片来源</a:t>
            </a:r>
            <a:r>
              <a:rPr lang="en-US" altLang="zh-TW" u="sng" dirty="0">
                <a:solidFill>
                  <a:schemeClr val="hlink"/>
                </a:solidFill>
                <a:hlinkClick r:id="rId3"/>
              </a:rPr>
              <a:t>: http://sites.bu.edu/bryantlab/files/2015/04/dopamine-pathways.jpg</a:t>
            </a:r>
            <a:endParaRPr lang="zh-TW" alt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
        <p:nvSpPr>
          <p:cNvPr id="352" name="Google Shape;352;g37cf7eb4b25_2_255: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37cf7eb4b25_2_280: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g37cf7eb4b25_2_280: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cs typeface="Microsoft JhengHei"/>
                <a:sym typeface="Microsoft JhengHei"/>
              </a:rPr>
              <a:t>上网成癮的原因</a:t>
            </a:r>
            <a:r>
              <a:rPr lang="zh-TW" altLang="en-US" sz="1100" b="1" dirty="0">
                <a:solidFill>
                  <a:schemeClr val="tx1"/>
                </a:solidFill>
                <a:effectLst/>
                <a:latin typeface="Arial" panose="020B0604020202020204" pitchFamily="34" charset="0"/>
                <a:ea typeface="新細明體" panose="02020500000000000000" pitchFamily="18" charset="-120"/>
                <a:cs typeface="Times New Roman" panose="02020603050405020304" pitchFamily="18" charset="0"/>
              </a:rPr>
              <a:t>：</a:t>
            </a:r>
            <a:r>
              <a:rPr lang="zh-TW" altLang="en-US" sz="1100" b="1" dirty="0">
                <a:solidFill>
                  <a:schemeClr val="lt1"/>
                </a:solidFill>
                <a:latin typeface="Microsoft JhengHei"/>
                <a:ea typeface="Microsoft JhengHei"/>
                <a:cs typeface="Microsoft JhengHei"/>
                <a:sym typeface="Microsoft JhengHei"/>
              </a:rPr>
              <a:t>（</a:t>
            </a:r>
            <a:r>
              <a:rPr lang="en-US" altLang="zh-TW" sz="1100" b="1" dirty="0">
                <a:solidFill>
                  <a:schemeClr val="lt1"/>
                </a:solidFill>
                <a:latin typeface="Microsoft JhengHei"/>
                <a:ea typeface="Microsoft JhengHei"/>
                <a:cs typeface="Microsoft JhengHei"/>
                <a:sym typeface="Microsoft JhengHei"/>
              </a:rPr>
              <a:t>2</a:t>
            </a:r>
            <a:r>
              <a:rPr lang="zh-TW" altLang="en-US" sz="1100" b="1" dirty="0">
                <a:solidFill>
                  <a:schemeClr val="lt1"/>
                </a:solidFill>
                <a:latin typeface="Microsoft JhengHei"/>
                <a:ea typeface="Microsoft JhengHei"/>
                <a:cs typeface="Microsoft JhengHei"/>
                <a:sym typeface="Microsoft JhengHei"/>
              </a:rPr>
              <a:t>）神經生理因素</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CN" altLang="en-US" sz="1100" b="0" i="0" u="none" strike="noStrike" cap="none" dirty="0">
                <a:solidFill>
                  <a:srgbClr val="000000"/>
                </a:solidFill>
                <a:effectLst/>
                <a:latin typeface="Arial"/>
                <a:ea typeface="Arial"/>
                <a:cs typeface="Arial"/>
                <a:sym typeface="Arial"/>
              </a:rPr>
              <a:t>弱化大脑中的奖赏系统（因多巴胺回路会随长期刺激而产生耐受性）。 所以为了继续获得更多的兴奋感，子女需要更多的上网或打机时间才能得到与之前相约的兴奋感，自制力也会减弱。</a:t>
            </a:r>
            <a:endParaRPr lang="en-US" altLang="zh-CN"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zh-TW" alt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i="0" u="none" strike="noStrike" cap="none" dirty="0">
                <a:solidFill>
                  <a:srgbClr val="000000"/>
                </a:solidFill>
                <a:effectLst/>
                <a:latin typeface="Arial"/>
                <a:ea typeface="Arial"/>
                <a:cs typeface="Arial"/>
                <a:sym typeface="Arial"/>
              </a:rPr>
              <a:t>弱化大脑中的奖赏系统的过程</a:t>
            </a:r>
            <a:r>
              <a:rPr lang="zh-TW" altLang="en-US" sz="1100" b="1" i="0" u="none" strike="noStrike" cap="none" dirty="0">
                <a:solidFill>
                  <a:srgbClr val="000000"/>
                </a:solidFill>
                <a:effectLst/>
                <a:latin typeface="Arial"/>
                <a:ea typeface="Arial"/>
                <a:cs typeface="Arial"/>
                <a:sym typeface="Arial"/>
              </a:rPr>
              <a: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CN" altLang="en-US" sz="1100" b="0" i="0" u="none" strike="noStrike" cap="none" dirty="0">
                <a:solidFill>
                  <a:srgbClr val="000000"/>
                </a:solidFill>
                <a:effectLst/>
                <a:latin typeface="Arial"/>
                <a:ea typeface="Arial"/>
                <a:cs typeface="Arial"/>
                <a:sym typeface="Arial"/>
              </a:rPr>
              <a:t>为什么子女会那么容易沉迷于社交媒体和打机。 关键在于大脑里的一种化学物质</a:t>
            </a:r>
            <a:r>
              <a:rPr lang="en-US" altLang="zh-CN" sz="1100" b="0" i="0" u="none" strike="noStrike" cap="none" dirty="0">
                <a:solidFill>
                  <a:srgbClr val="000000"/>
                </a:solidFill>
                <a:effectLst/>
                <a:latin typeface="Arial"/>
                <a:ea typeface="Arial"/>
                <a:cs typeface="Arial"/>
                <a:sym typeface="Arial"/>
              </a:rPr>
              <a:t>- </a:t>
            </a:r>
            <a:r>
              <a:rPr lang="zh-CN" altLang="en-US" sz="1100" b="0" i="0" u="none" strike="noStrike" cap="none" dirty="0">
                <a:solidFill>
                  <a:srgbClr val="000000"/>
                </a:solidFill>
                <a:effectLst/>
                <a:latin typeface="Arial"/>
                <a:ea typeface="Arial"/>
                <a:cs typeface="Arial"/>
                <a:sym typeface="Arial"/>
              </a:rPr>
              <a:t>多巴胺</a:t>
            </a:r>
            <a:r>
              <a:rPr lang="zh-TW" altLang="en-US" sz="1100" b="0" i="0" u="none" strike="noStrike" cap="none" dirty="0">
                <a:solidFill>
                  <a:srgbClr val="000000"/>
                </a:solidFill>
                <a:effectLst/>
                <a:latin typeface="Arial"/>
                <a:ea typeface="Arial"/>
                <a:cs typeface="Arial"/>
                <a:sym typeface="Arial"/>
              </a:rPr>
              <a:t>（</a:t>
            </a:r>
            <a:r>
              <a:rPr lang="en-US" altLang="zh-TW" sz="1100" b="0" i="0" u="none" strike="noStrike" cap="none" dirty="0">
                <a:solidFill>
                  <a:srgbClr val="000000"/>
                </a:solidFill>
                <a:effectLst/>
                <a:latin typeface="Arial"/>
                <a:ea typeface="Arial"/>
                <a:cs typeface="Arial"/>
                <a:sym typeface="Arial"/>
              </a:rPr>
              <a:t>Dopamine</a:t>
            </a:r>
            <a:r>
              <a:rPr lang="zh-TW" altLang="en-US" sz="1100" b="0" i="0" u="none" strike="noStrike" cap="none" dirty="0">
                <a:solidFill>
                  <a:srgbClr val="000000"/>
                </a:solidFill>
                <a:effectLst/>
                <a:latin typeface="Arial"/>
                <a:ea typeface="Arial"/>
                <a:cs typeface="Arial"/>
                <a:sym typeface="Arial"/>
              </a:rPr>
              <a:t>）。</a:t>
            </a: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err="1">
                <a:solidFill>
                  <a:srgbClr val="000000"/>
                </a:solidFill>
                <a:effectLst/>
                <a:latin typeface="Arial"/>
                <a:ea typeface="Arial"/>
                <a:cs typeface="Arial"/>
                <a:sym typeface="Arial"/>
              </a:rPr>
              <a:t>i</a:t>
            </a:r>
            <a:r>
              <a:rPr lang="en-US" altLang="zh-TW" sz="1100" b="1" i="0" u="sng" strike="noStrike" cap="none" dirty="0">
                <a:solidFill>
                  <a:srgbClr val="000000"/>
                </a:solidFill>
                <a:effectLst/>
                <a:latin typeface="Arial"/>
                <a:ea typeface="Arial"/>
                <a:cs typeface="Arial"/>
                <a:sym typeface="Arial"/>
              </a:rPr>
              <a:t>.	</a:t>
            </a:r>
            <a:r>
              <a:rPr lang="zh-TW" altLang="en-US" sz="1100" b="1" i="0" u="sng" strike="noStrike" cap="none" dirty="0">
                <a:solidFill>
                  <a:srgbClr val="000000"/>
                </a:solidFill>
                <a:effectLst/>
                <a:latin typeface="Arial"/>
                <a:ea typeface="Arial"/>
                <a:cs typeface="Arial"/>
                <a:sym typeface="Arial"/>
              </a:rPr>
              <a:t>什么是多巴胺（</a:t>
            </a:r>
            <a:r>
              <a:rPr lang="en-US" altLang="zh-TW" sz="1100" b="1" i="0" u="sng" strike="noStrike" cap="none" dirty="0">
                <a:solidFill>
                  <a:srgbClr val="000000"/>
                </a:solidFill>
                <a:effectLst/>
                <a:latin typeface="Arial"/>
                <a:ea typeface="Arial"/>
                <a:cs typeface="Arial"/>
                <a:sym typeface="Arial"/>
              </a:rPr>
              <a:t>Dopamine</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tabLst/>
              <a:defRPr/>
            </a:pPr>
            <a:r>
              <a:rPr lang="zh-CN" altLang="en-US" sz="1100" b="0" i="0" u="none" strike="noStrike" cap="none" dirty="0">
                <a:solidFill>
                  <a:srgbClr val="000000"/>
                </a:solidFill>
                <a:effectLst/>
                <a:latin typeface="Arial"/>
                <a:ea typeface="Arial"/>
                <a:cs typeface="Arial"/>
                <a:sym typeface="Arial"/>
              </a:rPr>
              <a:t>多巴胺就像大脑内的奖赏系统的快乐大使。 当我们做一些觉得开心的事，例如吃喜欢的食物、朋友的称赞，大脑就会释放多巴胺。 多巴胺会传递讯息给大脑：「这件事令人很开心／兴奋，下次再做，形成渴求！」</a:t>
            </a:r>
            <a:endParaRPr lang="en-US" altLang="zh-CN" sz="1100" b="0" i="0" u="none" strike="noStrike" cap="none" dirty="0">
              <a:solidFill>
                <a:srgbClr val="000000"/>
              </a:solidFill>
              <a:effectLst/>
              <a:latin typeface="Arial"/>
              <a:ea typeface="Arial"/>
              <a:cs typeface="Arial"/>
              <a:sym typeface="Arial"/>
            </a:endParaRP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a:solidFill>
                  <a:srgbClr val="000000"/>
                </a:solidFill>
                <a:effectLst/>
                <a:latin typeface="Arial"/>
                <a:ea typeface="Arial"/>
                <a:cs typeface="Arial"/>
                <a:sym typeface="Arial"/>
              </a:rPr>
              <a:t>ii.	</a:t>
            </a:r>
            <a:r>
              <a:rPr lang="zh-CN" altLang="en-US" sz="1100" b="1" i="0" u="sng" strike="noStrike" cap="none" dirty="0">
                <a:solidFill>
                  <a:srgbClr val="000000"/>
                </a:solidFill>
                <a:effectLst/>
                <a:latin typeface="Arial"/>
                <a:ea typeface="Arial"/>
                <a:cs typeface="Arial"/>
                <a:sym typeface="Arial"/>
              </a:rPr>
              <a:t>为什么社交媒体和游戏特别容易上瘾</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CN" altLang="en-US" sz="1100" b="0" i="0" u="none" strike="noStrike" cap="none" dirty="0">
                <a:solidFill>
                  <a:srgbClr val="000000"/>
                </a:solidFill>
                <a:effectLst/>
                <a:latin typeface="Arial"/>
                <a:ea typeface="Arial"/>
                <a:cs typeface="Arial"/>
                <a:sym typeface="Arial"/>
              </a:rPr>
              <a:t>社交媒体：每次有人按「赞」或留言，大脑就会释放一点多巴胺。 这些信号是不固定的，有时多、有时少，就像抽奖一样，让人更想不停刷新讯息。
游戏：升级、过关、拿到奖励，这些设计都是「多巴胺陷阱」。 每次成功升级、过关、拿到奖励，大脑就给他一个「快乐奖励」。</a:t>
            </a:r>
            <a:endParaRPr lang="zh-TW" altLang="en-US" sz="1100" b="0" i="0" u="none" strike="noStrike" cap="none" dirty="0">
              <a:solidFill>
                <a:srgbClr val="000000"/>
              </a:solidFill>
              <a:effectLst/>
              <a:latin typeface="Arial"/>
              <a:ea typeface="Arial"/>
              <a:cs typeface="Arial"/>
              <a:sym typeface="Arial"/>
            </a:endParaRP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a:solidFill>
                  <a:srgbClr val="000000"/>
                </a:solidFill>
                <a:effectLst/>
                <a:latin typeface="Arial"/>
                <a:ea typeface="Arial"/>
                <a:cs typeface="Arial"/>
                <a:sym typeface="Arial"/>
              </a:rPr>
              <a:t>iii.	</a:t>
            </a:r>
            <a:r>
              <a:rPr lang="zh-TW" altLang="en-US" sz="1100" b="1" i="0" u="sng" strike="noStrike" cap="none" dirty="0">
                <a:solidFill>
                  <a:srgbClr val="000000"/>
                </a:solidFill>
                <a:effectLst/>
                <a:latin typeface="Arial"/>
                <a:ea typeface="Arial"/>
                <a:cs typeface="Arial"/>
                <a:sym typeface="Arial"/>
              </a:rPr>
              <a:t>耐受性（</a:t>
            </a:r>
            <a:r>
              <a:rPr lang="en-US" altLang="zh-TW" sz="1100" b="1" i="0" u="sng" strike="noStrike" cap="none" dirty="0">
                <a:solidFill>
                  <a:srgbClr val="000000"/>
                </a:solidFill>
                <a:effectLst/>
                <a:latin typeface="Arial"/>
                <a:ea typeface="Arial"/>
                <a:cs typeface="Arial"/>
                <a:sym typeface="Arial"/>
              </a:rPr>
              <a:t>Tolerance</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CN" altLang="en-US" sz="1100" b="0" i="0" u="none" strike="noStrike" cap="none" dirty="0">
                <a:solidFill>
                  <a:srgbClr val="000000"/>
                </a:solidFill>
                <a:effectLst/>
                <a:latin typeface="Arial"/>
                <a:ea typeface="Arial"/>
                <a:cs typeface="Arial"/>
                <a:sym typeface="Arial"/>
              </a:rPr>
              <a:t>一开始，玩</a:t>
            </a:r>
            <a:r>
              <a:rPr lang="en-US" altLang="zh-CN" sz="1100" b="0" i="0" u="none" strike="noStrike" cap="none" dirty="0">
                <a:solidFill>
                  <a:srgbClr val="000000"/>
                </a:solidFill>
                <a:effectLst/>
                <a:latin typeface="Arial"/>
                <a:ea typeface="Arial"/>
                <a:cs typeface="Arial"/>
                <a:sym typeface="Arial"/>
              </a:rPr>
              <a:t>30</a:t>
            </a:r>
            <a:r>
              <a:rPr lang="zh-CN" altLang="en-US" sz="1100" b="0" i="0" u="none" strike="noStrike" cap="none" dirty="0">
                <a:solidFill>
                  <a:srgbClr val="000000"/>
                </a:solidFill>
                <a:effectLst/>
                <a:latin typeface="Arial"/>
                <a:ea typeface="Arial"/>
                <a:cs typeface="Arial"/>
                <a:sym typeface="Arial"/>
              </a:rPr>
              <a:t>分钟游戏就很开心。 但随着时间重复上网</a:t>
            </a:r>
            <a:r>
              <a:rPr lang="en-US" altLang="zh-CN"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打机，大脑「习惯了这种刺激，快乐感变弱，弱化奖赏系统，产生耐受性。
结果子女需要更长时间、更刺激的游戏，才能得到同样的快乐</a:t>
            </a:r>
            <a:r>
              <a:rPr lang="en-US" altLang="zh-CN"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兴奋。
这就是为什么有些人会越玩越久，甚至停不下来。 这也会令前额叶功能弱化（好似车的煞车制坏了般），自制力减弱。</a:t>
            </a:r>
            <a:endParaRPr lang="zh-TW" altLang="en-US" sz="1100" b="0" i="0" u="none" strike="noStrike" cap="none" dirty="0">
              <a:solidFill>
                <a:srgbClr val="000000"/>
              </a:solidFill>
              <a:effectLst/>
              <a:latin typeface="Arial"/>
              <a:ea typeface="Arial"/>
              <a:cs typeface="Arial"/>
              <a:sym typeface="Arial"/>
            </a:endParaRPr>
          </a:p>
          <a:p>
            <a:pPr marL="61595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1" i="0" u="sng" strike="noStrike" cap="none" dirty="0">
                <a:solidFill>
                  <a:srgbClr val="000000"/>
                </a:solidFill>
                <a:effectLst/>
                <a:latin typeface="Arial"/>
                <a:ea typeface="Arial"/>
                <a:cs typeface="Arial"/>
                <a:sym typeface="Arial"/>
              </a:rPr>
              <a:t>iv.	</a:t>
            </a:r>
            <a:r>
              <a:rPr lang="zh-TW" altLang="en-US" sz="1100" b="1" i="0" u="sng" strike="noStrike" cap="none" dirty="0">
                <a:solidFill>
                  <a:srgbClr val="000000"/>
                </a:solidFill>
                <a:effectLst/>
                <a:latin typeface="Arial"/>
                <a:ea typeface="Arial"/>
                <a:cs typeface="Arial"/>
                <a:sym typeface="Arial"/>
              </a:rPr>
              <a:t>戒断反应（</a:t>
            </a:r>
            <a:r>
              <a:rPr lang="en-US" altLang="zh-TW" sz="1100" b="1" i="0" u="sng" strike="noStrike" cap="none" dirty="0">
                <a:solidFill>
                  <a:srgbClr val="000000"/>
                </a:solidFill>
                <a:effectLst/>
                <a:latin typeface="Arial"/>
                <a:ea typeface="Arial"/>
                <a:cs typeface="Arial"/>
                <a:sym typeface="Arial"/>
              </a:rPr>
              <a:t>Withdrawal</a:t>
            </a:r>
            <a:r>
              <a:rPr lang="zh-TW" altLang="en-US" sz="1100" b="1" i="0" u="sng" strike="noStrike" cap="none" dirty="0">
                <a:solidFill>
                  <a:srgbClr val="000000"/>
                </a:solidFill>
                <a:effectLst/>
                <a:latin typeface="Arial"/>
                <a:ea typeface="Arial"/>
                <a:cs typeface="Arial"/>
                <a:sym typeface="Arial"/>
              </a:rPr>
              <a:t>）</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CN" altLang="en-US" sz="1100" b="0" i="0" u="none" strike="noStrike" cap="none" dirty="0">
                <a:solidFill>
                  <a:srgbClr val="000000"/>
                </a:solidFill>
                <a:effectLst/>
                <a:latin typeface="Arial"/>
                <a:ea typeface="Arial"/>
                <a:cs typeface="Arial"/>
                <a:sym typeface="Arial"/>
              </a:rPr>
              <a:t>当家长限制上网时，子女可能会出现：发脾气、焦虑不安、担心错过朋友的讯息、情绪低落。
这些反应不是因为子女故意不听话，而是大脑已经习惯了多巴胺的刺激。</a:t>
            </a:r>
            <a:endParaRPr lang="en-US" altLang="zh-CN" sz="1100" b="0" i="0" u="none" strike="noStrike" cap="none" dirty="0">
              <a:solidFill>
                <a:srgbClr val="000000"/>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TW" altLang="en-US" sz="1100" b="0" i="0" u="none" strike="noStrike" cap="none" dirty="0">
              <a:solidFill>
                <a:srgbClr val="000000"/>
              </a:solidFill>
              <a:effectLst/>
              <a:latin typeface="Arial"/>
              <a:ea typeface="Arial"/>
              <a:cs typeface="Arial"/>
              <a:sym typeface="Arial"/>
            </a:endParaRPr>
          </a:p>
          <a:p>
            <a:pPr lvl="2"/>
            <a:br>
              <a:rPr lang="zh-TW" altLang="en-US" sz="1000" b="0" i="0" u="none" strike="noStrike" cap="none" dirty="0">
                <a:solidFill>
                  <a:srgbClr val="000000"/>
                </a:solidFill>
                <a:effectLst/>
                <a:latin typeface="Arial"/>
                <a:ea typeface="Arial"/>
                <a:cs typeface="Arial"/>
                <a:sym typeface="Arial"/>
              </a:rPr>
            </a:br>
            <a:r>
              <a:rPr lang="zh-TW" altLang="en-US" u="sng" dirty="0">
                <a:solidFill>
                  <a:schemeClr val="hlink"/>
                </a:solidFill>
                <a:hlinkClick r:id="rId3"/>
              </a:rPr>
              <a:t>图片来源</a:t>
            </a:r>
            <a:r>
              <a:rPr lang="en-US" altLang="zh-TW" u="sng" dirty="0">
                <a:solidFill>
                  <a:schemeClr val="hlink"/>
                </a:solidFill>
                <a:hlinkClick r:id="rId3"/>
              </a:rPr>
              <a:t>: http://sites.bu.edu/bryantlab/files/2015/04/dopamine-pathways.jpg</a:t>
            </a:r>
            <a:endParaRPr lang="zh-TW" altLang="en-US" dirty="0"/>
          </a:p>
        </p:txBody>
      </p:sp>
      <p:sp>
        <p:nvSpPr>
          <p:cNvPr id="380" name="Google Shape;380;g37cf7eb4b25_2_280: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37cf7eb4b25_2_317: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dirty="0">
                <a:solidFill>
                  <a:schemeClr val="lt1"/>
                </a:solidFill>
                <a:latin typeface="Microsoft JhengHei"/>
                <a:ea typeface="Microsoft JhengHei"/>
                <a:cs typeface="Microsoft JhengHei"/>
                <a:sym typeface="Microsoft JhengHei"/>
              </a:rPr>
              <a:t>上网成瘾的原因：（</a:t>
            </a:r>
            <a:r>
              <a:rPr lang="en-US" altLang="zh-CN" sz="1100" b="1" dirty="0">
                <a:solidFill>
                  <a:schemeClr val="lt1"/>
                </a:solidFill>
                <a:latin typeface="Microsoft JhengHei"/>
                <a:ea typeface="Microsoft JhengHei"/>
                <a:cs typeface="Microsoft JhengHei"/>
                <a:sym typeface="Microsoft JhengHei"/>
              </a:rPr>
              <a:t>3</a:t>
            </a:r>
            <a:r>
              <a:rPr lang="zh-CN" altLang="en-US" sz="1100" b="1" dirty="0">
                <a:solidFill>
                  <a:schemeClr val="lt1"/>
                </a:solidFill>
                <a:latin typeface="Microsoft JhengHei"/>
                <a:ea typeface="Microsoft JhengHei"/>
                <a:cs typeface="Microsoft JhengHei"/>
                <a:sym typeface="Microsoft JhengHei"/>
              </a:rPr>
              <a:t>）环境、心理及社交因素</a:t>
            </a:r>
            <a:endParaRPr lang="zh-TW" altLang="en-US" sz="1100" b="1" dirty="0">
              <a:solidFill>
                <a:schemeClr val="lt1"/>
              </a:solidFill>
              <a:latin typeface="Microsoft JhengHei"/>
              <a:ea typeface="Microsoft JhengHei"/>
              <a:cs typeface="Microsoft JhengHei"/>
              <a:sym typeface="Microsoft JhengHei"/>
            </a:endParaRPr>
          </a:p>
          <a:p>
            <a:pPr marL="457200" lvl="0" indent="-330200" algn="l" rtl="0">
              <a:lnSpc>
                <a:spcPct val="115000"/>
              </a:lnSpc>
              <a:spcBef>
                <a:spcPts val="0"/>
              </a:spcBef>
              <a:spcAft>
                <a:spcPts val="0"/>
              </a:spcAft>
              <a:buClr>
                <a:schemeClr val="accent1"/>
              </a:buClr>
              <a:buSzPct val="88888"/>
              <a:buFont typeface="Microsoft JhengHei"/>
              <a:buAutoNum type="arabicPeriod"/>
            </a:pPr>
            <a:r>
              <a:rPr lang="zh-TW" altLang="en-US" sz="1200" b="1" dirty="0">
                <a:solidFill>
                  <a:schemeClr val="accent1"/>
                </a:solidFill>
                <a:latin typeface="Microsoft JhengHei"/>
                <a:ea typeface="Microsoft JhengHei"/>
                <a:cs typeface="Microsoft JhengHei"/>
                <a:sym typeface="Microsoft JhengHei"/>
              </a:rPr>
              <a:t>生活无聊</a:t>
            </a:r>
            <a:br>
              <a:rPr lang="zh-TW" altLang="en-US" sz="1100" b="1" dirty="0">
                <a:latin typeface="Microsoft JhengHei"/>
                <a:ea typeface="Microsoft JhengHei"/>
                <a:cs typeface="Microsoft JhengHei"/>
                <a:sym typeface="Microsoft JhengHei"/>
              </a:rPr>
            </a:br>
            <a:r>
              <a:rPr lang="en-US" altLang="zh-CN" sz="1100" b="0" dirty="0">
                <a:latin typeface="Microsoft JhengHei"/>
                <a:ea typeface="Microsoft JhengHei"/>
                <a:cs typeface="Microsoft JhengHei"/>
                <a:sym typeface="Microsoft JhengHei"/>
              </a:rPr>
              <a:t>- </a:t>
            </a:r>
            <a:r>
              <a:rPr lang="zh-CN" altLang="en-US" sz="1100" b="0" dirty="0">
                <a:latin typeface="Microsoft JhengHei"/>
                <a:ea typeface="Microsoft JhengHei"/>
                <a:cs typeface="Microsoft JhengHei"/>
                <a:sym typeface="Microsoft JhengHei"/>
              </a:rPr>
              <a:t>缺乏其他兴趣及个人目标</a:t>
            </a:r>
            <a:endParaRPr lang="zh-TW" altLang="en-US" sz="1100" b="0" dirty="0">
              <a:latin typeface="Microsoft JhengHei"/>
              <a:ea typeface="Microsoft JhengHei"/>
              <a:cs typeface="Microsoft JhengHei"/>
              <a:sym typeface="Microsoft JhengHei"/>
            </a:endParaRPr>
          </a:p>
          <a:p>
            <a:pPr marL="457200" lvl="0" indent="-330200" algn="l" rtl="0">
              <a:lnSpc>
                <a:spcPct val="115000"/>
              </a:lnSpc>
              <a:spcBef>
                <a:spcPts val="0"/>
              </a:spcBef>
              <a:spcAft>
                <a:spcPts val="0"/>
              </a:spcAft>
              <a:buClr>
                <a:schemeClr val="accent1"/>
              </a:buClr>
              <a:buSzPct val="88888"/>
              <a:buFont typeface="Microsoft JhengHei"/>
              <a:buAutoNum type="arabicPeriod"/>
            </a:pPr>
            <a:r>
              <a:rPr lang="zh-TW" altLang="en-US" sz="1200" b="1" dirty="0">
                <a:solidFill>
                  <a:schemeClr val="accent1"/>
                </a:solidFill>
                <a:latin typeface="Microsoft JhengHei"/>
                <a:ea typeface="Microsoft JhengHei"/>
                <a:cs typeface="Microsoft JhengHei"/>
                <a:sym typeface="Microsoft JhengHei"/>
              </a:rPr>
              <a:t>朋辈影响</a:t>
            </a:r>
            <a:br>
              <a:rPr lang="zh-TW" altLang="en-US" sz="1100" b="1" dirty="0">
                <a:latin typeface="Microsoft JhengHei"/>
                <a:ea typeface="Microsoft JhengHei"/>
                <a:cs typeface="Microsoft JhengHei"/>
                <a:sym typeface="Microsoft JhengHei"/>
              </a:rPr>
            </a:br>
            <a:r>
              <a:rPr lang="en-US" altLang="zh-CN" sz="1100" b="0" dirty="0">
                <a:latin typeface="Microsoft JhengHei"/>
                <a:ea typeface="Microsoft JhengHei"/>
                <a:cs typeface="Microsoft JhengHei"/>
                <a:sym typeface="Microsoft JhengHei"/>
              </a:rPr>
              <a:t>- </a:t>
            </a:r>
            <a:r>
              <a:rPr lang="zh-CN" altLang="en-US" sz="1100" b="0" dirty="0">
                <a:latin typeface="Microsoft JhengHei"/>
                <a:ea typeface="Microsoft JhengHei"/>
                <a:cs typeface="Microsoft JhengHei"/>
                <a:sym typeface="Microsoft JhengHei"/>
              </a:rPr>
              <a:t>增加共同话题，渴望得到朋辈认同</a:t>
            </a:r>
            <a:br>
              <a:rPr lang="zh-CN" altLang="en-US" sz="1100" b="0" dirty="0">
                <a:latin typeface="Microsoft JhengHei"/>
                <a:ea typeface="Microsoft JhengHei"/>
                <a:cs typeface="Microsoft JhengHei"/>
                <a:sym typeface="Microsoft JhengHei"/>
              </a:rPr>
            </a:br>
            <a:r>
              <a:rPr lang="en-US" altLang="zh-CN" sz="1100" b="0" dirty="0">
                <a:latin typeface="Microsoft JhengHei"/>
                <a:ea typeface="Microsoft JhengHei"/>
                <a:cs typeface="Microsoft JhengHei"/>
                <a:sym typeface="Microsoft JhengHei"/>
              </a:rPr>
              <a:t>- </a:t>
            </a:r>
            <a:r>
              <a:rPr lang="zh-CN" altLang="en-US" sz="1100" b="0" dirty="0">
                <a:latin typeface="Microsoft JhengHei"/>
                <a:ea typeface="Microsoft JhengHei"/>
                <a:cs typeface="Microsoft JhengHei"/>
                <a:sym typeface="Microsoft JhengHei"/>
              </a:rPr>
              <a:t>现实中缺乏朋友关爱</a:t>
            </a:r>
            <a:endParaRPr lang="zh-TW" altLang="en-US" sz="1100" b="0" dirty="0">
              <a:latin typeface="Microsoft JhengHei"/>
              <a:ea typeface="Microsoft JhengHei"/>
              <a:cs typeface="Microsoft JhengHei"/>
              <a:sym typeface="Microsoft JhengHei"/>
            </a:endParaRPr>
          </a:p>
          <a:p>
            <a:pPr marL="457200" lvl="0" indent="-330200" algn="l" rtl="0">
              <a:lnSpc>
                <a:spcPct val="115000"/>
              </a:lnSpc>
              <a:spcBef>
                <a:spcPts val="0"/>
              </a:spcBef>
              <a:spcAft>
                <a:spcPts val="0"/>
              </a:spcAft>
              <a:buClr>
                <a:schemeClr val="accent1"/>
              </a:buClr>
              <a:buSzPct val="88888"/>
              <a:buFont typeface="Microsoft JhengHei"/>
              <a:buAutoNum type="arabicPeriod"/>
            </a:pPr>
            <a:r>
              <a:rPr lang="zh-TW" altLang="en-US" sz="1200" b="1" dirty="0">
                <a:solidFill>
                  <a:schemeClr val="accent1"/>
                </a:solidFill>
                <a:latin typeface="Microsoft JhengHei"/>
                <a:ea typeface="Microsoft JhengHei"/>
                <a:cs typeface="Microsoft JhengHei"/>
                <a:sym typeface="Microsoft JhengHei"/>
              </a:rPr>
              <a:t>家庭困扰</a:t>
            </a:r>
            <a:br>
              <a:rPr lang="zh-TW" altLang="en-US" sz="1100" b="1" dirty="0">
                <a:latin typeface="Microsoft JhengHei"/>
                <a:ea typeface="Microsoft JhengHei"/>
                <a:cs typeface="Microsoft JhengHei"/>
                <a:sym typeface="Microsoft JhengHei"/>
              </a:rPr>
            </a:br>
            <a:r>
              <a:rPr lang="en-US" altLang="zh-CN" sz="1100" b="0" dirty="0">
                <a:latin typeface="Microsoft JhengHei"/>
                <a:ea typeface="Microsoft JhengHei"/>
                <a:cs typeface="Microsoft JhengHei"/>
                <a:sym typeface="Microsoft JhengHei"/>
              </a:rPr>
              <a:t>- </a:t>
            </a:r>
            <a:r>
              <a:rPr lang="zh-CN" altLang="en-US" sz="1100" b="0" dirty="0">
                <a:latin typeface="Microsoft JhengHei"/>
                <a:ea typeface="Microsoft JhengHei"/>
                <a:cs typeface="Microsoft JhengHei"/>
                <a:sym typeface="Microsoft JhengHei"/>
              </a:rPr>
              <a:t>家庭缺乏关爱、父母婚姻出现问题、亲子关系疏离</a:t>
            </a:r>
            <a:br>
              <a:rPr lang="zh-CN" altLang="en-US" sz="1100" b="0" dirty="0">
                <a:latin typeface="Microsoft JhengHei"/>
                <a:ea typeface="Microsoft JhengHei"/>
                <a:cs typeface="Microsoft JhengHei"/>
                <a:sym typeface="Microsoft JhengHei"/>
              </a:rPr>
            </a:br>
            <a:r>
              <a:rPr lang="en-US" altLang="zh-CN" sz="1100" b="0" dirty="0">
                <a:latin typeface="Microsoft JhengHei"/>
                <a:ea typeface="Microsoft JhengHei"/>
                <a:cs typeface="Microsoft JhengHei"/>
                <a:sym typeface="Microsoft JhengHei"/>
              </a:rPr>
              <a:t>- </a:t>
            </a:r>
            <a:r>
              <a:rPr lang="zh-CN" altLang="en-US" sz="1100" b="0" dirty="0">
                <a:latin typeface="Microsoft JhengHei"/>
                <a:ea typeface="Microsoft JhengHei"/>
                <a:cs typeface="Microsoft JhengHei"/>
                <a:sym typeface="Microsoft JhengHei"/>
              </a:rPr>
              <a:t>逃避家中不快，甚至在网上寻找关爱</a:t>
            </a:r>
            <a:endParaRPr lang="zh-TW" altLang="en-US" sz="1100" b="0" dirty="0">
              <a:latin typeface="Microsoft JhengHei"/>
              <a:ea typeface="Microsoft JhengHei"/>
              <a:cs typeface="Microsoft JhengHei"/>
              <a:sym typeface="Microsoft JhengHei"/>
            </a:endParaRPr>
          </a:p>
          <a:p>
            <a:pPr marL="457200" lvl="0" indent="-330200" algn="l" rtl="0">
              <a:lnSpc>
                <a:spcPct val="115000"/>
              </a:lnSpc>
              <a:spcBef>
                <a:spcPts val="0"/>
              </a:spcBef>
              <a:spcAft>
                <a:spcPts val="0"/>
              </a:spcAft>
              <a:buClr>
                <a:schemeClr val="accent1"/>
              </a:buClr>
              <a:buSzPct val="88888"/>
              <a:buFont typeface="Microsoft JhengHei"/>
              <a:buAutoNum type="arabicPeriod"/>
            </a:pPr>
            <a:r>
              <a:rPr lang="zh-TW" altLang="en-US" sz="1200" b="1" dirty="0">
                <a:solidFill>
                  <a:schemeClr val="accent1"/>
                </a:solidFill>
                <a:latin typeface="Microsoft JhengHei"/>
                <a:ea typeface="Microsoft JhengHei"/>
                <a:cs typeface="Microsoft JhengHei"/>
                <a:sym typeface="Microsoft JhengHei"/>
              </a:rPr>
              <a:t>个人困扰</a:t>
            </a:r>
            <a:br>
              <a:rPr lang="zh-TW" altLang="en-US" sz="1100" b="1" dirty="0">
                <a:latin typeface="Microsoft JhengHei"/>
                <a:ea typeface="Microsoft JhengHei"/>
                <a:cs typeface="Microsoft JhengHei"/>
                <a:sym typeface="Microsoft JhengHei"/>
              </a:rPr>
            </a:br>
            <a:r>
              <a:rPr lang="en-US" altLang="zh-CN" sz="1100" b="0" dirty="0">
                <a:latin typeface="Microsoft JhengHei"/>
                <a:ea typeface="Microsoft JhengHei"/>
                <a:cs typeface="Microsoft JhengHei"/>
                <a:sym typeface="Microsoft JhengHei"/>
              </a:rPr>
              <a:t>- </a:t>
            </a:r>
            <a:r>
              <a:rPr lang="zh-CN" altLang="en-US" sz="1100" b="0" dirty="0">
                <a:latin typeface="Microsoft JhengHei"/>
                <a:ea typeface="Microsoft JhengHei"/>
                <a:cs typeface="Microsoft JhengHei"/>
                <a:sym typeface="Microsoft JhengHei"/>
              </a:rPr>
              <a:t>逃避现实成长压力</a:t>
            </a:r>
            <a:br>
              <a:rPr lang="zh-CN" altLang="en-US" sz="1100" b="0" dirty="0">
                <a:latin typeface="Microsoft JhengHei"/>
                <a:ea typeface="Microsoft JhengHei"/>
                <a:cs typeface="Microsoft JhengHei"/>
                <a:sym typeface="Microsoft JhengHei"/>
              </a:rPr>
            </a:br>
            <a:r>
              <a:rPr lang="en-US" altLang="zh-CN" sz="1100" b="0" dirty="0">
                <a:latin typeface="Microsoft JhengHei"/>
                <a:ea typeface="Microsoft JhengHei"/>
                <a:cs typeface="Microsoft JhengHei"/>
                <a:sym typeface="Microsoft JhengHei"/>
              </a:rPr>
              <a:t>- </a:t>
            </a:r>
            <a:r>
              <a:rPr lang="zh-CN" altLang="en-US" sz="1100" b="0" dirty="0">
                <a:latin typeface="Microsoft JhengHei"/>
                <a:ea typeface="Microsoft JhengHei"/>
                <a:cs typeface="Microsoft JhengHei"/>
                <a:sym typeface="Microsoft JhengHei"/>
              </a:rPr>
              <a:t>透过晋级、完成任务及得到道具获得成功感</a:t>
            </a:r>
            <a:endParaRPr lang="zh-TW" altLang="en-US" sz="1100" b="0" dirty="0">
              <a:latin typeface="Microsoft JhengHei"/>
              <a:ea typeface="Microsoft JhengHei"/>
              <a:cs typeface="Microsoft JhengHei"/>
              <a:sym typeface="Microsoft JhengHei"/>
            </a:endParaRPr>
          </a:p>
          <a:p>
            <a:pPr marL="457200" lvl="0" indent="-330200" algn="l" rtl="0">
              <a:lnSpc>
                <a:spcPct val="115000"/>
              </a:lnSpc>
              <a:spcBef>
                <a:spcPts val="0"/>
              </a:spcBef>
              <a:spcAft>
                <a:spcPts val="0"/>
              </a:spcAft>
              <a:buClr>
                <a:schemeClr val="accent1"/>
              </a:buClr>
              <a:buSzPct val="88888"/>
              <a:buFont typeface="Microsoft JhengHei"/>
              <a:buAutoNum type="arabicPeriod"/>
            </a:pPr>
            <a:r>
              <a:rPr lang="zh-CN" altLang="en-US" sz="1200" b="1" dirty="0">
                <a:solidFill>
                  <a:schemeClr val="accent1"/>
                </a:solidFill>
                <a:latin typeface="Microsoft JhengHei"/>
                <a:ea typeface="Microsoft JhengHei"/>
                <a:cs typeface="Microsoft JhengHei"/>
                <a:sym typeface="Microsoft JhengHei"/>
              </a:rPr>
              <a:t>其他相关因素</a:t>
            </a:r>
            <a:br>
              <a:rPr lang="zh-TW" altLang="en-US" sz="1100" b="1" dirty="0">
                <a:latin typeface="Microsoft JhengHei"/>
                <a:ea typeface="Microsoft JhengHei"/>
                <a:cs typeface="Microsoft JhengHei"/>
                <a:sym typeface="Microsoft JhengHei"/>
              </a:rPr>
            </a:br>
            <a:r>
              <a:rPr lang="en-US" altLang="zh-CN" sz="1100" b="0" dirty="0">
                <a:latin typeface="Microsoft JhengHei"/>
                <a:ea typeface="Microsoft JhengHei"/>
                <a:cs typeface="Microsoft JhengHei"/>
                <a:sym typeface="Microsoft JhengHei"/>
              </a:rPr>
              <a:t>- </a:t>
            </a:r>
            <a:r>
              <a:rPr lang="zh-CN" altLang="en-US" sz="1100" b="0" dirty="0">
                <a:latin typeface="Microsoft JhengHei"/>
                <a:ea typeface="Microsoft JhengHei"/>
                <a:cs typeface="Microsoft JhengHei"/>
                <a:sym typeface="Microsoft JhengHei"/>
              </a:rPr>
              <a:t>专注力不足／过度活跃症</a:t>
            </a:r>
            <a:br>
              <a:rPr lang="zh-CN" altLang="en-US" sz="1100" b="0" dirty="0">
                <a:latin typeface="Microsoft JhengHei"/>
                <a:ea typeface="Microsoft JhengHei"/>
                <a:cs typeface="Microsoft JhengHei"/>
                <a:sym typeface="Microsoft JhengHei"/>
              </a:rPr>
            </a:br>
            <a:r>
              <a:rPr lang="en-US" altLang="zh-CN" sz="1100" b="0" dirty="0">
                <a:latin typeface="Microsoft JhengHei"/>
                <a:ea typeface="Microsoft JhengHei"/>
                <a:cs typeface="Microsoft JhengHei"/>
                <a:sym typeface="Microsoft JhengHei"/>
              </a:rPr>
              <a:t>- </a:t>
            </a:r>
            <a:r>
              <a:rPr lang="zh-CN" altLang="en-US" sz="1100" b="0" dirty="0">
                <a:latin typeface="Microsoft JhengHei"/>
                <a:ea typeface="Microsoft JhengHei"/>
                <a:cs typeface="Microsoft JhengHei"/>
                <a:sym typeface="Microsoft JhengHei"/>
              </a:rPr>
              <a:t>自闭症谱系</a:t>
            </a:r>
            <a:br>
              <a:rPr lang="zh-CN" altLang="en-US" sz="1100" b="0" dirty="0">
                <a:latin typeface="Microsoft JhengHei"/>
                <a:ea typeface="Microsoft JhengHei"/>
                <a:cs typeface="Microsoft JhengHei"/>
                <a:sym typeface="Microsoft JhengHei"/>
              </a:rPr>
            </a:br>
            <a:r>
              <a:rPr lang="en-US" altLang="zh-CN" sz="1100" b="0" dirty="0">
                <a:latin typeface="Microsoft JhengHei"/>
                <a:ea typeface="Microsoft JhengHei"/>
                <a:cs typeface="Microsoft JhengHei"/>
                <a:sym typeface="Microsoft JhengHei"/>
              </a:rPr>
              <a:t>- </a:t>
            </a:r>
            <a:r>
              <a:rPr lang="zh-CN" altLang="en-US" sz="1100" b="0" dirty="0">
                <a:latin typeface="Microsoft JhengHei"/>
                <a:ea typeface="Microsoft JhengHei"/>
                <a:cs typeface="Microsoft JhengHei"/>
                <a:sym typeface="Microsoft JhengHei"/>
              </a:rPr>
              <a:t>社交焦虑／抑郁</a:t>
            </a:r>
            <a:endParaRPr lang="zh-TW" altLang="en-US" sz="1100" b="0" dirty="0">
              <a:latin typeface="Microsoft JhengHei"/>
              <a:ea typeface="Microsoft JhengHei"/>
              <a:cs typeface="Microsoft JhengHei"/>
              <a:sym typeface="Microsoft JhengHei"/>
            </a:endParaRPr>
          </a:p>
          <a:p>
            <a:pPr marL="0" lvl="0" indent="0" algn="l" rtl="0">
              <a:spcBef>
                <a:spcPts val="0"/>
              </a:spcBef>
              <a:spcAft>
                <a:spcPts val="0"/>
              </a:spcAft>
              <a:buNone/>
            </a:pPr>
            <a:endParaRPr dirty="0"/>
          </a:p>
        </p:txBody>
      </p:sp>
      <p:sp>
        <p:nvSpPr>
          <p:cNvPr id="419" name="Google Shape;419;g37cf7eb4b25_2_317: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37cf7eb4b25_0_11: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i="0" u="none" strike="noStrike" cap="none" dirty="0">
                <a:solidFill>
                  <a:srgbClr val="000000"/>
                </a:solidFill>
                <a:effectLst/>
                <a:latin typeface="Arial"/>
                <a:ea typeface="Arial"/>
                <a:cs typeface="Arial"/>
                <a:sym typeface="Arial"/>
              </a:rPr>
              <a:t>小结</a:t>
            </a:r>
            <a:r>
              <a:rPr lang="en-HK" altLang="zh-TW" sz="1100" b="1" i="0" u="none" strike="noStrike" cap="none" dirty="0">
                <a:solidFill>
                  <a:srgbClr val="000000"/>
                </a:solidFill>
                <a:effectLst/>
                <a:latin typeface="Arial"/>
                <a:ea typeface="Arial"/>
                <a:cs typeface="Arial"/>
                <a:sym typeface="Arial"/>
              </a:rPr>
              <a:t>:</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CN" altLang="en-US" sz="1100" b="0" i="0" u="none" strike="noStrike" cap="none" dirty="0">
                <a:solidFill>
                  <a:srgbClr val="000000"/>
                </a:solidFill>
                <a:latin typeface="Arial"/>
                <a:ea typeface="Microsoft JhengHei"/>
                <a:cs typeface="Arial"/>
                <a:sym typeface="Microsoft JhengHei"/>
              </a:rPr>
              <a:t>上网成瘾是由一篮子的因素互相影响。
当中包括网络特质、神经生理因素、心理因素、社会文化环境及其他相关因素。
如家长没多加理会，或没有针对子女最核心的成因，只会加剧成瘾问题。</a:t>
            </a:r>
            <a:endParaRPr lang="en-HK" sz="1100" b="0" i="0" u="none" strike="noStrike" cap="none" dirty="0">
              <a:solidFill>
                <a:srgbClr val="000000"/>
              </a:solidFill>
              <a:highlight>
                <a:srgbClr val="FFFF00"/>
              </a:highligh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sz="1100" b="0" i="0" u="none" strike="noStrike" cap="none" dirty="0">
              <a:solidFill>
                <a:srgbClr val="000000"/>
              </a:solidFill>
              <a:highlight>
                <a:srgbClr val="FFFF00"/>
              </a:highlight>
              <a:latin typeface="Arial"/>
              <a:cs typeface="Arial"/>
              <a:sym typeface="Arial"/>
            </a:endParaRPr>
          </a:p>
        </p:txBody>
      </p:sp>
      <p:sp>
        <p:nvSpPr>
          <p:cNvPr id="427" name="Google Shape;427;g37cf7eb4b25_0_1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7cf7eb4b25_2_89: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r>
              <a:rPr lang="zh-CN" altLang="en-US" sz="1100" b="0" i="0" u="none" strike="noStrike" cap="none" dirty="0">
                <a:solidFill>
                  <a:srgbClr val="000000"/>
                </a:solidFill>
                <a:effectLst/>
                <a:latin typeface="Arial"/>
                <a:ea typeface="Arial"/>
                <a:cs typeface="Arial"/>
                <a:sym typeface="Arial"/>
              </a:rPr>
              <a:t>简介工作坊目标、流程及教材。</a:t>
            </a:r>
            <a:r>
              <a:rPr lang="en-GB" sz="1100" b="0" i="0" u="none" strike="noStrike" cap="none" dirty="0">
                <a:solidFill>
                  <a:srgbClr val="000000"/>
                </a:solidFill>
                <a:effectLst/>
                <a:latin typeface="Arial"/>
                <a:ea typeface="Arial"/>
                <a:cs typeface="Arial"/>
                <a:sym typeface="Arial"/>
              </a:rPr>
              <a:t> </a:t>
            </a:r>
            <a:endParaRPr lang="en-HK"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
        <p:nvSpPr>
          <p:cNvPr id="143" name="Google Shape;143;g37cf7eb4b25_2_8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7cf7eb4b25_0_3: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01600" lvl="0" indent="0" algn="l" rtl="0">
              <a:lnSpc>
                <a:spcPct val="90000"/>
              </a:lnSpc>
              <a:spcBef>
                <a:spcPts val="0"/>
              </a:spcBef>
              <a:spcAft>
                <a:spcPts val="0"/>
              </a:spcAft>
              <a:buClr>
                <a:schemeClr val="accent1"/>
              </a:buClr>
              <a:buSzPts val="2000"/>
              <a:buFont typeface="Microsoft JhengHei"/>
              <a:buNone/>
            </a:pPr>
            <a:r>
              <a:rPr lang="zh-CN" altLang="en-US" sz="1100" b="1" dirty="0">
                <a:solidFill>
                  <a:schemeClr val="accent1"/>
                </a:solidFill>
                <a:latin typeface="Microsoft JhengHei"/>
                <a:ea typeface="Microsoft JhengHei"/>
                <a:cs typeface="Microsoft JhengHei"/>
                <a:sym typeface="Microsoft JhengHei"/>
              </a:rPr>
              <a:t>游戏障碍正式列为精神疾病
根据世界卫生组织（</a:t>
            </a:r>
            <a:r>
              <a:rPr lang="en-US" altLang="zh-CN" sz="1100" b="1" dirty="0">
                <a:solidFill>
                  <a:schemeClr val="accent1"/>
                </a:solidFill>
                <a:latin typeface="Microsoft JhengHei"/>
                <a:ea typeface="Microsoft JhengHei"/>
                <a:cs typeface="Microsoft JhengHei"/>
                <a:sym typeface="Microsoft JhengHei"/>
              </a:rPr>
              <a:t>WHO</a:t>
            </a:r>
            <a:r>
              <a:rPr lang="zh-CN" altLang="en-US" sz="1100" b="1" dirty="0">
                <a:solidFill>
                  <a:schemeClr val="accent1"/>
                </a:solidFill>
                <a:latin typeface="Microsoft JhengHei"/>
                <a:ea typeface="Microsoft JhengHei"/>
                <a:cs typeface="Microsoft JhengHei"/>
                <a:sym typeface="Microsoft JhengHei"/>
              </a:rPr>
              <a:t>）国际疾病分类第十一版（</a:t>
            </a:r>
            <a:r>
              <a:rPr lang="en-US" altLang="zh-CN" sz="1100" b="1" dirty="0">
                <a:solidFill>
                  <a:schemeClr val="accent1"/>
                </a:solidFill>
                <a:latin typeface="Microsoft JhengHei"/>
                <a:ea typeface="Microsoft JhengHei"/>
                <a:cs typeface="Microsoft JhengHei"/>
                <a:sym typeface="Microsoft JhengHei"/>
              </a:rPr>
              <a:t>ICD-11</a:t>
            </a:r>
            <a:r>
              <a:rPr lang="zh-CN" altLang="en-US" sz="1100" b="1" dirty="0">
                <a:solidFill>
                  <a:schemeClr val="accent1"/>
                </a:solidFill>
                <a:latin typeface="Microsoft JhengHei"/>
                <a:ea typeface="Microsoft JhengHei"/>
                <a:cs typeface="Microsoft JhengHei"/>
                <a:sym typeface="Microsoft JhengHei"/>
              </a:rPr>
              <a:t>） ，</a:t>
            </a:r>
            <a:r>
              <a:rPr lang="zh-TW" altLang="en-US" sz="1100" b="1" dirty="0">
                <a:latin typeface="Microsoft JhengHei"/>
                <a:ea typeface="Microsoft JhengHei"/>
                <a:cs typeface="Microsoft JhengHei"/>
                <a:sym typeface="Microsoft JhengHei"/>
              </a:rPr>
              <a:t>需符合以下</a:t>
            </a:r>
            <a:r>
              <a:rPr lang="zh-TW" altLang="en-US" sz="1100" b="1" u="sng" dirty="0">
                <a:latin typeface="Microsoft JhengHei"/>
                <a:ea typeface="Microsoft JhengHei"/>
                <a:cs typeface="Microsoft JhengHei"/>
                <a:sym typeface="Microsoft JhengHei"/>
              </a:rPr>
              <a:t>四个标准</a:t>
            </a:r>
            <a:r>
              <a:rPr lang="en-US" altLang="zh-TW" sz="1100" b="1" u="none" dirty="0">
                <a:latin typeface="Microsoft JhengHei"/>
                <a:ea typeface="Microsoft JhengHei"/>
                <a:cs typeface="Microsoft JhengHei"/>
                <a:sym typeface="Microsoft JhengHei"/>
              </a:rPr>
              <a:t>︰</a:t>
            </a:r>
            <a:endParaRPr lang="zh-TW" altLang="en-US" sz="1100" b="1" u="none" dirty="0">
              <a:latin typeface="Microsoft JhengHei"/>
              <a:ea typeface="Microsoft JhengHei"/>
              <a:cs typeface="Microsoft JhengHei"/>
              <a:sym typeface="Microsoft JhengHei"/>
            </a:endParaRPr>
          </a:p>
          <a:p>
            <a:pPr marL="177800" lvl="0" indent="-38100" algn="l" rtl="0">
              <a:lnSpc>
                <a:spcPct val="100000"/>
              </a:lnSpc>
              <a:spcBef>
                <a:spcPts val="0"/>
              </a:spcBef>
              <a:spcAft>
                <a:spcPts val="0"/>
              </a:spcAft>
              <a:buClr>
                <a:schemeClr val="dk1"/>
              </a:buClr>
              <a:buSzPts val="2100"/>
              <a:buNone/>
            </a:pPr>
            <a:r>
              <a:rPr lang="en-US" altLang="zh-CN" sz="1100" b="0" dirty="0">
                <a:latin typeface="Microsoft JhengHei"/>
                <a:ea typeface="Microsoft JhengHei"/>
                <a:cs typeface="Microsoft JhengHei"/>
                <a:sym typeface="Microsoft JhengHei"/>
              </a:rPr>
              <a:t>1. </a:t>
            </a:r>
            <a:r>
              <a:rPr lang="zh-CN" altLang="en-US" sz="1100" b="0" dirty="0">
                <a:latin typeface="Microsoft JhengHei"/>
                <a:ea typeface="Microsoft JhengHei"/>
                <a:cs typeface="Microsoft JhengHei"/>
                <a:sym typeface="Microsoft JhengHei"/>
              </a:rPr>
              <a:t>对游戏的节制力明显有缺损
</a:t>
            </a:r>
            <a:r>
              <a:rPr lang="en-US" altLang="zh-CN" sz="1100" b="0" dirty="0">
                <a:latin typeface="Microsoft JhengHei"/>
                <a:ea typeface="Microsoft JhengHei"/>
                <a:cs typeface="Microsoft JhengHei"/>
                <a:sym typeface="Microsoft JhengHei"/>
              </a:rPr>
              <a:t>2. </a:t>
            </a:r>
            <a:r>
              <a:rPr lang="zh-CN" altLang="en-US" sz="1100" b="0" dirty="0">
                <a:latin typeface="Microsoft JhengHei"/>
                <a:ea typeface="Microsoft JhengHei"/>
                <a:cs typeface="Microsoft JhengHei"/>
                <a:sym typeface="Microsoft JhengHei"/>
              </a:rPr>
              <a:t>游戏成为生活中最优先的顺序，超越了其他的兴趣与日常活动
</a:t>
            </a:r>
            <a:r>
              <a:rPr lang="en-US" altLang="zh-CN" sz="1100" b="0" dirty="0">
                <a:latin typeface="Microsoft JhengHei"/>
                <a:ea typeface="Microsoft JhengHei"/>
                <a:cs typeface="Microsoft JhengHei"/>
                <a:sym typeface="Microsoft JhengHei"/>
              </a:rPr>
              <a:t>3. </a:t>
            </a:r>
            <a:r>
              <a:rPr lang="zh-CN" altLang="en-US" sz="1100" b="0" dirty="0">
                <a:latin typeface="Microsoft JhengHei"/>
                <a:ea typeface="Microsoft JhengHei"/>
                <a:cs typeface="Microsoft JhengHei"/>
                <a:sym typeface="Microsoft JhengHei"/>
              </a:rPr>
              <a:t>就算发生了负面的后果，仍持续或甚至更沉迷
</a:t>
            </a:r>
            <a:r>
              <a:rPr lang="en-US" altLang="zh-CN" sz="1100" b="0" dirty="0">
                <a:latin typeface="Microsoft JhengHei"/>
                <a:ea typeface="Microsoft JhengHei"/>
                <a:cs typeface="Microsoft JhengHei"/>
                <a:sym typeface="Microsoft JhengHei"/>
              </a:rPr>
              <a:t>4. </a:t>
            </a:r>
            <a:r>
              <a:rPr lang="zh-CN" altLang="en-US" sz="1100" b="0" dirty="0">
                <a:latin typeface="Microsoft JhengHei"/>
                <a:ea typeface="Microsoft JhengHei"/>
                <a:cs typeface="Microsoft JhengHei"/>
                <a:sym typeface="Microsoft JhengHei"/>
              </a:rPr>
              <a:t>玩游戏导致的严重程度，足以导致个人、家庭、社交、教育、职业或其他重要功能有明显负面影响
（以上状态至少持续</a:t>
            </a:r>
            <a:r>
              <a:rPr lang="en-US" altLang="zh-CN" sz="1100" b="0" dirty="0">
                <a:latin typeface="Microsoft JhengHei"/>
                <a:ea typeface="Microsoft JhengHei"/>
                <a:cs typeface="Microsoft JhengHei"/>
                <a:sym typeface="Microsoft JhengHei"/>
              </a:rPr>
              <a:t>12</a:t>
            </a:r>
            <a:r>
              <a:rPr lang="zh-CN" altLang="en-US" sz="1100" b="0" dirty="0">
                <a:latin typeface="Microsoft JhengHei"/>
                <a:ea typeface="Microsoft JhengHei"/>
                <a:cs typeface="Microsoft JhengHei"/>
                <a:sym typeface="Microsoft JhengHei"/>
              </a:rPr>
              <a:t>个月）</a:t>
            </a:r>
            <a:endParaRPr b="0" dirty="0"/>
          </a:p>
        </p:txBody>
      </p:sp>
      <p:sp>
        <p:nvSpPr>
          <p:cNvPr id="455" name="Google Shape;455;g37cf7eb4b25_0_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37cf7eb4b25_0_62: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dirty="0">
                <a:solidFill>
                  <a:schemeClr val="lt1"/>
                </a:solidFill>
                <a:latin typeface="Microsoft JhengHei"/>
                <a:ea typeface="Microsoft JhengHei"/>
                <a:cs typeface="Microsoft JhengHei"/>
                <a:sym typeface="Microsoft JhengHei"/>
              </a:rPr>
              <a:t>常见上网成瘾的种类</a:t>
            </a:r>
            <a:endParaRPr lang="en-HK" altLang="zh-TW" sz="1100" b="0" dirty="0">
              <a:solidFill>
                <a:schemeClr val="lt1"/>
              </a:solidFill>
              <a:latin typeface="Calibri"/>
              <a:ea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altLang="zh-TW" sz="1100" b="1" dirty="0">
                <a:solidFill>
                  <a:schemeClr val="lt1"/>
                </a:solidFill>
                <a:latin typeface="Microsoft JhengHei"/>
                <a:ea typeface="Microsoft JhengHei"/>
                <a:cs typeface="Microsoft JhengHei"/>
                <a:sym typeface="Microsoft JhengHei"/>
              </a:rPr>
              <a:t>a)</a:t>
            </a:r>
            <a:r>
              <a:rPr lang="zh-CN" altLang="en-US" sz="1100" b="1" dirty="0">
                <a:solidFill>
                  <a:schemeClr val="lt1"/>
                </a:solidFill>
                <a:latin typeface="Microsoft JhengHei"/>
                <a:ea typeface="Microsoft JhengHei"/>
                <a:cs typeface="Microsoft JhengHei"/>
                <a:sym typeface="Microsoft JhengHei"/>
              </a:rPr>
              <a:t> 网络关系成瘾</a:t>
            </a:r>
            <a:r>
              <a:rPr lang="zh-TW" altLang="en-US" sz="1100" b="1" dirty="0">
                <a:solidFill>
                  <a:schemeClr val="lt1"/>
                </a:solidFill>
                <a:latin typeface="Microsoft JhengHei"/>
                <a:ea typeface="Microsoft JhengHei"/>
                <a:cs typeface="Microsoft JhengHei"/>
                <a:sym typeface="Microsoft JhengHei"/>
              </a:rPr>
              <a:t>：</a:t>
            </a:r>
            <a:r>
              <a:rPr lang="zh-CN" altLang="en-US" sz="1100" b="0" dirty="0">
                <a:solidFill>
                  <a:schemeClr val="lt1"/>
                </a:solidFill>
                <a:latin typeface="Microsoft JhengHei"/>
                <a:ea typeface="Microsoft JhengHei"/>
                <a:cs typeface="Microsoft JhengHei"/>
                <a:sym typeface="Microsoft JhengHei"/>
              </a:rPr>
              <a:t>透过社交平台、即时沟通工具和别人建立关系，导致过份投入网络关系，甚至影响现实中的人际关系</a:t>
            </a:r>
            <a:r>
              <a:rPr lang="zh-TW" altLang="zh-HK" sz="1100" b="0" dirty="0">
                <a:solidFill>
                  <a:schemeClr val="dk1"/>
                </a:solidFill>
                <a:latin typeface="Microsoft JhengHei"/>
                <a:ea typeface="Microsoft JhengHei"/>
                <a:cs typeface="Microsoft JhengHei"/>
                <a:sym typeface="Microsoft JhengHei"/>
              </a:rPr>
              <a:t>。</a:t>
            </a:r>
            <a:endParaRPr lang="zh-TW" altLang="en-US" sz="1100" b="0" dirty="0">
              <a:solidFill>
                <a:schemeClr val="lt1"/>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altLang="zh-TW" sz="1100" b="1" dirty="0">
                <a:solidFill>
                  <a:schemeClr val="lt1"/>
                </a:solidFill>
                <a:latin typeface="Microsoft JhengHei"/>
                <a:ea typeface="Microsoft JhengHei"/>
                <a:cs typeface="Microsoft JhengHei"/>
                <a:sym typeface="Microsoft JhengHei"/>
              </a:rPr>
              <a:t>b)</a:t>
            </a:r>
            <a:r>
              <a:rPr lang="zh-TW" altLang="en-US" sz="1100" b="1" dirty="0">
                <a:solidFill>
                  <a:schemeClr val="lt1"/>
                </a:solidFill>
                <a:latin typeface="Microsoft JhengHei"/>
                <a:ea typeface="Microsoft JhengHei"/>
                <a:cs typeface="Microsoft JhengHei"/>
                <a:sym typeface="Microsoft JhengHei"/>
              </a:rPr>
              <a:t> 信息超载：</a:t>
            </a:r>
            <a:r>
              <a:rPr lang="zh-CN" altLang="en-US" sz="1100" b="0" dirty="0">
                <a:solidFill>
                  <a:schemeClr val="lt1"/>
                </a:solidFill>
                <a:latin typeface="Microsoft JhengHei"/>
                <a:ea typeface="Microsoft JhengHei"/>
                <a:cs typeface="Microsoft JhengHei"/>
                <a:sym typeface="Microsoft JhengHei"/>
              </a:rPr>
              <a:t>非工作需要花费大量时间</a:t>
            </a:r>
            <a:r>
              <a:rPr lang="zh-TW" altLang="en-US" sz="1100" b="0" dirty="0">
                <a:solidFill>
                  <a:schemeClr val="lt1"/>
                </a:solidFill>
                <a:latin typeface="Microsoft JhengHei"/>
                <a:ea typeface="Microsoft JhengHei"/>
                <a:cs typeface="Microsoft JhengHei"/>
                <a:sym typeface="Microsoft JhengHei"/>
              </a:rPr>
              <a:t>／</a:t>
            </a:r>
            <a:r>
              <a:rPr lang="zh-CN" altLang="en-US" sz="1100" b="0" dirty="0">
                <a:solidFill>
                  <a:schemeClr val="lt1"/>
                </a:solidFill>
                <a:latin typeface="Microsoft JhengHei"/>
                <a:ea typeface="Microsoft JhengHei"/>
                <a:cs typeface="Microsoft JhengHei"/>
                <a:sym typeface="Microsoft JhengHei"/>
              </a:rPr>
              <a:t>过度浏览网页、搜寻与收集资料以致减低工作效率</a:t>
            </a:r>
            <a:r>
              <a:rPr lang="zh-TW" altLang="zh-HK" sz="1100" b="0" dirty="0">
                <a:solidFill>
                  <a:schemeClr val="dk1"/>
                </a:solidFill>
                <a:latin typeface="Microsoft JhengHei"/>
                <a:ea typeface="Microsoft JhengHei"/>
                <a:cs typeface="Microsoft JhengHei"/>
                <a:sym typeface="Microsoft JhengHei"/>
              </a:rPr>
              <a:t>。</a:t>
            </a:r>
            <a:endParaRPr lang="zh-TW" altLang="en-US" sz="1100" b="0" dirty="0">
              <a:solidFill>
                <a:schemeClr val="lt1"/>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altLang="zh-TW" sz="1100" b="1" dirty="0">
                <a:solidFill>
                  <a:schemeClr val="lt1"/>
                </a:solidFill>
                <a:latin typeface="Microsoft JhengHei"/>
                <a:ea typeface="Microsoft JhengHei"/>
                <a:cs typeface="Microsoft JhengHei"/>
                <a:sym typeface="Microsoft JhengHei"/>
              </a:rPr>
              <a:t>c)</a:t>
            </a:r>
            <a:r>
              <a:rPr lang="zh-TW" altLang="en-US" sz="1100" b="1" dirty="0">
                <a:solidFill>
                  <a:schemeClr val="lt1"/>
                </a:solidFill>
                <a:latin typeface="Microsoft JhengHei"/>
                <a:ea typeface="Microsoft JhengHei"/>
                <a:cs typeface="Microsoft JhengHei"/>
                <a:sym typeface="Microsoft JhengHei"/>
              </a:rPr>
              <a:t> 电脑成瘾：</a:t>
            </a:r>
            <a:r>
              <a:rPr lang="zh-CN" altLang="en-US" sz="1100" b="0" dirty="0">
                <a:solidFill>
                  <a:schemeClr val="lt1"/>
                </a:solidFill>
                <a:latin typeface="Microsoft JhengHei"/>
                <a:ea typeface="Microsoft JhengHei"/>
                <a:cs typeface="Microsoft JhengHei"/>
                <a:sym typeface="Microsoft JhengHei"/>
              </a:rPr>
              <a:t>不停地进行网络游戏或编写程序等电脑活动</a:t>
            </a:r>
            <a:endParaRPr lang="zh-TW" altLang="en-US" sz="1100" b="0" dirty="0">
              <a:solidFill>
                <a:schemeClr val="lt1"/>
              </a:solidFill>
              <a:latin typeface="Microsoft JhengHei"/>
              <a:ea typeface="Microsoft JhengHei"/>
              <a:cs typeface="Microsoft JhengHei"/>
              <a:sym typeface="Microsoft JhengHei"/>
            </a:endParaRPr>
          </a:p>
          <a:p>
            <a:pPr marL="0" marR="0" lvl="0" indent="0" algn="l" defTabSz="914400" rtl="0" eaLnBrk="1" fontAlgn="auto" latinLnBrk="0" hangingPunct="1">
              <a:lnSpc>
                <a:spcPct val="100000"/>
              </a:lnSpc>
              <a:spcBef>
                <a:spcPts val="0"/>
              </a:spcBef>
              <a:spcAft>
                <a:spcPts val="0"/>
              </a:spcAft>
              <a:buClr>
                <a:srgbClr val="000000"/>
              </a:buClr>
              <a:buSzPts val="1100"/>
              <a:buNone/>
              <a:tabLst/>
              <a:defRPr/>
            </a:pPr>
            <a:r>
              <a:rPr lang="zh-TW" altLang="en-US" sz="1100" b="1" dirty="0">
                <a:solidFill>
                  <a:schemeClr val="lt1"/>
                </a:solidFill>
                <a:latin typeface="Microsoft JhengHei"/>
                <a:ea typeface="Microsoft JhengHei"/>
                <a:cs typeface="Microsoft JhengHei"/>
                <a:sym typeface="Microsoft JhengHei"/>
              </a:rPr>
              <a:t>        </a:t>
            </a:r>
            <a:r>
              <a:rPr lang="zh-CN" altLang="en-US" sz="1100" b="1" dirty="0">
                <a:solidFill>
                  <a:schemeClr val="lt1"/>
                </a:solidFill>
                <a:latin typeface="Microsoft JhengHei"/>
                <a:ea typeface="Microsoft JhengHei"/>
                <a:cs typeface="Microsoft JhengHei"/>
                <a:sym typeface="Microsoft JhengHei"/>
              </a:rPr>
              <a:t>网络游戏成瘾</a:t>
            </a:r>
            <a:r>
              <a:rPr lang="zh-TW" altLang="en-US" sz="1100" b="1" dirty="0">
                <a:solidFill>
                  <a:schemeClr val="lt1"/>
                </a:solidFill>
                <a:latin typeface="Microsoft JhengHei"/>
                <a:ea typeface="Microsoft JhengHei"/>
                <a:cs typeface="Microsoft JhengHei"/>
                <a:sym typeface="Microsoft JhengHei"/>
              </a:rPr>
              <a:t>：</a:t>
            </a:r>
            <a:r>
              <a:rPr lang="zh-CN" altLang="en-US" sz="1100" b="0" dirty="0">
                <a:solidFill>
                  <a:schemeClr val="lt1"/>
                </a:solidFill>
                <a:latin typeface="Microsoft JhengHei"/>
                <a:ea typeface="Microsoft JhengHei"/>
                <a:cs typeface="Microsoft JhengHei"/>
                <a:sym typeface="Microsoft JhengHei"/>
              </a:rPr>
              <a:t>不断追求经验值上升、用钱购买道具及抽限定角色、组队完成任务</a:t>
            </a:r>
            <a:r>
              <a:rPr lang="zh-TW" altLang="zh-HK" sz="1100" b="0" dirty="0">
                <a:solidFill>
                  <a:schemeClr val="dk1"/>
                </a:solidFill>
                <a:latin typeface="Microsoft JhengHei"/>
                <a:ea typeface="Microsoft JhengHei"/>
                <a:cs typeface="Microsoft JhengHei"/>
                <a:sym typeface="Microsoft JhengHei"/>
              </a:rPr>
              <a:t>。</a:t>
            </a:r>
            <a:endParaRPr lang="zh-TW" altLang="en-US" sz="1100" b="0" dirty="0">
              <a:solidFill>
                <a:schemeClr val="lt1"/>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altLang="zh-TW" sz="1100" b="1" dirty="0">
                <a:solidFill>
                  <a:schemeClr val="lt1"/>
                </a:solidFill>
                <a:latin typeface="Microsoft JhengHei"/>
                <a:ea typeface="Microsoft JhengHei"/>
                <a:cs typeface="Microsoft JhengHei"/>
                <a:sym typeface="Microsoft JhengHei"/>
              </a:rPr>
              <a:t>d)</a:t>
            </a:r>
            <a:r>
              <a:rPr lang="zh-TW" altLang="en-US" sz="1100" b="1" dirty="0">
                <a:solidFill>
                  <a:schemeClr val="lt1"/>
                </a:solidFill>
                <a:latin typeface="Microsoft JhengHei"/>
                <a:ea typeface="Microsoft JhengHei"/>
                <a:cs typeface="Microsoft JhengHei"/>
                <a:sym typeface="Microsoft JhengHei"/>
              </a:rPr>
              <a:t> 网络強迫症：</a:t>
            </a:r>
            <a:r>
              <a:rPr lang="zh-CN" altLang="en-US" sz="1100" b="0" dirty="0">
                <a:solidFill>
                  <a:schemeClr val="lt1"/>
                </a:solidFill>
                <a:latin typeface="Microsoft JhengHei"/>
                <a:ea typeface="Microsoft JhengHei"/>
                <a:cs typeface="Microsoft JhengHei"/>
                <a:sym typeface="Microsoft JhengHei"/>
              </a:rPr>
              <a:t>沉迷网上赌博、购物和拍卖等活动以致影响日常生活上的责任和关系</a:t>
            </a:r>
            <a:endParaRPr lang="zh-TW" altLang="en-US" sz="1100" b="0" dirty="0">
              <a:solidFill>
                <a:schemeClr val="lt1"/>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altLang="zh-TW" sz="1100" b="1" dirty="0">
                <a:solidFill>
                  <a:schemeClr val="lt1"/>
                </a:solidFill>
                <a:latin typeface="Microsoft JhengHei"/>
                <a:ea typeface="Microsoft JhengHei"/>
                <a:cs typeface="Microsoft JhengHei"/>
                <a:sym typeface="Microsoft JhengHei"/>
              </a:rPr>
              <a:t>e)</a:t>
            </a:r>
            <a:r>
              <a:rPr lang="zh-CN" altLang="en-US" sz="1100" b="1" dirty="0">
                <a:solidFill>
                  <a:schemeClr val="lt1"/>
                </a:solidFill>
                <a:latin typeface="Microsoft JhengHei"/>
                <a:ea typeface="Microsoft JhengHei"/>
                <a:cs typeface="Microsoft JhengHei"/>
                <a:sym typeface="Microsoft JhengHei"/>
              </a:rPr>
              <a:t> 网络色情成瘾：</a:t>
            </a:r>
            <a:r>
              <a:rPr lang="zh-CN" altLang="en-US" sz="1100" b="0" dirty="0">
                <a:solidFill>
                  <a:schemeClr val="lt1"/>
                </a:solidFill>
                <a:latin typeface="Microsoft JhengHei"/>
                <a:ea typeface="Microsoft JhengHei"/>
                <a:cs typeface="Microsoft JhengHei"/>
                <a:sym typeface="Microsoft JhengHei"/>
              </a:rPr>
              <a:t>强迫性浏览网上成人网站</a:t>
            </a:r>
            <a:r>
              <a:rPr lang="zh-TW" altLang="en-US" sz="1100" b="0" dirty="0">
                <a:solidFill>
                  <a:schemeClr val="lt1"/>
                </a:solidFill>
                <a:latin typeface="Microsoft JhengHei"/>
                <a:ea typeface="Microsoft JhengHei"/>
                <a:cs typeface="Microsoft JhengHei"/>
                <a:sym typeface="Microsoft JhengHei"/>
              </a:rPr>
              <a:t>／</a:t>
            </a:r>
            <a:r>
              <a:rPr lang="zh-CN" altLang="en-US" sz="1100" b="0" dirty="0">
                <a:solidFill>
                  <a:schemeClr val="lt1"/>
                </a:solidFill>
                <a:latin typeface="Microsoft JhengHei"/>
                <a:ea typeface="Microsoft JhengHei"/>
                <a:cs typeface="Microsoft JhengHei"/>
                <a:sym typeface="Microsoft JhengHei"/>
              </a:rPr>
              <a:t>色情资讯 、参与网络性爱</a:t>
            </a:r>
            <a:endParaRPr lang="zh-TW" altLang="en-US" sz="1100" b="0" dirty="0">
              <a:solidFill>
                <a:schemeClr val="lt1"/>
              </a:solidFill>
              <a:latin typeface="Microsoft JhengHei"/>
              <a:ea typeface="Microsoft JhengHei"/>
              <a:cs typeface="Microsoft JhengHei"/>
              <a:sym typeface="Microsoft JhengHei"/>
            </a:endParaRPr>
          </a:p>
          <a:p>
            <a:pPr marL="0" lvl="0" indent="0" algn="l" rtl="0">
              <a:spcBef>
                <a:spcPts val="0"/>
              </a:spcBef>
              <a:spcAft>
                <a:spcPts val="0"/>
              </a:spcAft>
              <a:buNone/>
            </a:pPr>
            <a:endParaRPr dirty="0"/>
          </a:p>
        </p:txBody>
      </p:sp>
      <p:sp>
        <p:nvSpPr>
          <p:cNvPr id="464" name="Google Shape;464;g37cf7eb4b25_0_6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7cf7eb4b25_0_113: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dirty="0">
                <a:solidFill>
                  <a:schemeClr val="lt1"/>
                </a:solidFill>
                <a:latin typeface="Microsoft JhengHei"/>
                <a:ea typeface="Microsoft JhengHei"/>
                <a:cs typeface="Microsoft JhengHei"/>
                <a:sym typeface="Microsoft JhengHei"/>
              </a:rPr>
              <a:t>上网成瘾的影响</a:t>
            </a:r>
            <a:r>
              <a:rPr lang="zh-TW" sz="1100" b="1" dirty="0">
                <a:solidFill>
                  <a:schemeClr val="tx1"/>
                </a:solidFill>
                <a:effectLst/>
                <a:latin typeface="Arial" panose="020B0604020202020204" pitchFamily="34" charset="0"/>
                <a:ea typeface="新細明體" panose="02020500000000000000" pitchFamily="18" charset="-120"/>
                <a:cs typeface="Times New Roman" panose="02020603050405020304" pitchFamily="18" charset="0"/>
              </a:rPr>
              <a:t>：</a:t>
            </a:r>
            <a:endParaRPr lang="en-US" altLang="zh-TW" sz="1100" b="1" dirty="0">
              <a:solidFill>
                <a:schemeClr val="tx1"/>
              </a:solidFill>
              <a:effectLst/>
              <a:latin typeface="Arial" panose="020B0604020202020204" pitchFamily="34" charset="0"/>
              <a:ea typeface="新細明體" panose="02020500000000000000" pitchFamily="18"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b="0" i="0" u="none" strike="noStrike" cap="none" dirty="0">
              <a:solidFill>
                <a:schemeClr val="lt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K" altLang="zh-TW" dirty="0"/>
              <a:t>1.</a:t>
            </a:r>
            <a:r>
              <a:rPr lang="zh-TW" altLang="en-US" sz="1100" b="1" dirty="0">
                <a:solidFill>
                  <a:schemeClr val="lt1"/>
                </a:solidFill>
                <a:latin typeface="Microsoft JhengHei"/>
                <a:ea typeface="Microsoft JhengHei"/>
                <a:cs typeface="Microsoft JhengHei"/>
                <a:sym typeface="Microsoft JhengHei"/>
              </a:rPr>
              <a:t> 身体</a:t>
            </a:r>
            <a:endParaRPr lang="en-HK" altLang="zh-TW" sz="1100" b="1" dirty="0">
              <a:solidFill>
                <a:schemeClr val="lt1"/>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CN" altLang="en-US" dirty="0"/>
              <a:t>证据支持肥胖与使用屏幕时间有正比例的关系，与吃零食及睡眠不足有关 
视力衰退</a:t>
            </a:r>
            <a:r>
              <a:rPr lang="zh-CN" sz="1100" dirty="0">
                <a:effectLst/>
                <a:latin typeface="Arial" panose="020B0604020202020204" pitchFamily="34" charset="0"/>
                <a:ea typeface="新細明體" panose="02020500000000000000" pitchFamily="18" charset="-120"/>
                <a:cs typeface="Times New Roman" panose="02020603050405020304" pitchFamily="18" charset="0"/>
              </a:rPr>
              <a:t>︰</a:t>
            </a:r>
            <a:r>
              <a:rPr lang="zh-CN" altLang="en-US" dirty="0"/>
              <a:t>长时间使用电子屏幕产品会引致眼部不适、眼痛、眼涩、头痛、视力模糊，甚至出现重影等与眼睛及视力有关的征状
腱鞘炎，抽筋</a:t>
            </a:r>
            <a:r>
              <a:rPr lang="zh-CN" sz="1100" dirty="0">
                <a:effectLst/>
                <a:latin typeface="Arial" panose="020B0604020202020204" pitchFamily="34" charset="0"/>
                <a:ea typeface="新細明體" panose="02020500000000000000" pitchFamily="18" charset="-120"/>
                <a:cs typeface="Times New Roman" panose="02020603050405020304" pitchFamily="18" charset="0"/>
              </a:rPr>
              <a:t>︰</a:t>
            </a:r>
            <a:r>
              <a:rPr lang="zh-CN" altLang="en-US" dirty="0"/>
              <a:t>长时间保持固定姿势使用电子屏幕产品，可导致或加剧肌肉发炎及抽筋的征状</a:t>
            </a: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K" altLang="zh-TW" dirty="0"/>
              <a:t>2.</a:t>
            </a:r>
            <a:r>
              <a:rPr lang="zh-TW" altLang="en-US" sz="1100" b="1" dirty="0">
                <a:solidFill>
                  <a:schemeClr val="lt1"/>
                </a:solidFill>
                <a:latin typeface="Microsoft JhengHei"/>
                <a:ea typeface="Microsoft JhengHei"/>
                <a:cs typeface="Microsoft JhengHei"/>
                <a:sym typeface="Microsoft JhengHei"/>
              </a:rPr>
              <a:t> 情绪</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CN" altLang="en-US" dirty="0"/>
              <a:t>会易怒和过度活跃，不断寻求刺激和缺乏专注力</a:t>
            </a:r>
            <a:endParaRPr lang="zh-TW" alt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K" altLang="zh-TW" dirty="0"/>
              <a:t>3. </a:t>
            </a:r>
            <a:r>
              <a:rPr lang="zh-TW" altLang="en-US" sz="1200" b="1" dirty="0">
                <a:solidFill>
                  <a:schemeClr val="lt1"/>
                </a:solidFill>
                <a:latin typeface="Microsoft JhengHei"/>
                <a:ea typeface="Microsoft JhengHei"/>
                <a:cs typeface="Microsoft JhengHei"/>
                <a:sym typeface="Microsoft JhengHei"/>
              </a:rPr>
              <a:t>家庭</a:t>
            </a:r>
          </a:p>
          <a:p>
            <a:pPr marL="230789" lvl="0" indent="-171450" algn="l" rtl="0">
              <a:spcBef>
                <a:spcPts val="0"/>
              </a:spcBef>
              <a:spcAft>
                <a:spcPts val="0"/>
              </a:spcAft>
              <a:buSzPts val="1618"/>
            </a:pPr>
            <a:r>
              <a:rPr lang="zh-CN" altLang="en-US" sz="1100" b="0" i="0" u="none" strike="noStrike" cap="none" dirty="0">
                <a:solidFill>
                  <a:srgbClr val="000000"/>
                </a:solidFill>
                <a:latin typeface="Arial"/>
                <a:ea typeface="Microsoft JhengHei"/>
                <a:cs typeface="Arial"/>
                <a:sym typeface="Microsoft JhengHei"/>
              </a:rPr>
              <a:t>常因使用电脑与家人冲突</a:t>
            </a:r>
            <a:r>
              <a:rPr lang="zh-TW" altLang="en-US" sz="1100" b="0" i="0" u="none" strike="noStrike" cap="none" dirty="0">
                <a:solidFill>
                  <a:srgbClr val="000000"/>
                </a:solidFill>
                <a:latin typeface="Arial"/>
                <a:ea typeface="Microsoft JhengHei"/>
                <a:cs typeface="Arial"/>
                <a:sym typeface="Microsoft JhengHei"/>
              </a:rPr>
              <a:t>／</a:t>
            </a:r>
            <a:r>
              <a:rPr lang="zh-CN" altLang="en-US" sz="1100" b="0" i="0" u="none" strike="noStrike" cap="none" dirty="0">
                <a:solidFill>
                  <a:srgbClr val="000000"/>
                </a:solidFill>
                <a:latin typeface="Arial"/>
                <a:ea typeface="Microsoft JhengHei"/>
                <a:cs typeface="Arial"/>
                <a:sym typeface="Microsoft JhengHei"/>
              </a:rPr>
              <a:t>家人不敢管制子女使用电脑
减少沟通，増加冲突，关系疏离</a:t>
            </a:r>
            <a:endParaRPr lang="zh-TW" altLang="en-US" sz="1100" b="0" i="0" u="none" strike="noStrike" cap="none" dirty="0">
              <a:solidFill>
                <a:srgbClr val="000000"/>
              </a:solidFill>
              <a:latin typeface="Arial"/>
              <a:ea typeface="Microsoft JhengHei"/>
              <a:cs typeface="Arial"/>
              <a:sym typeface="Microsoft JhengHei"/>
            </a:endParaRPr>
          </a:p>
          <a:p>
            <a:pPr marL="0" lvl="0" indent="0" algn="l" rtl="0">
              <a:spcBef>
                <a:spcPts val="0"/>
              </a:spcBef>
              <a:spcAft>
                <a:spcPts val="0"/>
              </a:spcAft>
              <a:buNone/>
            </a:pPr>
            <a:r>
              <a:rPr lang="en-HK" altLang="zh-TW" b="0" dirty="0"/>
              <a:t>4. </a:t>
            </a:r>
            <a:r>
              <a:rPr lang="zh-TW" b="1" dirty="0"/>
              <a:t>社交</a:t>
            </a:r>
            <a:endParaRPr lang="en-HK" altLang="zh-TW" sz="1100" b="1" dirty="0">
              <a:latin typeface="Arial"/>
              <a:cs typeface="Arial"/>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CN" altLang="en-US" sz="1100" b="0" dirty="0">
                <a:latin typeface="Microsoft JhengHei"/>
                <a:ea typeface="Microsoft JhengHei"/>
                <a:cs typeface="Microsoft JhengHei"/>
                <a:sym typeface="Microsoft JhengHei"/>
              </a:rPr>
              <a:t>削弱社交能力，缩窄社交圈子，网络欺凌</a:t>
            </a:r>
            <a:endParaRPr dirty="0"/>
          </a:p>
          <a:p>
            <a:pPr marL="0" lvl="0" indent="0" algn="l" rtl="0">
              <a:spcBef>
                <a:spcPts val="0"/>
              </a:spcBef>
              <a:spcAft>
                <a:spcPts val="0"/>
              </a:spcAft>
              <a:buNone/>
            </a:pPr>
            <a:r>
              <a:rPr lang="zh-TW" dirty="0"/>
              <a:t>5.</a:t>
            </a:r>
            <a:r>
              <a:rPr lang="zh-TW" altLang="en-US" sz="1100" b="1" dirty="0">
                <a:solidFill>
                  <a:schemeClr val="lt1"/>
                </a:solidFill>
                <a:latin typeface="Microsoft JhengHei"/>
                <a:ea typeface="Microsoft JhengHei"/>
                <a:cs typeface="Microsoft JhengHei"/>
                <a:sym typeface="Microsoft JhengHei"/>
              </a:rPr>
              <a:t> 学业</a:t>
            </a:r>
            <a:endParaRPr lang="en-US" altLang="zh-TW" sz="1100" b="1" dirty="0">
              <a:solidFill>
                <a:schemeClr val="lt1"/>
              </a:solidFill>
              <a:latin typeface="Microsoft JhengHei"/>
              <a:ea typeface="Microsoft JhengHei"/>
              <a:cs typeface="Microsoft JhengHei"/>
              <a:sym typeface="Microsoft JhengHei"/>
            </a:endParaRPr>
          </a:p>
          <a:p>
            <a:pPr marL="171450" lvl="0" indent="-171450" algn="l" rtl="0">
              <a:spcBef>
                <a:spcPts val="0"/>
              </a:spcBef>
              <a:spcAft>
                <a:spcPts val="0"/>
              </a:spcAft>
            </a:pPr>
            <a:r>
              <a:rPr lang="zh-CN" altLang="en-US" sz="1100" b="0" dirty="0">
                <a:latin typeface="Microsoft JhengHei"/>
                <a:ea typeface="Microsoft JhengHei"/>
                <a:cs typeface="Microsoft JhengHei"/>
                <a:sym typeface="Microsoft JhengHei"/>
              </a:rPr>
              <a:t>没法集中精神，欠交功课，成绩退步，旷课逃</a:t>
            </a:r>
            <a:r>
              <a:rPr lang="zh-TW" altLang="en-US" sz="1100" b="0" dirty="0">
                <a:latin typeface="Microsoft JhengHei"/>
                <a:ea typeface="Microsoft JhengHei"/>
                <a:cs typeface="Microsoft JhengHei"/>
                <a:sym typeface="Microsoft JhengHei"/>
              </a:rPr>
              <a:t>学</a:t>
            </a:r>
            <a:endParaRPr lang="zh-TW" altLang="en-US" sz="1100" b="0" dirty="0">
              <a:solidFill>
                <a:schemeClr val="lt1"/>
              </a:solidFill>
              <a:latin typeface="Microsoft JhengHei"/>
              <a:ea typeface="Microsoft JhengHei"/>
              <a:cs typeface="Microsoft JhengHei"/>
              <a:sym typeface="Microsoft JhengHei"/>
            </a:endParaRPr>
          </a:p>
          <a:p>
            <a:pPr marL="0" lvl="0" indent="0" algn="l" rtl="0">
              <a:spcBef>
                <a:spcPts val="0"/>
              </a:spcBef>
              <a:spcAft>
                <a:spcPts val="0"/>
              </a:spcAft>
              <a:buNone/>
            </a:pPr>
            <a:r>
              <a:rPr lang="en-US" altLang="zh-TW" dirty="0"/>
              <a:t>6. </a:t>
            </a:r>
            <a:r>
              <a:rPr lang="zh-TW" altLang="en-US" dirty="0"/>
              <a:t>经济</a:t>
            </a:r>
            <a:endParaRPr lang="en-US" altLang="zh-TW" dirty="0"/>
          </a:p>
          <a:p>
            <a:pPr marL="171450" lvl="0" indent="-171450" algn="l" rtl="0">
              <a:spcBef>
                <a:spcPts val="0"/>
              </a:spcBef>
              <a:spcAft>
                <a:spcPts val="0"/>
              </a:spcAft>
            </a:pPr>
            <a:r>
              <a:rPr lang="zh-CN" altLang="en-US" sz="1100" b="0" dirty="0">
                <a:latin typeface="Microsoft JhengHei"/>
                <a:ea typeface="Microsoft JhengHei"/>
                <a:cs typeface="Microsoft JhengHei"/>
                <a:sym typeface="Microsoft JhengHei"/>
              </a:rPr>
              <a:t>花费过多金钱，甚至偷窃</a:t>
            </a:r>
            <a:endParaRPr lang="zh-TW" altLang="en-US"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dirty="0"/>
              <a:t>请参考：</a:t>
            </a:r>
            <a:r>
              <a:rPr lang="en-HK" altLang="zh-TW" dirty="0"/>
              <a:t>&lt;</a:t>
            </a:r>
            <a:r>
              <a:rPr lang="zh-CN" altLang="en-US" dirty="0"/>
              <a:t>做个至</a:t>
            </a:r>
            <a:r>
              <a:rPr lang="en-US" altLang="zh-CN" dirty="0"/>
              <a:t>NET</a:t>
            </a:r>
            <a:r>
              <a:rPr lang="zh-CN" altLang="en-US" dirty="0"/>
              <a:t>的使用者资料册</a:t>
            </a:r>
            <a:r>
              <a:rPr lang="en-US" altLang="zh-TW" dirty="0"/>
              <a:t>&gt;</a:t>
            </a:r>
            <a:br>
              <a:rPr lang="en-US" altLang="zh-TW" dirty="0"/>
            </a:br>
            <a:r>
              <a:rPr lang="en-US" altLang="zh-TW" b="1" dirty="0">
                <a:solidFill>
                  <a:srgbClr val="0070C0"/>
                </a:solidFill>
              </a:rPr>
              <a:t>https://mcc.hkfyg.org.hk/wp-content/uploads/sites/23/2017/09/16parent_edu_kit.pdf</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dirty="0"/>
          </a:p>
        </p:txBody>
      </p:sp>
      <p:sp>
        <p:nvSpPr>
          <p:cNvPr id="540" name="Google Shape;540;g37cf7eb4b25_0_11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37cf7eb4b25_0_251: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sz="1100" b="0" i="0" u="none" strike="noStrike" cap="none" dirty="0">
                <a:solidFill>
                  <a:srgbClr val="000000"/>
                </a:solidFill>
                <a:effectLst/>
                <a:latin typeface="Arial"/>
                <a:ea typeface="Arial"/>
                <a:cs typeface="Arial"/>
                <a:sym typeface="Arial"/>
              </a:rPr>
              <a:t>透过个案，让家长讨论处理子女网上行为的技巧</a:t>
            </a:r>
            <a:endParaRPr lang="en-US" altLang="zh-CN" sz="1100" b="0" i="0" u="none" strike="noStrike" cap="none" dirty="0">
              <a:solidFill>
                <a:srgbClr val="000000"/>
              </a:solidFill>
              <a:effectLst/>
              <a:latin typeface="Arial"/>
              <a:ea typeface="Arial"/>
              <a:cs typeface="Arial"/>
              <a:sym typeface="Arial"/>
            </a:endParaRPr>
          </a:p>
          <a:p>
            <a:pPr marL="171450" lvl="0" indent="-171450" algn="l" rtl="0">
              <a:spcBef>
                <a:spcPts val="0"/>
              </a:spcBef>
              <a:spcAft>
                <a:spcPts val="0"/>
              </a:spcAft>
            </a:pPr>
            <a:r>
              <a:rPr lang="zh-CN" altLang="en-US" sz="1100" b="0" i="0" u="none" strike="noStrike" cap="none" dirty="0">
                <a:solidFill>
                  <a:srgbClr val="000000"/>
                </a:solidFill>
                <a:effectLst/>
                <a:latin typeface="Arial"/>
                <a:ea typeface="Arial"/>
                <a:cs typeface="Arial"/>
                <a:sym typeface="Arial"/>
              </a:rPr>
              <a:t>建议导师因应活动时间选择</a:t>
            </a:r>
            <a:r>
              <a:rPr lang="en-US" altLang="zh-CN" sz="1100" b="0" i="0" u="none" strike="noStrike" cap="none" dirty="0">
                <a:solidFill>
                  <a:srgbClr val="000000"/>
                </a:solidFill>
                <a:effectLst/>
                <a:latin typeface="Arial"/>
                <a:ea typeface="Arial"/>
                <a:cs typeface="Arial"/>
                <a:sym typeface="Arial"/>
              </a:rPr>
              <a:t>2</a:t>
            </a:r>
            <a:r>
              <a:rPr lang="zh-CN" altLang="en-US" sz="1100" b="0" i="0" u="none" strike="noStrike" cap="none" dirty="0">
                <a:solidFill>
                  <a:srgbClr val="000000"/>
                </a:solidFill>
                <a:effectLst/>
                <a:latin typeface="Arial"/>
                <a:ea typeface="Arial"/>
                <a:cs typeface="Arial"/>
                <a:sym typeface="Arial"/>
              </a:rPr>
              <a:t>至</a:t>
            </a:r>
            <a:r>
              <a:rPr lang="en-US" altLang="zh-CN" sz="1100" b="0" i="0" u="none" strike="noStrike" cap="none" dirty="0">
                <a:solidFill>
                  <a:srgbClr val="000000"/>
                </a:solidFill>
                <a:effectLst/>
                <a:latin typeface="Arial"/>
                <a:ea typeface="Arial"/>
                <a:cs typeface="Arial"/>
                <a:sym typeface="Arial"/>
              </a:rPr>
              <a:t>3</a:t>
            </a:r>
            <a:r>
              <a:rPr lang="zh-CN" altLang="en-US" sz="1100" b="0" i="0" u="none" strike="noStrike" cap="none" dirty="0">
                <a:solidFill>
                  <a:srgbClr val="000000"/>
                </a:solidFill>
                <a:effectLst/>
                <a:latin typeface="Arial"/>
                <a:ea typeface="Arial"/>
                <a:cs typeface="Arial"/>
                <a:sym typeface="Arial"/>
              </a:rPr>
              <a:t>个适合的个案让家长分组讨论或角色扮演。 活动后先让家长分享如何回应，并作讨论，最后讲解理想的处理方法
邀请</a:t>
            </a:r>
            <a:r>
              <a:rPr lang="en-US" altLang="zh-CN" sz="1100" b="0" i="0" u="none" strike="noStrike" cap="none" dirty="0">
                <a:solidFill>
                  <a:srgbClr val="000000"/>
                </a:solidFill>
                <a:effectLst/>
                <a:latin typeface="Arial"/>
                <a:ea typeface="Arial"/>
                <a:cs typeface="Arial"/>
                <a:sym typeface="Arial"/>
              </a:rPr>
              <a:t>4</a:t>
            </a:r>
            <a:r>
              <a:rPr lang="zh-CN" altLang="en-US" sz="1100" b="0" i="0" u="none" strike="noStrike" cap="none" dirty="0">
                <a:solidFill>
                  <a:srgbClr val="000000"/>
                </a:solidFill>
                <a:effectLst/>
                <a:latin typeface="Arial"/>
                <a:ea typeface="Arial"/>
                <a:cs typeface="Arial"/>
                <a:sym typeface="Arial"/>
              </a:rPr>
              <a:t>至</a:t>
            </a:r>
            <a:r>
              <a:rPr lang="en-US" altLang="zh-CN" sz="1100" b="0" i="0" u="none" strike="noStrike" cap="none" dirty="0">
                <a:solidFill>
                  <a:srgbClr val="000000"/>
                </a:solidFill>
                <a:effectLst/>
                <a:latin typeface="Arial"/>
                <a:ea typeface="Arial"/>
                <a:cs typeface="Arial"/>
                <a:sym typeface="Arial"/>
              </a:rPr>
              <a:t>5</a:t>
            </a:r>
            <a:r>
              <a:rPr lang="zh-CN" altLang="en-US" sz="1100" b="0" i="0" u="none" strike="noStrike" cap="none" dirty="0">
                <a:solidFill>
                  <a:srgbClr val="000000"/>
                </a:solidFill>
                <a:effectLst/>
                <a:latin typeface="Arial"/>
                <a:ea typeface="Arial"/>
                <a:cs typeface="Arial"/>
                <a:sym typeface="Arial"/>
              </a:rPr>
              <a:t>位家长组成一小组（或与身旁</a:t>
            </a:r>
            <a:r>
              <a:rPr lang="en-US" altLang="zh-CN" sz="1100" b="0" i="0" u="none" strike="noStrike" cap="none" dirty="0">
                <a:solidFill>
                  <a:srgbClr val="000000"/>
                </a:solidFill>
                <a:effectLst/>
                <a:latin typeface="Arial"/>
                <a:ea typeface="Arial"/>
                <a:cs typeface="Arial"/>
                <a:sym typeface="Arial"/>
              </a:rPr>
              <a:t>1</a:t>
            </a:r>
            <a:r>
              <a:rPr lang="zh-CN" altLang="en-US" sz="1100" b="0" i="0" u="none" strike="noStrike" cap="none" dirty="0">
                <a:solidFill>
                  <a:srgbClr val="000000"/>
                </a:solidFill>
                <a:effectLst/>
                <a:latin typeface="Arial"/>
                <a:ea typeface="Arial"/>
                <a:cs typeface="Arial"/>
                <a:sym typeface="Arial"/>
              </a:rPr>
              <a:t>至</a:t>
            </a:r>
            <a:r>
              <a:rPr lang="en-US" altLang="zh-CN" sz="1100" b="0" i="0" u="none" strike="noStrike" cap="none" dirty="0">
                <a:solidFill>
                  <a:srgbClr val="000000"/>
                </a:solidFill>
                <a:effectLst/>
                <a:latin typeface="Arial"/>
                <a:ea typeface="Arial"/>
                <a:cs typeface="Arial"/>
                <a:sym typeface="Arial"/>
              </a:rPr>
              <a:t>2</a:t>
            </a:r>
            <a:r>
              <a:rPr lang="zh-CN" altLang="en-US" sz="1100" b="0" i="0" u="none" strike="noStrike" cap="none" dirty="0">
                <a:solidFill>
                  <a:srgbClr val="000000"/>
                </a:solidFill>
                <a:effectLst/>
                <a:latin typeface="Arial"/>
                <a:ea typeface="Arial"/>
                <a:cs typeface="Arial"/>
                <a:sym typeface="Arial"/>
              </a:rPr>
              <a:t>位家长为一组）作讨论，时限约</a:t>
            </a:r>
            <a:r>
              <a:rPr lang="en-US" altLang="zh-CN" sz="1100" b="0" i="0" u="none" strike="noStrike" cap="none" dirty="0">
                <a:solidFill>
                  <a:srgbClr val="000000"/>
                </a:solidFill>
                <a:effectLst/>
                <a:latin typeface="Arial"/>
                <a:ea typeface="Arial"/>
                <a:cs typeface="Arial"/>
                <a:sym typeface="Arial"/>
              </a:rPr>
              <a:t>3</a:t>
            </a:r>
            <a:r>
              <a:rPr lang="zh-CN" altLang="en-US" sz="1100" b="0" i="0" u="none" strike="noStrike" cap="none" dirty="0">
                <a:solidFill>
                  <a:srgbClr val="000000"/>
                </a:solidFill>
                <a:effectLst/>
                <a:latin typeface="Arial"/>
                <a:ea typeface="Arial"/>
                <a:cs typeface="Arial"/>
                <a:sym typeface="Arial"/>
              </a:rPr>
              <a:t>分钟，然后每组派组员分享如何处理或以角色扮演示范如何与青少年子女商讨以下情况 （故事短片</a:t>
            </a:r>
            <a:r>
              <a:rPr lang="en-US" altLang="zh-CN" sz="1100" b="0" i="0" u="none" strike="noStrike" cap="none" dirty="0">
                <a:solidFill>
                  <a:srgbClr val="000000"/>
                </a:solidFill>
                <a:effectLst/>
                <a:latin typeface="Arial"/>
                <a:ea typeface="Arial"/>
                <a:cs typeface="Arial"/>
                <a:sym typeface="Arial"/>
              </a:rPr>
              <a:t>1A</a:t>
            </a:r>
            <a:r>
              <a:rPr lang="zh-CN" altLang="en-US" sz="1100" b="0" i="0" u="none" strike="noStrike" cap="none" dirty="0">
                <a:solidFill>
                  <a:srgbClr val="000000"/>
                </a:solidFill>
                <a:effectLst/>
                <a:latin typeface="Arial"/>
                <a:ea typeface="Arial"/>
                <a:cs typeface="Arial"/>
                <a:sym typeface="Arial"/>
              </a:rPr>
              <a:t>，</a:t>
            </a:r>
            <a:r>
              <a:rPr lang="en-US" altLang="zh-CN" sz="1100" b="0" i="0" u="none" strike="noStrike" cap="none" dirty="0">
                <a:solidFill>
                  <a:srgbClr val="000000"/>
                </a:solidFill>
                <a:effectLst/>
                <a:latin typeface="Arial"/>
                <a:ea typeface="Arial"/>
                <a:cs typeface="Arial"/>
                <a:sym typeface="Arial"/>
              </a:rPr>
              <a:t>1B</a:t>
            </a:r>
            <a:r>
              <a:rPr lang="zh-CN" altLang="en-US" sz="1100" b="0" i="0" u="none" strike="noStrike" cap="none" dirty="0">
                <a:solidFill>
                  <a:srgbClr val="000000"/>
                </a:solidFill>
                <a:effectLst/>
                <a:latin typeface="Arial"/>
                <a:ea typeface="Arial"/>
                <a:cs typeface="Arial"/>
                <a:sym typeface="Arial"/>
              </a:rPr>
              <a:t>，</a:t>
            </a:r>
            <a:r>
              <a:rPr lang="en-US" altLang="zh-CN" sz="1100" b="0" i="0" u="none" strike="noStrike" cap="none" dirty="0">
                <a:solidFill>
                  <a:srgbClr val="000000"/>
                </a:solidFill>
                <a:effectLst/>
                <a:latin typeface="Arial"/>
                <a:ea typeface="Arial"/>
                <a:cs typeface="Arial"/>
                <a:sym typeface="Arial"/>
              </a:rPr>
              <a:t>1C</a:t>
            </a:r>
            <a:r>
              <a:rPr lang="zh-CN" altLang="en-US" sz="1100" b="0" i="0" u="none" strike="noStrike" cap="none" dirty="0">
                <a:solidFill>
                  <a:srgbClr val="000000"/>
                </a:solidFill>
                <a:effectLst/>
                <a:latin typeface="Arial"/>
                <a:ea typeface="Arial"/>
                <a:cs typeface="Arial"/>
                <a:sym typeface="Arial"/>
              </a:rPr>
              <a:t>）</a:t>
            </a:r>
            <a:endParaRPr dirty="0"/>
          </a:p>
        </p:txBody>
      </p:sp>
      <p:sp>
        <p:nvSpPr>
          <p:cNvPr id="571" name="Google Shape;571;g37cf7eb4b25_0_25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37cf7eb4b25_2_333: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1" dirty="0">
                <a:solidFill>
                  <a:schemeClr val="lt1"/>
                </a:solidFill>
                <a:latin typeface="Microsoft JhengHei"/>
                <a:ea typeface="Microsoft JhengHei"/>
                <a:cs typeface="Microsoft JhengHei"/>
                <a:sym typeface="Microsoft JhengHei"/>
              </a:rPr>
              <a:t>故事短片</a:t>
            </a:r>
            <a:r>
              <a:rPr lang="en-US" altLang="zh-TW" sz="1100" b="1" dirty="0">
                <a:solidFill>
                  <a:schemeClr val="lt1"/>
                </a:solidFill>
                <a:latin typeface="Microsoft JhengHei"/>
                <a:ea typeface="Microsoft JhengHei"/>
                <a:cs typeface="Microsoft JhengHei"/>
                <a:sym typeface="Microsoft JhengHei"/>
              </a:rPr>
              <a:t>(1</a:t>
            </a:r>
            <a:r>
              <a:rPr lang="en-US" altLang="zh-TW" sz="1100" b="1" i="0" u="none" strike="noStrike" cap="none" dirty="0">
                <a:solidFill>
                  <a:schemeClr val="lt1"/>
                </a:solidFill>
                <a:latin typeface="Microsoft JhengHei"/>
                <a:ea typeface="Microsoft JhengHei"/>
                <a:cs typeface="Microsoft JhengHei"/>
                <a:sym typeface="Microsoft JhengHei"/>
              </a:rPr>
              <a:t>A</a:t>
            </a:r>
            <a:r>
              <a:rPr lang="en-HK" altLang="zh-TW" sz="1100" b="1" i="0" u="none" strike="noStrike" cap="none" dirty="0">
                <a:solidFill>
                  <a:schemeClr val="lt1"/>
                </a:solidFill>
                <a:latin typeface="Microsoft JhengHei"/>
                <a:ea typeface="Microsoft JhengHei"/>
                <a:cs typeface="Microsoft JhengHei"/>
                <a:sym typeface="Microsoft JhengHei"/>
              </a:rPr>
              <a:t>)</a:t>
            </a:r>
            <a:r>
              <a:rPr lang="zh-TW" altLang="en-US" sz="1100" b="1" i="0" u="none" strike="noStrike" cap="none" dirty="0">
                <a:solidFill>
                  <a:schemeClr val="lt1"/>
                </a:solidFill>
                <a:latin typeface="Microsoft JhengHei"/>
                <a:ea typeface="Microsoft JhengHei"/>
                <a:cs typeface="Times New Roman" panose="02020603050405020304" pitchFamily="18" charset="0"/>
                <a:sym typeface="Arial"/>
              </a:rPr>
              <a:t>：</a:t>
            </a:r>
            <a:r>
              <a:rPr lang="zh-CN" altLang="en-US" sz="1100" b="1" i="0" u="none" strike="noStrike" cap="none" dirty="0">
                <a:solidFill>
                  <a:schemeClr val="lt1"/>
                </a:solidFill>
                <a:latin typeface="Microsoft JhengHei"/>
                <a:ea typeface="Microsoft JhengHei"/>
                <a:cs typeface="Times New Roman" panose="02020603050405020304" pitchFamily="18" charset="0"/>
                <a:sym typeface="Arial"/>
              </a:rPr>
              <a:t>儿子被</a:t>
            </a:r>
            <a:r>
              <a:rPr lang="en-US" altLang="zh-CN" sz="1100" b="1" i="0" u="none" strike="noStrike" cap="none" dirty="0">
                <a:solidFill>
                  <a:schemeClr val="lt1"/>
                </a:solidFill>
                <a:latin typeface="Microsoft JhengHei"/>
                <a:ea typeface="Microsoft JhengHei"/>
                <a:cs typeface="Times New Roman" panose="02020603050405020304" pitchFamily="18" charset="0"/>
                <a:sym typeface="Arial"/>
              </a:rPr>
              <a:t>IG</a:t>
            </a:r>
            <a:r>
              <a:rPr lang="zh-CN" altLang="en-US" sz="1100" b="1" i="0" u="none" strike="noStrike" cap="none" dirty="0">
                <a:solidFill>
                  <a:schemeClr val="lt1"/>
                </a:solidFill>
                <a:latin typeface="Microsoft JhengHei"/>
                <a:ea typeface="Microsoft JhengHei"/>
                <a:cs typeface="Times New Roman" panose="02020603050405020304" pitchFamily="18" charset="0"/>
                <a:sym typeface="Arial"/>
              </a:rPr>
              <a:t>网友威胁散播裸照</a:t>
            </a:r>
            <a:endParaRPr lang="en-US" altLang="zh-CN" sz="1100" b="1" i="0" u="none" strike="noStrike" cap="none" dirty="0">
              <a:solidFill>
                <a:schemeClr val="lt1"/>
              </a:solidFill>
              <a:latin typeface="Microsoft JhengHei"/>
              <a:ea typeface="Microsoft JhengHei"/>
              <a:cs typeface="Times New Roman" panose="02020603050405020304" pitchFamily="18" charset="0"/>
              <a:sym typeface="Arial"/>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zh-TW" altLang="en-US" sz="1100" b="1" i="0" u="none" strike="noStrike" cap="none" dirty="0">
              <a:solidFill>
                <a:schemeClr val="lt1"/>
              </a:solidFill>
              <a:latin typeface="Microsoft JhengHei"/>
              <a:ea typeface="Microsoft JhengHei"/>
              <a:cs typeface="Arial"/>
              <a:sym typeface="Arial"/>
            </a:endParaRPr>
          </a:p>
          <a:p>
            <a:pPr marL="228600" lvl="0" indent="-228600" algn="l" rtl="0">
              <a:spcBef>
                <a:spcPts val="0"/>
              </a:spcBef>
              <a:spcAft>
                <a:spcPts val="0"/>
              </a:spcAft>
              <a:buAutoNum type="arabicPeriod"/>
            </a:pPr>
            <a:r>
              <a:rPr lang="zh-CN" altLang="en-US" sz="1100" b="0" i="0" u="none" strike="noStrike" cap="none" dirty="0">
                <a:solidFill>
                  <a:srgbClr val="000000"/>
                </a:solidFill>
                <a:effectLst/>
                <a:latin typeface="Arial"/>
                <a:ea typeface="Arial"/>
                <a:cs typeface="Arial"/>
                <a:sym typeface="Arial"/>
              </a:rPr>
              <a:t>由家长进行分组讨论</a:t>
            </a:r>
            <a:r>
              <a:rPr lang="zh-TW" altLang="en-US" sz="1100" b="0" i="0" u="none" strike="noStrike" cap="none" dirty="0">
                <a:solidFill>
                  <a:srgbClr val="000000"/>
                </a:solidFill>
                <a:latin typeface="Arial"/>
                <a:ea typeface="Microsoft JhengHei"/>
                <a:cs typeface="Arial"/>
                <a:sym typeface="Microsoft JhengHei"/>
              </a:rPr>
              <a:t>／</a:t>
            </a:r>
            <a:r>
              <a:rPr lang="zh-CN" altLang="en-US" sz="1100" b="0" i="0" u="none" strike="noStrike" cap="none" dirty="0">
                <a:solidFill>
                  <a:srgbClr val="000000"/>
                </a:solidFill>
                <a:effectLst/>
                <a:latin typeface="Arial"/>
                <a:ea typeface="Arial"/>
                <a:cs typeface="Arial"/>
                <a:sym typeface="Arial"/>
              </a:rPr>
              <a:t>角色扮演，先让家长说出如何回应
就家长的回应作讨论，最后讲解理想的处理方法</a:t>
            </a:r>
            <a:endParaRPr lang="zh-TW" altLang="en-US" dirty="0"/>
          </a:p>
          <a:p>
            <a:pPr marL="0" lvl="0" indent="0" algn="l" rtl="0">
              <a:spcBef>
                <a:spcPts val="0"/>
              </a:spcBef>
              <a:spcAft>
                <a:spcPts val="0"/>
              </a:spcAft>
              <a:buNone/>
            </a:pPr>
            <a:endParaRPr dirty="0"/>
          </a:p>
        </p:txBody>
      </p:sp>
      <p:sp>
        <p:nvSpPr>
          <p:cNvPr id="580" name="Google Shape;580;g37cf7eb4b25_2_33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37cf7eb4b25_0_270: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1" dirty="0">
                <a:solidFill>
                  <a:schemeClr val="lt1"/>
                </a:solidFill>
                <a:latin typeface="Microsoft JhengHei"/>
                <a:ea typeface="Microsoft JhengHei"/>
                <a:cs typeface="Microsoft JhengHei"/>
                <a:sym typeface="Microsoft JhengHei"/>
              </a:rPr>
              <a:t>故事短片</a:t>
            </a:r>
            <a:r>
              <a:rPr lang="en-US" altLang="zh-TW" sz="1100" b="1" i="0" u="none" strike="noStrike" cap="none" dirty="0">
                <a:solidFill>
                  <a:schemeClr val="lt1"/>
                </a:solidFill>
                <a:latin typeface="Microsoft JhengHei"/>
                <a:ea typeface="Microsoft JhengHei"/>
                <a:cs typeface="Microsoft JhengHei"/>
                <a:sym typeface="Microsoft JhengHei"/>
              </a:rPr>
              <a:t>(1</a:t>
            </a:r>
            <a:r>
              <a:rPr lang="en-HK" altLang="zh-TW" sz="1100" b="1" i="0" u="none" strike="noStrike" cap="none" dirty="0">
                <a:solidFill>
                  <a:schemeClr val="lt1"/>
                </a:solidFill>
                <a:latin typeface="Microsoft JhengHei"/>
                <a:ea typeface="Microsoft JhengHei"/>
                <a:cs typeface="Microsoft JhengHei"/>
                <a:sym typeface="Microsoft JhengHei"/>
              </a:rPr>
              <a:t>B)</a:t>
            </a:r>
            <a:r>
              <a:rPr lang="zh-TW" altLang="en-US" sz="1100" b="1" i="0" u="none" strike="noStrike" cap="none" dirty="0">
                <a:solidFill>
                  <a:schemeClr val="lt1"/>
                </a:solidFill>
                <a:latin typeface="Microsoft JhengHei"/>
                <a:ea typeface="Microsoft JhengHei"/>
                <a:cs typeface="Times New Roman" panose="02020603050405020304" pitchFamily="18" charset="0"/>
                <a:sym typeface="Arial"/>
              </a:rPr>
              <a:t>：</a:t>
            </a:r>
            <a:r>
              <a:rPr lang="zh-CN" altLang="en-US" sz="1100" b="1" i="0" u="none" strike="noStrike" cap="none" dirty="0">
                <a:solidFill>
                  <a:schemeClr val="lt1"/>
                </a:solidFill>
                <a:latin typeface="Microsoft JhengHei"/>
                <a:ea typeface="Microsoft JhengHei"/>
                <a:cs typeface="Times New Roman" panose="02020603050405020304" pitchFamily="18" charset="0"/>
                <a:sym typeface="Arial"/>
              </a:rPr>
              <a:t>女儿在朋辈压力下拍摄半裸照，并意外流出相</a:t>
            </a:r>
            <a:r>
              <a:rPr lang="zh-TW" altLang="en-US" sz="1100" b="1" i="0" u="none" strike="noStrike" cap="none" dirty="0">
                <a:solidFill>
                  <a:schemeClr val="lt1"/>
                </a:solidFill>
                <a:latin typeface="Microsoft JhengHei"/>
                <a:ea typeface="Microsoft JhengHei"/>
                <a:cs typeface="Times New Roman" panose="02020603050405020304" pitchFamily="18" charset="0"/>
                <a:sym typeface="Arial"/>
              </a:rPr>
              <a:t>片 </a:t>
            </a:r>
            <a:endParaRPr lang="en-US" altLang="zh-TW" sz="1100" b="1" i="0" u="none" strike="noStrike" cap="none" dirty="0">
              <a:solidFill>
                <a:schemeClr val="lt1"/>
              </a:solidFill>
              <a:latin typeface="Microsoft JhengHei"/>
              <a:ea typeface="Microsoft JhengHei"/>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b="1" i="0" u="sng" strike="noStrike" cap="none" dirty="0">
              <a:solidFill>
                <a:srgbClr val="000000"/>
              </a:solidFill>
              <a:effectLst/>
              <a:latin typeface="Arial"/>
              <a:ea typeface="Arial"/>
              <a:cs typeface="Arial"/>
              <a:sym typeface="Arial"/>
            </a:endParaRPr>
          </a:p>
          <a:p>
            <a:pPr marL="228600" lvl="0" indent="-228600" algn="l" rtl="0">
              <a:spcBef>
                <a:spcPts val="0"/>
              </a:spcBef>
              <a:spcAft>
                <a:spcPts val="0"/>
              </a:spcAft>
              <a:buAutoNum type="arabicPeriod"/>
            </a:pPr>
            <a:r>
              <a:rPr lang="zh-CN" altLang="en-US" sz="1100" b="0" i="0" u="none" strike="noStrike" cap="none" dirty="0">
                <a:solidFill>
                  <a:srgbClr val="000000"/>
                </a:solidFill>
                <a:effectLst/>
                <a:latin typeface="Arial"/>
                <a:ea typeface="Arial"/>
                <a:cs typeface="Arial"/>
                <a:sym typeface="Arial"/>
              </a:rPr>
              <a:t>由家长进行分组讨论</a:t>
            </a:r>
            <a:r>
              <a:rPr lang="zh-TW" altLang="en-US" sz="1100" b="0" i="0" u="none" strike="noStrike" cap="none" dirty="0">
                <a:solidFill>
                  <a:srgbClr val="000000"/>
                </a:solidFill>
                <a:latin typeface="Arial"/>
                <a:ea typeface="Microsoft JhengHei"/>
                <a:cs typeface="Arial"/>
                <a:sym typeface="Microsoft JhengHei"/>
              </a:rPr>
              <a:t>／</a:t>
            </a:r>
            <a:r>
              <a:rPr lang="zh-CN" altLang="en-US" sz="1100" b="0" i="0" u="none" strike="noStrike" cap="none" dirty="0">
                <a:solidFill>
                  <a:srgbClr val="000000"/>
                </a:solidFill>
                <a:effectLst/>
                <a:latin typeface="Arial"/>
                <a:ea typeface="Arial"/>
                <a:cs typeface="Arial"/>
                <a:sym typeface="Arial"/>
              </a:rPr>
              <a:t>角色扮演，先让家长说出如何回应
就家长的回应作讨论，最后讲解理想的处理方法</a:t>
            </a:r>
            <a:endParaRPr dirty="0"/>
          </a:p>
        </p:txBody>
      </p:sp>
      <p:sp>
        <p:nvSpPr>
          <p:cNvPr id="590" name="Google Shape;590;g37cf7eb4b25_0_270: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37cf7eb4b25_0_278: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1" dirty="0">
                <a:solidFill>
                  <a:schemeClr val="lt1"/>
                </a:solidFill>
                <a:latin typeface="Microsoft JhengHei"/>
                <a:ea typeface="Microsoft JhengHei"/>
                <a:cs typeface="Microsoft JhengHei"/>
                <a:sym typeface="Microsoft JhengHei"/>
              </a:rPr>
              <a:t>故事短片</a:t>
            </a:r>
            <a:r>
              <a:rPr lang="en-US" altLang="zh-TW" sz="1100" b="1" dirty="0">
                <a:solidFill>
                  <a:schemeClr val="lt1"/>
                </a:solidFill>
                <a:latin typeface="Microsoft JhengHei"/>
                <a:ea typeface="Microsoft JhengHei"/>
                <a:cs typeface="Microsoft JhengHei"/>
                <a:sym typeface="Microsoft JhengHei"/>
              </a:rPr>
              <a:t>(</a:t>
            </a:r>
            <a:r>
              <a:rPr lang="en-US" altLang="zh-TW" sz="1100" b="1" i="0" u="none" strike="noStrike" cap="none" dirty="0">
                <a:solidFill>
                  <a:schemeClr val="lt1"/>
                </a:solidFill>
                <a:latin typeface="Microsoft JhengHei"/>
                <a:ea typeface="Microsoft JhengHei"/>
                <a:cs typeface="Microsoft JhengHei"/>
                <a:sym typeface="Microsoft JhengHei"/>
              </a:rPr>
              <a:t>1C</a:t>
            </a:r>
            <a:r>
              <a:rPr lang="en-HK" altLang="zh-TW" sz="1100" b="1" i="0" u="none" strike="noStrike" cap="none" dirty="0">
                <a:solidFill>
                  <a:schemeClr val="lt1"/>
                </a:solidFill>
                <a:latin typeface="Microsoft JhengHei"/>
                <a:ea typeface="Microsoft JhengHei"/>
                <a:cs typeface="Microsoft JhengHei"/>
                <a:sym typeface="Microsoft JhengHei"/>
              </a:rPr>
              <a:t>)</a:t>
            </a:r>
            <a:r>
              <a:rPr lang="zh-TW" altLang="en-US" sz="1100" b="1" i="0" u="none" strike="noStrike" cap="none" dirty="0">
                <a:solidFill>
                  <a:schemeClr val="lt1"/>
                </a:solidFill>
                <a:latin typeface="Microsoft JhengHei"/>
                <a:ea typeface="Microsoft JhengHei"/>
                <a:cs typeface="Times New Roman" panose="02020603050405020304" pitchFamily="18" charset="0"/>
                <a:sym typeface="Arial"/>
              </a:rPr>
              <a:t>：</a:t>
            </a:r>
            <a:r>
              <a:rPr lang="zh-CN" altLang="en-US" sz="1100" b="1" i="0" u="none" strike="noStrike" cap="none" dirty="0">
                <a:solidFill>
                  <a:schemeClr val="lt1"/>
                </a:solidFill>
                <a:latin typeface="Microsoft JhengHei"/>
                <a:ea typeface="Microsoft JhengHei"/>
                <a:cs typeface="Times New Roman" panose="02020603050405020304" pitchFamily="18" charset="0"/>
                <a:sym typeface="Arial"/>
              </a:rPr>
              <a:t>网上游戏网购骗案</a:t>
            </a:r>
            <a:endParaRPr lang="en-US" altLang="zh-TW" sz="1100" b="1" i="0" u="none" strike="noStrike" cap="none" dirty="0">
              <a:solidFill>
                <a:schemeClr val="lt1"/>
              </a:solidFill>
              <a:latin typeface="Microsoft JhengHei"/>
              <a:ea typeface="Microsoft JhengHei"/>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b="1" i="0" u="sng" strike="noStrike" cap="none" dirty="0">
              <a:solidFill>
                <a:srgbClr val="000000"/>
              </a:solidFill>
              <a:effectLst/>
              <a:latin typeface="Arial"/>
              <a:ea typeface="Arial"/>
              <a:cs typeface="Arial"/>
              <a:sym typeface="Arial"/>
            </a:endParaRPr>
          </a:p>
          <a:p>
            <a:pPr marL="228600" lvl="0" indent="-228600" algn="l" rtl="0">
              <a:spcBef>
                <a:spcPts val="0"/>
              </a:spcBef>
              <a:spcAft>
                <a:spcPts val="0"/>
              </a:spcAft>
              <a:buAutoNum type="arabicPeriod"/>
            </a:pPr>
            <a:r>
              <a:rPr lang="zh-CN" altLang="en-US" sz="1100" b="0" i="0" u="none" strike="noStrike" cap="none" dirty="0">
                <a:solidFill>
                  <a:srgbClr val="000000"/>
                </a:solidFill>
                <a:effectLst/>
                <a:latin typeface="Arial"/>
                <a:ea typeface="Arial"/>
                <a:cs typeface="Arial"/>
                <a:sym typeface="Arial"/>
              </a:rPr>
              <a:t>由家长进行分组讨论</a:t>
            </a:r>
            <a:r>
              <a:rPr lang="zh-TW" altLang="en-US" sz="1100" b="0" i="0" u="none" strike="noStrike" cap="none" dirty="0">
                <a:solidFill>
                  <a:srgbClr val="000000"/>
                </a:solidFill>
                <a:latin typeface="Arial"/>
                <a:ea typeface="Microsoft JhengHei"/>
                <a:cs typeface="Arial"/>
                <a:sym typeface="Microsoft JhengHei"/>
              </a:rPr>
              <a:t>／</a:t>
            </a:r>
            <a:r>
              <a:rPr lang="zh-CN" altLang="en-US" sz="1100" b="0" i="0" u="none" strike="noStrike" cap="none" dirty="0">
                <a:solidFill>
                  <a:srgbClr val="000000"/>
                </a:solidFill>
                <a:effectLst/>
                <a:latin typeface="Arial"/>
                <a:ea typeface="Arial"/>
                <a:cs typeface="Arial"/>
                <a:sym typeface="Arial"/>
              </a:rPr>
              <a:t>角色扮演，先让家长说出如何回应
就家长的回应作讨论，最后讲解理想的处理方法</a:t>
            </a:r>
            <a:endParaRPr dirty="0"/>
          </a:p>
        </p:txBody>
      </p:sp>
      <p:sp>
        <p:nvSpPr>
          <p:cNvPr id="600" name="Google Shape;600;g37cf7eb4b25_0_27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dirty="0">
                <a:solidFill>
                  <a:schemeClr val="lt1"/>
                </a:solidFill>
                <a:latin typeface="Microsoft JhengHei"/>
                <a:ea typeface="Microsoft JhengHei"/>
                <a:cs typeface="Microsoft JhengHei"/>
                <a:sym typeface="Microsoft JhengHei"/>
              </a:rPr>
              <a:t>有效应对的核心原则：先安抚情绪，再处理事情</a:t>
            </a:r>
            <a:endParaRPr lang="en-US" altLang="zh-CN" sz="1100" b="1" dirty="0">
              <a:solidFill>
                <a:schemeClr val="lt1"/>
              </a:solidFill>
              <a:latin typeface="Microsoft JhengHei"/>
              <a:ea typeface="Microsoft JhengHei"/>
              <a:cs typeface="Microsoft JhengHei"/>
              <a:sym typeface="Microsoft JhengHei"/>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CN" altLang="en-US" sz="1100" b="0" i="0" u="none" strike="noStrike" cap="none" dirty="0">
                <a:solidFill>
                  <a:srgbClr val="000000"/>
                </a:solidFill>
                <a:effectLst/>
                <a:latin typeface="Arial"/>
                <a:ea typeface="Arial"/>
                <a:cs typeface="Arial"/>
                <a:sym typeface="Arial"/>
              </a:rPr>
              <a:t>当子女于网络世界遇上困难时（如被欺凌、骗案、隐私被外泄），他们最先需要的是家长情感上的支持。 急于说教与责备，或只顾解决事情只会增加子女内疚感，让子女觉得不被理解甚至破坏亲子关系</a:t>
            </a:r>
            <a:r>
              <a:rPr lang="zh-TW" altLang="en-US" sz="1100" b="0" i="0" u="none" strike="noStrike" cap="none" dirty="0">
                <a:solidFill>
                  <a:srgbClr val="000000"/>
                </a:solidFill>
                <a:effectLst/>
                <a:latin typeface="Arial"/>
                <a:ea typeface="Arial"/>
                <a:cs typeface="Arial"/>
                <a:sym typeface="Arial"/>
              </a:rPr>
              <a:t>。</a:t>
            </a:r>
            <a:endParaRPr lang="en-HK" sz="1100" b="0" i="0" u="none" strike="noStrike" cap="none" dirty="0">
              <a:solidFill>
                <a:srgbClr val="000000"/>
              </a:solidFill>
              <a:effectLst/>
              <a:latin typeface="Arial"/>
              <a:ea typeface="Arial"/>
              <a:cs typeface="Arial"/>
              <a:sym typeface="Arial"/>
            </a:endParaRPr>
          </a:p>
          <a:p>
            <a:pPr marL="158750" indent="0">
              <a:buNone/>
            </a:pPr>
            <a:r>
              <a:rPr lang="zh-TW" altLang="en-US" sz="1100" b="1" i="0" u="none" strike="noStrike" cap="none" dirty="0">
                <a:solidFill>
                  <a:srgbClr val="000000"/>
                </a:solidFill>
                <a:effectLst/>
                <a:latin typeface="Arial"/>
                <a:ea typeface="Arial"/>
                <a:cs typeface="Arial"/>
                <a:sym typeface="Arial"/>
              </a:rPr>
              <a:t>处理技巧</a:t>
            </a:r>
            <a:r>
              <a:rPr lang="zh-TW" altLang="en-US" sz="1100" b="0" i="0" u="none" strike="noStrike" cap="none" dirty="0">
                <a:solidFill>
                  <a:srgbClr val="000000"/>
                </a:solidFill>
                <a:effectLst/>
                <a:latin typeface="Arial"/>
                <a:ea typeface="Arial"/>
                <a:cs typeface="Arial"/>
                <a:sym typeface="Arial"/>
              </a:rPr>
              <a:t>：</a:t>
            </a:r>
            <a:r>
              <a:rPr lang="en-HK" sz="1100" b="1" i="0" u="none" strike="noStrike" cap="none" dirty="0">
                <a:solidFill>
                  <a:srgbClr val="000000"/>
                </a:solidFill>
                <a:effectLst/>
                <a:latin typeface="Arial"/>
                <a:ea typeface="Arial"/>
                <a:cs typeface="Arial"/>
                <a:sym typeface="Arial"/>
              </a:rPr>
              <a:t> </a:t>
            </a:r>
            <a:endParaRPr lang="en-HK" sz="1100" b="0" i="0" u="none" strike="noStrike" cap="none" dirty="0">
              <a:solidFill>
                <a:srgbClr val="000000"/>
              </a:solidFill>
              <a:effectLst/>
              <a:latin typeface="Arial"/>
              <a:ea typeface="Arial"/>
              <a:cs typeface="Arial"/>
              <a:sym typeface="Arial"/>
            </a:endParaRPr>
          </a:p>
          <a:p>
            <a:pPr marL="158750" indent="0">
              <a:buNone/>
            </a:pPr>
            <a:r>
              <a:rPr lang="en-HK" altLang="zh-TW" sz="1100" b="1" i="0" u="none" strike="noStrike" cap="none" dirty="0">
                <a:solidFill>
                  <a:srgbClr val="000000"/>
                </a:solidFill>
                <a:effectLst/>
                <a:latin typeface="Arial"/>
                <a:ea typeface="Arial"/>
                <a:cs typeface="Arial"/>
                <a:sym typeface="Arial"/>
              </a:rPr>
              <a:t>1. </a:t>
            </a:r>
            <a:r>
              <a:rPr lang="zh-TW" altLang="en-US" sz="1100" b="1" i="0" u="sng" strike="noStrike" cap="none" dirty="0">
                <a:solidFill>
                  <a:srgbClr val="000000"/>
                </a:solidFill>
                <a:effectLst/>
                <a:latin typeface="Arial"/>
                <a:ea typeface="Arial"/>
                <a:cs typeface="Arial"/>
                <a:sym typeface="Arial"/>
              </a:rPr>
              <a:t>认同感受（先处理心情）</a:t>
            </a:r>
            <a:endParaRPr lang="en-HK"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1" i="0" u="none" strike="noStrike" cap="none" dirty="0">
                <a:solidFill>
                  <a:srgbClr val="000000"/>
                </a:solidFill>
                <a:effectLst/>
                <a:latin typeface="Arial"/>
                <a:ea typeface="Arial"/>
                <a:cs typeface="Arial"/>
                <a:sym typeface="Arial"/>
              </a:rPr>
              <a:t>目的</a:t>
            </a:r>
            <a:r>
              <a:rPr lang="zh-TW" altLang="en-US"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让子女感到被理解与支持，而非指责</a:t>
            </a:r>
            <a:r>
              <a:rPr lang="zh-TW" altLang="en-US" sz="1100" b="0" i="0" u="none" strike="noStrike" cap="none" dirty="0">
                <a:solidFill>
                  <a:srgbClr val="000000"/>
                </a:solidFill>
                <a:effectLst/>
                <a:latin typeface="Arial"/>
                <a:ea typeface="Arial"/>
                <a:cs typeface="Arial"/>
                <a:sym typeface="Arial"/>
              </a:rPr>
              <a:t>。</a:t>
            </a:r>
            <a:endParaRPr lang="en-HK" sz="1100" b="0" i="0" u="none" strike="noStrike" cap="none" dirty="0">
              <a:solidFill>
                <a:srgbClr val="000000"/>
              </a:solidFill>
              <a:effectLst/>
              <a:latin typeface="Arial"/>
              <a:ea typeface="Arial"/>
              <a:cs typeface="Arial"/>
              <a:sym typeface="Arial"/>
            </a:endParaRPr>
          </a:p>
          <a:p>
            <a:pPr lvl="0"/>
            <a:r>
              <a:rPr lang="zh-TW" altLang="en-US" sz="1100" b="1" i="0" u="none" strike="noStrike" cap="none" dirty="0">
                <a:solidFill>
                  <a:srgbClr val="000000"/>
                </a:solidFill>
                <a:effectLst/>
                <a:latin typeface="Arial"/>
                <a:ea typeface="Arial"/>
                <a:cs typeface="Arial"/>
                <a:sym typeface="Arial"/>
              </a:rPr>
              <a:t>例子</a:t>
            </a:r>
            <a:r>
              <a:rPr lang="zh-TW" altLang="en-US" sz="1100" b="0" i="0" u="none" strike="noStrike" cap="none" dirty="0">
                <a:solidFill>
                  <a:srgbClr val="000000"/>
                </a:solidFill>
                <a:effectLst/>
                <a:latin typeface="Arial"/>
                <a:ea typeface="Arial"/>
                <a:cs typeface="Arial"/>
                <a:sym typeface="Arial"/>
              </a:rPr>
              <a:t>：</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多谢你愿意同我讲，我知道呢件事一定令你好惊</a:t>
            </a:r>
            <a:r>
              <a:rPr lang="zh-TW" altLang="en-US" sz="1100" b="0" i="0" u="none" strike="noStrike" cap="none" dirty="0">
                <a:solidFill>
                  <a:srgbClr val="000000"/>
                </a:solidFill>
                <a:latin typeface="Arial"/>
                <a:ea typeface="Microsoft JhengHei"/>
                <a:cs typeface="Arial"/>
                <a:sym typeface="Microsoft JhengHei"/>
              </a:rPr>
              <a:t>／</a:t>
            </a:r>
            <a:r>
              <a:rPr lang="zh-TW" altLang="en-US" sz="1100" b="0" i="0" u="none" strike="noStrike" cap="none" dirty="0">
                <a:solidFill>
                  <a:srgbClr val="000000"/>
                </a:solidFill>
                <a:effectLst/>
                <a:latin typeface="Arial"/>
                <a:ea typeface="Arial"/>
                <a:cs typeface="Arial"/>
                <a:sym typeface="Arial"/>
              </a:rPr>
              <a:t>好唔开心。」</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无论发生咩事</a:t>
            </a:r>
            <a:r>
              <a:rPr lang="zh-TW" altLang="en-US" sz="1100" b="0" i="0" u="none" strike="noStrike" cap="none" dirty="0">
                <a:solidFill>
                  <a:srgbClr val="000000"/>
                </a:solidFill>
                <a:effectLst/>
                <a:latin typeface="Arial"/>
                <a:ea typeface="Arial"/>
                <a:cs typeface="Arial"/>
                <a:sym typeface="Arial"/>
              </a:rPr>
              <a:t>，爸爸</a:t>
            </a:r>
            <a:r>
              <a:rPr lang="zh-TW" altLang="en-US" sz="1100" b="0" i="0" u="none" strike="noStrike" cap="none" dirty="0">
                <a:solidFill>
                  <a:srgbClr val="000000"/>
                </a:solidFill>
                <a:latin typeface="Arial"/>
                <a:ea typeface="Microsoft JhengHei"/>
                <a:cs typeface="Arial"/>
                <a:sym typeface="Microsoft JhengHei"/>
              </a:rPr>
              <a:t>／</a:t>
            </a:r>
            <a:r>
              <a:rPr lang="zh-CN" altLang="en-US" sz="1100" b="0" i="0" u="none" strike="noStrike" cap="none" dirty="0">
                <a:solidFill>
                  <a:srgbClr val="000000"/>
                </a:solidFill>
                <a:effectLst/>
                <a:latin typeface="Arial"/>
                <a:ea typeface="Arial"/>
                <a:cs typeface="Arial"/>
                <a:sym typeface="Arial"/>
              </a:rPr>
              <a:t>妈妈都会陪住你一齐面对</a:t>
            </a:r>
            <a:r>
              <a:rPr lang="zh-TW" altLang="en-US" sz="1100" b="0" i="0" u="none" strike="noStrike" cap="none" dirty="0">
                <a:solidFill>
                  <a:srgbClr val="000000"/>
                </a:solidFill>
                <a:effectLst/>
                <a:latin typeface="Arial"/>
                <a:ea typeface="Arial"/>
                <a:cs typeface="Arial"/>
                <a:sym typeface="Arial"/>
              </a:rPr>
              <a:t>。」</a:t>
            </a:r>
            <a:endParaRPr lang="en-HK" sz="1100" b="0" i="0" u="none" strike="noStrike" cap="none" dirty="0">
              <a:solidFill>
                <a:srgbClr val="000000"/>
              </a:solidFill>
              <a:effectLst/>
              <a:latin typeface="Arial"/>
              <a:ea typeface="Arial"/>
              <a:cs typeface="Arial"/>
              <a:sym typeface="Arial"/>
            </a:endParaRPr>
          </a:p>
          <a:p>
            <a:pPr marL="158750" indent="0">
              <a:buNone/>
            </a:pPr>
            <a:endParaRPr lang="en-HK" altLang="zh-TW" sz="1100" b="1" i="0" u="none" strike="noStrike" cap="none" dirty="0">
              <a:solidFill>
                <a:srgbClr val="000000"/>
              </a:solidFill>
              <a:effectLst/>
              <a:latin typeface="Arial"/>
              <a:ea typeface="Arial"/>
              <a:cs typeface="Arial"/>
              <a:sym typeface="Arial"/>
            </a:endParaRPr>
          </a:p>
          <a:p>
            <a:pPr marL="158750" indent="0">
              <a:buNone/>
            </a:pPr>
            <a:r>
              <a:rPr lang="en-HK" altLang="zh-TW" sz="1100" b="1" i="0" u="none" strike="noStrike" cap="none" dirty="0">
                <a:solidFill>
                  <a:srgbClr val="000000"/>
                </a:solidFill>
                <a:effectLst/>
                <a:latin typeface="Arial"/>
                <a:ea typeface="Arial"/>
                <a:cs typeface="Arial"/>
                <a:sym typeface="Arial"/>
              </a:rPr>
              <a:t>2. </a:t>
            </a:r>
            <a:r>
              <a:rPr lang="zh-TW" altLang="en-US" sz="1100" b="1" i="0" u="sng" strike="noStrike" cap="none" dirty="0">
                <a:solidFill>
                  <a:srgbClr val="000000"/>
                </a:solidFill>
                <a:effectLst/>
                <a:latin typeface="Arial"/>
                <a:ea typeface="Arial"/>
                <a:cs typeface="Arial"/>
                <a:sym typeface="Arial"/>
              </a:rPr>
              <a:t>共同理解（厘清事件）</a:t>
            </a:r>
            <a:endParaRPr lang="en-HK" sz="1100" b="0" i="0" u="none" strike="noStrike" cap="none" dirty="0">
              <a:solidFill>
                <a:srgbClr val="000000"/>
              </a:solidFill>
              <a:effectLst/>
              <a:latin typeface="Arial"/>
              <a:ea typeface="Arial"/>
              <a:cs typeface="Arial"/>
              <a:sym typeface="Arial"/>
            </a:endParaRPr>
          </a:p>
          <a:p>
            <a:pPr lvl="0"/>
            <a:r>
              <a:rPr lang="zh-TW" altLang="en-US" sz="1100" b="1" i="0" u="none" strike="noStrike" cap="none" dirty="0">
                <a:solidFill>
                  <a:srgbClr val="000000"/>
                </a:solidFill>
                <a:effectLst/>
                <a:latin typeface="Arial"/>
                <a:ea typeface="Arial"/>
                <a:cs typeface="Arial"/>
                <a:sym typeface="Arial"/>
              </a:rPr>
              <a:t>目的</a:t>
            </a:r>
            <a:r>
              <a:rPr lang="zh-TW" altLang="en-US"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不带批判下了解事件全貌与子女的想法</a:t>
            </a:r>
            <a:r>
              <a:rPr lang="zh-TW" altLang="en-US" sz="1100" b="0" i="0" u="none" strike="noStrike" cap="none" dirty="0">
                <a:solidFill>
                  <a:srgbClr val="000000"/>
                </a:solidFill>
                <a:effectLst/>
                <a:latin typeface="Arial"/>
                <a:ea typeface="Arial"/>
                <a:cs typeface="Arial"/>
                <a:sym typeface="Arial"/>
              </a:rPr>
              <a:t>。</a:t>
            </a:r>
            <a:endParaRPr lang="en-HK" sz="1100" b="0" i="0" u="none" strike="noStrike" cap="none" dirty="0">
              <a:solidFill>
                <a:srgbClr val="000000"/>
              </a:solidFill>
              <a:effectLst/>
              <a:latin typeface="Arial"/>
              <a:ea typeface="Arial"/>
              <a:cs typeface="Arial"/>
              <a:sym typeface="Arial"/>
            </a:endParaRPr>
          </a:p>
          <a:p>
            <a:pPr lvl="0"/>
            <a:r>
              <a:rPr lang="zh-TW" altLang="en-US" sz="1100" b="1" i="0" u="none" strike="noStrike" cap="none" dirty="0">
                <a:solidFill>
                  <a:srgbClr val="000000"/>
                </a:solidFill>
                <a:effectLst/>
                <a:latin typeface="Arial"/>
                <a:ea typeface="Arial"/>
                <a:cs typeface="Arial"/>
                <a:sym typeface="Arial"/>
              </a:rPr>
              <a:t>例子</a:t>
            </a:r>
            <a:r>
              <a:rPr lang="zh-TW" altLang="en-US" sz="1100" b="0" i="0" u="none" strike="noStrike" cap="none" dirty="0">
                <a:solidFill>
                  <a:srgbClr val="000000"/>
                </a:solidFill>
                <a:effectLst/>
                <a:latin typeface="Arial"/>
                <a:ea typeface="Arial"/>
                <a:cs typeface="Arial"/>
                <a:sym typeface="Arial"/>
              </a:rPr>
              <a:t>：</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你可唔可以慢慢话我知，当时发生咩事</a:t>
            </a:r>
            <a:r>
              <a:rPr lang="zh-TW" altLang="en-US" sz="1100" b="0" i="0" u="none" strike="noStrike" cap="none" dirty="0">
                <a:solidFill>
                  <a:srgbClr val="000000"/>
                </a:solidFill>
                <a:effectLst/>
                <a:latin typeface="Arial"/>
                <a:ea typeface="Arial"/>
                <a:cs typeface="Arial"/>
                <a:sym typeface="Arial"/>
              </a:rPr>
              <a:t>？」</a:t>
            </a:r>
            <a:endParaRPr lang="en-HK" altLang="zh-TW" sz="1100" b="0" i="0" u="none" strike="noStrike" cap="none" dirty="0">
              <a:solidFill>
                <a:srgbClr val="000000"/>
              </a:solidFill>
              <a:effectLst/>
              <a:latin typeface="Arial"/>
              <a:ea typeface="Arial"/>
              <a:cs typeface="Arial"/>
              <a:sym typeface="Arial"/>
            </a:endParaRPr>
          </a:p>
          <a:p>
            <a:pPr lvl="1"/>
            <a:endParaRPr lang="en-HK" altLang="zh-TW"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K" altLang="zh-TW" sz="1100" b="1" i="0" u="none" strike="noStrike" cap="none" dirty="0">
                <a:solidFill>
                  <a:srgbClr val="000000"/>
                </a:solidFill>
                <a:effectLst/>
                <a:latin typeface="Arial"/>
                <a:ea typeface="Arial"/>
                <a:cs typeface="Arial"/>
                <a:sym typeface="Arial"/>
              </a:rPr>
              <a:t>3. </a:t>
            </a:r>
            <a:r>
              <a:rPr lang="zh-CN" altLang="en-US" sz="1100" b="1" i="0" u="none" strike="noStrike" cap="none" dirty="0">
                <a:solidFill>
                  <a:srgbClr val="000000"/>
                </a:solidFill>
                <a:effectLst/>
                <a:latin typeface="Arial"/>
                <a:ea typeface="Arial"/>
                <a:cs typeface="Arial"/>
                <a:sym typeface="Arial"/>
              </a:rPr>
              <a:t>引导并商讨解决方法</a:t>
            </a:r>
            <a:r>
              <a:rPr lang="zh-TW" altLang="en-US" sz="1100" b="1" i="0" u="none" strike="noStrike" cap="none" dirty="0">
                <a:solidFill>
                  <a:srgbClr val="000000"/>
                </a:solidFill>
                <a:effectLst/>
                <a:latin typeface="Arial"/>
                <a:ea typeface="Arial"/>
                <a:cs typeface="Arial"/>
                <a:sym typeface="Arial"/>
              </a:rPr>
              <a:t>（解决事情）</a:t>
            </a:r>
            <a:endParaRPr lang="en-HK" sz="1100" b="1"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1" i="0" u="none" strike="noStrike" cap="none" dirty="0">
                <a:solidFill>
                  <a:srgbClr val="000000"/>
                </a:solidFill>
                <a:effectLst/>
                <a:latin typeface="Arial"/>
                <a:ea typeface="Arial"/>
                <a:cs typeface="Arial"/>
                <a:sym typeface="Arial"/>
              </a:rPr>
              <a:t>目的</a:t>
            </a:r>
            <a:r>
              <a:rPr lang="zh-TW" altLang="en-US"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在子女情绪稳定后，才共同商讨解决方法</a:t>
            </a:r>
            <a:r>
              <a:rPr lang="zh-TW" altLang="en-US" sz="1100" b="0" i="0" u="none" strike="noStrike" cap="none" dirty="0">
                <a:solidFill>
                  <a:srgbClr val="000000"/>
                </a:solidFill>
                <a:effectLst/>
                <a:latin typeface="Arial"/>
                <a:ea typeface="Arial"/>
                <a:cs typeface="Arial"/>
                <a:sym typeface="Arial"/>
              </a:rPr>
              <a:t>。</a:t>
            </a:r>
            <a:endParaRPr lang="en-HK" sz="1100" b="0" i="0" u="none" strike="noStrike" cap="none" dirty="0">
              <a:solidFill>
                <a:srgbClr val="000000"/>
              </a:solidFill>
              <a:effectLst/>
              <a:latin typeface="Arial"/>
              <a:ea typeface="Arial"/>
              <a:cs typeface="Arial"/>
              <a:sym typeface="Arial"/>
            </a:endParaRPr>
          </a:p>
          <a:p>
            <a:pPr lvl="0"/>
            <a:r>
              <a:rPr lang="zh-TW" altLang="en-US" sz="1100" b="1" i="0" u="none" strike="noStrike" cap="none" dirty="0">
                <a:solidFill>
                  <a:srgbClr val="000000"/>
                </a:solidFill>
                <a:effectLst/>
                <a:latin typeface="Arial"/>
                <a:ea typeface="Arial"/>
                <a:cs typeface="Arial"/>
                <a:sym typeface="Arial"/>
              </a:rPr>
              <a:t>例子</a:t>
            </a:r>
            <a:r>
              <a:rPr lang="zh-TW" altLang="en-US" sz="1100" b="0" i="0" u="none" strike="noStrike" cap="none" dirty="0">
                <a:solidFill>
                  <a:srgbClr val="000000"/>
                </a:solidFill>
                <a:effectLst/>
                <a:latin typeface="Arial"/>
                <a:ea typeface="Arial"/>
                <a:cs typeface="Arial"/>
                <a:sym typeface="Arial"/>
              </a:rPr>
              <a:t>：</a:t>
            </a:r>
            <a:endParaRPr lang="en-HK" sz="1100" b="0" i="0" u="none" strike="noStrike" cap="none" dirty="0">
              <a:solidFill>
                <a:srgbClr val="000000"/>
              </a:solidFill>
              <a:effectLst/>
              <a:latin typeface="Arial"/>
              <a:ea typeface="Arial"/>
              <a:cs typeface="Arial"/>
              <a:sym typeface="Arial"/>
            </a:endParaRPr>
          </a:p>
          <a:p>
            <a:pPr lvl="1"/>
            <a:r>
              <a:rPr lang="zh-TW" altLang="en-US"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不如我哋一齐谂下，我哋可以点做去保护自己</a:t>
            </a:r>
            <a:r>
              <a:rPr lang="zh-TW" altLang="en-US" sz="1100" b="0" i="0" u="none" strike="noStrike" cap="none" dirty="0">
                <a:solidFill>
                  <a:srgbClr val="000000"/>
                </a:solidFill>
                <a:effectLst/>
                <a:latin typeface="Arial"/>
                <a:ea typeface="Arial"/>
                <a:cs typeface="Arial"/>
                <a:sym typeface="Arial"/>
              </a:rPr>
              <a:t>／处理依件事？」</a:t>
            </a:r>
            <a:endParaRPr lang="en-HK" sz="1100" b="0" i="0" u="none" strike="noStrike" cap="none" dirty="0">
              <a:solidFill>
                <a:srgbClr val="000000"/>
              </a:solidFill>
              <a:effectLst/>
              <a:latin typeface="Arial"/>
              <a:ea typeface="Arial"/>
              <a:cs typeface="Arial"/>
              <a:sym typeface="Arial"/>
            </a:endParaRPr>
          </a:p>
          <a:p>
            <a:endParaRPr lang="en-HK" dirty="0"/>
          </a:p>
        </p:txBody>
      </p:sp>
    </p:spTree>
    <p:extLst>
      <p:ext uri="{BB962C8B-B14F-4D97-AF65-F5344CB8AC3E}">
        <p14:creationId xmlns:p14="http://schemas.microsoft.com/office/powerpoint/2010/main" val="3546049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zh-TW" altLang="en-US" sz="1100" b="1" i="0" u="sng" strike="noStrike" cap="none" dirty="0">
                <a:solidFill>
                  <a:srgbClr val="000000"/>
                </a:solidFill>
                <a:effectLst/>
                <a:latin typeface="Arial"/>
                <a:ea typeface="Arial"/>
                <a:cs typeface="Arial"/>
                <a:sym typeface="Arial"/>
              </a:rPr>
              <a:t>家长需避免</a:t>
            </a:r>
            <a:r>
              <a:rPr lang="zh-TW" altLang="en-US" sz="1100" b="0" i="0" u="none" strike="noStrike" cap="none" dirty="0">
                <a:solidFill>
                  <a:srgbClr val="000000"/>
                </a:solidFill>
                <a:effectLst/>
                <a:latin typeface="Arial"/>
                <a:ea typeface="Arial"/>
                <a:cs typeface="Arial"/>
                <a:sym typeface="Arial"/>
              </a:rPr>
              <a:t>：</a:t>
            </a:r>
            <a:endParaRPr lang="en-HK" altLang="zh-TW" sz="1100" b="0" i="0" u="none" strike="noStrike" cap="none" dirty="0">
              <a:solidFill>
                <a:srgbClr val="000000"/>
              </a:solidFill>
              <a:effectLst/>
              <a:latin typeface="Microsoft JhengHei"/>
              <a:ea typeface="Microsoft JhengHei"/>
              <a:sym typeface="Microsoft JhengHei"/>
            </a:endParaRPr>
          </a:p>
          <a:p>
            <a:pPr marL="300310" lvl="0" indent="-228600">
              <a:buSzPts val="1637"/>
              <a:buFont typeface="Arial" panose="020B0604020202020204" pitchFamily="34" charset="0"/>
              <a:buAutoNum type="arabicPeriod"/>
            </a:pPr>
            <a:r>
              <a:rPr lang="zh-TW" altLang="en-US" sz="1100" b="0" i="0" u="none" strike="noStrike" cap="none" dirty="0">
                <a:solidFill>
                  <a:srgbClr val="000000"/>
                </a:solidFill>
                <a:effectLst/>
                <a:latin typeface="Arial"/>
                <a:ea typeface="Arial"/>
                <a:cs typeface="Arial"/>
                <a:sym typeface="Arial"/>
              </a:rPr>
              <a:t>急於說教與責備：如「一早話咗你啦！」、「打咁多机实出事！」。</a:t>
            </a:r>
            <a:r>
              <a:rPr lang="zh-CN" altLang="en-US" sz="1100" b="0" dirty="0"/>
              <a:t>这会只会加剧子女内疚感， 变得拒绝沟通</a:t>
            </a:r>
            <a:r>
              <a:rPr lang="zh-TW" altLang="en-US" sz="1100" b="0" i="0" u="none" strike="noStrike" cap="none" dirty="0">
                <a:solidFill>
                  <a:srgbClr val="000000"/>
                </a:solidFill>
                <a:effectLst/>
                <a:latin typeface="Arial"/>
                <a:ea typeface="Arial"/>
                <a:cs typeface="Arial"/>
                <a:sym typeface="Arial"/>
              </a:rPr>
              <a:t>。</a:t>
            </a:r>
            <a:endParaRPr lang="en-US" altLang="zh-TW" sz="1100" b="0" i="0" u="none" strike="noStrike" cap="none" dirty="0">
              <a:solidFill>
                <a:srgbClr val="000000"/>
              </a:solidFill>
              <a:effectLst/>
              <a:latin typeface="Arial"/>
              <a:ea typeface="Arial"/>
              <a:cs typeface="Arial"/>
              <a:sym typeface="Arial"/>
            </a:endParaRPr>
          </a:p>
          <a:p>
            <a:pPr marL="300310" lvl="0" indent="-228600">
              <a:buSzPts val="1637"/>
              <a:buFont typeface="Arial" panose="020B0604020202020204" pitchFamily="34" charset="0"/>
              <a:buAutoNum type="arabicPeriod"/>
            </a:pPr>
            <a:r>
              <a:rPr lang="zh-CN" altLang="en-US" sz="1100" b="0" i="0" u="none" strike="noStrike" cap="none" dirty="0">
                <a:solidFill>
                  <a:srgbClr val="000000"/>
                </a:solidFill>
                <a:effectLst/>
                <a:latin typeface="Arial"/>
                <a:ea typeface="Arial"/>
                <a:cs typeface="Arial"/>
                <a:sym typeface="Arial"/>
              </a:rPr>
              <a:t>轻视或冷嘲热讽</a:t>
            </a:r>
            <a:r>
              <a:rPr lang="zh-TW" altLang="en-US" sz="1100" b="0" i="0" u="none" strike="noStrike" cap="none" dirty="0">
                <a:solidFill>
                  <a:srgbClr val="000000"/>
                </a:solidFill>
                <a:effectLst/>
                <a:latin typeface="Arial"/>
                <a:ea typeface="Arial"/>
                <a:cs typeface="Arial"/>
                <a:sym typeface="Arial"/>
              </a:rPr>
              <a:t>：如「</a:t>
            </a:r>
            <a:r>
              <a:rPr lang="zh-CN" altLang="en-US" sz="1100" b="0" i="0" u="none" strike="noStrike" cap="none" dirty="0">
                <a:solidFill>
                  <a:srgbClr val="000000"/>
                </a:solidFill>
                <a:effectLst/>
                <a:latin typeface="Arial"/>
                <a:ea typeface="Arial"/>
                <a:cs typeface="Arial"/>
                <a:sym typeface="Arial"/>
              </a:rPr>
              <a:t>咁小事都唔识处理</a:t>
            </a:r>
            <a:r>
              <a:rPr lang="zh-TW" altLang="en-US" sz="1100" b="0" i="0" u="none" strike="noStrike" cap="none" dirty="0">
                <a:solidFill>
                  <a:srgbClr val="000000"/>
                </a:solidFill>
                <a:effectLst/>
                <a:latin typeface="Arial"/>
                <a:ea typeface="Arial"/>
                <a:cs typeface="Arial"/>
                <a:sym typeface="Arial"/>
              </a:rPr>
              <a:t>？」、「抵你被人呃！」。</a:t>
            </a:r>
            <a:r>
              <a:rPr lang="zh-CN" altLang="en-US" sz="1100" b="0" i="0" u="none" strike="noStrike" cap="none" dirty="0">
                <a:solidFill>
                  <a:srgbClr val="000000"/>
                </a:solidFill>
                <a:effectLst/>
                <a:latin typeface="Arial"/>
                <a:ea typeface="Arial"/>
                <a:cs typeface="Arial"/>
                <a:sym typeface="Arial"/>
              </a:rPr>
              <a:t>这会伤害子女自尊，令他们不再主动求助</a:t>
            </a:r>
            <a:r>
              <a:rPr lang="zh-TW" altLang="en-US" sz="1100" b="0" i="0" u="none" strike="noStrike" cap="none" dirty="0">
                <a:solidFill>
                  <a:srgbClr val="000000"/>
                </a:solidFill>
                <a:effectLst/>
                <a:latin typeface="Arial"/>
                <a:ea typeface="Arial"/>
                <a:cs typeface="Arial"/>
                <a:sym typeface="Arial"/>
              </a:rPr>
              <a:t>。</a:t>
            </a:r>
            <a:endParaRPr lang="en-HK" altLang="zh-TW" sz="1100" b="0" i="0" u="none" strike="noStrike" cap="none" dirty="0">
              <a:solidFill>
                <a:srgbClr val="000000"/>
              </a:solidFill>
              <a:effectLst/>
              <a:latin typeface="Arial"/>
              <a:ea typeface="Arial"/>
              <a:cs typeface="Arial"/>
              <a:sym typeface="Arial"/>
            </a:endParaRPr>
          </a:p>
          <a:p>
            <a:pPr marL="300310" lvl="0" indent="-228600">
              <a:buSzPts val="1637"/>
              <a:buFont typeface="Arial" panose="020B0604020202020204" pitchFamily="34" charset="0"/>
              <a:buAutoNum type="arabicPeriod"/>
            </a:pPr>
            <a:r>
              <a:rPr lang="zh-CN" altLang="en-US" sz="1100" b="0" i="0" u="none" strike="noStrike" cap="none" dirty="0">
                <a:solidFill>
                  <a:srgbClr val="000000"/>
                </a:solidFill>
                <a:effectLst/>
                <a:latin typeface="Arial"/>
                <a:ea typeface="Arial"/>
                <a:cs typeface="Arial"/>
                <a:sym typeface="Arial"/>
              </a:rPr>
              <a:t>只顾解决问题</a:t>
            </a:r>
            <a:r>
              <a:rPr lang="zh-TW" altLang="en-US" sz="1100" b="0" i="0" u="none" strike="noStrike" cap="none" dirty="0">
                <a:solidFill>
                  <a:srgbClr val="000000"/>
                </a:solidFill>
                <a:effectLst/>
                <a:latin typeface="Arial"/>
                <a:ea typeface="Arial"/>
                <a:cs typeface="Arial"/>
                <a:sym typeface="Arial"/>
              </a:rPr>
              <a:t>：如「</a:t>
            </a:r>
            <a:r>
              <a:rPr lang="zh-TW" altLang="en-US" sz="1100" b="0" dirty="0"/>
              <a:t>快啲報左警先啦！</a:t>
            </a:r>
            <a:r>
              <a:rPr lang="zh-TW" altLang="en-US"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这未有安抚子女当下的感受</a:t>
            </a:r>
            <a:r>
              <a:rPr lang="zh-TW" altLang="en-US" sz="1100" b="0" i="0" u="none" strike="noStrike" cap="none" dirty="0">
                <a:solidFill>
                  <a:srgbClr val="000000"/>
                </a:solidFill>
                <a:effectLst/>
                <a:latin typeface="Arial"/>
                <a:ea typeface="Arial"/>
                <a:cs typeface="Arial"/>
                <a:sym typeface="Arial"/>
              </a:rPr>
              <a:t>。</a:t>
            </a:r>
            <a:endParaRPr lang="en-HK" altLang="zh-TW" sz="1100" b="0" i="0" u="none" strike="noStrike" cap="none" dirty="0">
              <a:solidFill>
                <a:srgbClr val="000000"/>
              </a:solidFill>
              <a:effectLst/>
              <a:latin typeface="Arial"/>
              <a:ea typeface="Arial"/>
              <a:cs typeface="Arial"/>
              <a:sym typeface="Arial"/>
            </a:endParaRPr>
          </a:p>
          <a:p>
            <a:pPr marL="300310" lvl="0" indent="-228600">
              <a:buSzPts val="1637"/>
              <a:buFont typeface="Arial" panose="020B0604020202020204" pitchFamily="34" charset="0"/>
              <a:buAutoNum type="arabicPeriod"/>
            </a:pPr>
            <a:endParaRPr lang="en-HK" sz="1100" b="0" i="0" u="none" strike="noStrike" cap="none" dirty="0">
              <a:solidFill>
                <a:srgbClr val="000000"/>
              </a:solidFill>
              <a:effectLst/>
              <a:latin typeface="Arial"/>
              <a:ea typeface="Arial"/>
              <a:cs typeface="Arial"/>
              <a:sym typeface="Arial"/>
            </a:endParaRPr>
          </a:p>
          <a:p>
            <a:pPr marL="300310" lvl="0" indent="-228600">
              <a:buSzPts val="1637"/>
              <a:buFont typeface="Arial" panose="020B0604020202020204" pitchFamily="34" charset="0"/>
              <a:buAutoNum type="arabicPeriod"/>
            </a:pPr>
            <a:endParaRPr lang="en-HK" sz="1100" b="0" i="0" u="none" strike="noStrike" cap="none" dirty="0">
              <a:solidFill>
                <a:srgbClr val="000000"/>
              </a:solidFill>
              <a:effectLst/>
              <a:latin typeface="Arial"/>
              <a:ea typeface="Arial"/>
              <a:cs typeface="Arial"/>
              <a:sym typeface="Arial"/>
            </a:endParaRPr>
          </a:p>
          <a:p>
            <a:pPr marL="71710" marR="0" lvl="0" indent="0" algn="l" defTabSz="914400" rtl="0" eaLnBrk="1" fontAlgn="auto" latinLnBrk="0" hangingPunct="1">
              <a:lnSpc>
                <a:spcPct val="100000"/>
              </a:lnSpc>
              <a:spcBef>
                <a:spcPts val="0"/>
              </a:spcBef>
              <a:spcAft>
                <a:spcPts val="0"/>
              </a:spcAft>
              <a:buClr>
                <a:srgbClr val="000000"/>
              </a:buClr>
              <a:buSzPts val="1637"/>
              <a:buFont typeface="Arial" panose="020B0604020202020204" pitchFamily="34" charset="0"/>
              <a:buNone/>
              <a:tabLst/>
              <a:defRPr/>
            </a:pPr>
            <a:r>
              <a:rPr lang="zh-TW" altLang="en-US" sz="1100" b="1" i="0" u="none" strike="noStrike" cap="none" dirty="0">
                <a:solidFill>
                  <a:srgbClr val="000000"/>
                </a:solidFill>
                <a:effectLst/>
                <a:latin typeface="Arial"/>
                <a:ea typeface="Arial"/>
                <a:cs typeface="Arial"/>
                <a:sym typeface="Arial"/>
              </a:rPr>
              <a:t>小结：</a:t>
            </a:r>
            <a:r>
              <a:rPr lang="zh-CN" altLang="en-US" sz="1100" b="1" i="0" u="none" strike="noStrike" cap="none" dirty="0">
                <a:solidFill>
                  <a:srgbClr val="000000"/>
                </a:solidFill>
                <a:effectLst/>
                <a:latin typeface="Arial"/>
                <a:ea typeface="Arial"/>
                <a:cs typeface="Arial"/>
                <a:sym typeface="Arial"/>
              </a:rPr>
              <a:t>当子女感到被明白，他们才愿意听取意见。 关系先于问题，良好的亲子关系是解决一切问题的根基</a:t>
            </a:r>
            <a:r>
              <a:rPr lang="zh-TW" altLang="en-US" sz="1100" b="0" i="0" u="none" strike="noStrike" cap="none" dirty="0">
                <a:solidFill>
                  <a:srgbClr val="000000"/>
                </a:solidFill>
                <a:effectLst/>
                <a:latin typeface="Arial"/>
                <a:ea typeface="Arial"/>
                <a:cs typeface="Arial"/>
                <a:sym typeface="Arial"/>
              </a:rPr>
              <a:t>。</a:t>
            </a:r>
            <a:endParaRPr lang="en-HK" sz="1100" b="0" i="0" u="none" strike="noStrike" cap="none" dirty="0">
              <a:solidFill>
                <a:srgbClr val="000000"/>
              </a:solidFill>
              <a:effectLst/>
              <a:latin typeface="Arial"/>
              <a:ea typeface="Arial"/>
              <a:cs typeface="Arial"/>
              <a:sym typeface="Arial"/>
            </a:endParaRPr>
          </a:p>
          <a:p>
            <a:pPr marL="71710" lvl="0" indent="0">
              <a:buSzPts val="1637"/>
              <a:buFont typeface="Arial" panose="020B0604020202020204" pitchFamily="34" charset="0"/>
              <a:buNone/>
            </a:pPr>
            <a:endParaRPr lang="en-HK" sz="1100" b="0" i="0" u="none" strike="noStrike" cap="none" dirty="0">
              <a:solidFill>
                <a:srgbClr val="000000"/>
              </a:solidFill>
              <a:effectLst/>
              <a:latin typeface="Arial"/>
              <a:ea typeface="Arial"/>
              <a:cs typeface="Arial"/>
              <a:sym typeface="Arial"/>
            </a:endParaRPr>
          </a:p>
          <a:p>
            <a:endParaRPr lang="en-HK" dirty="0"/>
          </a:p>
        </p:txBody>
      </p:sp>
    </p:spTree>
    <p:extLst>
      <p:ext uri="{BB962C8B-B14F-4D97-AF65-F5344CB8AC3E}">
        <p14:creationId xmlns:p14="http://schemas.microsoft.com/office/powerpoint/2010/main" val="17802333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37cf7eb4b25_0_286: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10" name="Google Shape;610;g37cf7eb4b25_0_28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7cf7eb4b25_2_98: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zh-CN" altLang="en-US" dirty="0">
                <a:solidFill>
                  <a:schemeClr val="dk1"/>
                </a:solidFill>
                <a:latin typeface="Times New Roman"/>
                <a:ea typeface="Times New Roman"/>
                <a:cs typeface="Times New Roman"/>
                <a:sym typeface="Times New Roman"/>
              </a:rPr>
              <a:t>青少年面对的网络风险与挑战日益增加，家长的理解与介入对子女的健康成长至关重要，家长也要掌握相关知识与实用策略作支</a:t>
            </a:r>
            <a:r>
              <a:rPr lang="zh-TW" altLang="en-US" dirty="0">
                <a:solidFill>
                  <a:schemeClr val="dk1"/>
                </a:solidFill>
                <a:latin typeface="Times New Roman"/>
                <a:ea typeface="Times New Roman"/>
                <a:cs typeface="Times New Roman"/>
                <a:sym typeface="Times New Roman"/>
              </a:rPr>
              <a:t>援</a:t>
            </a:r>
            <a:r>
              <a:rPr lang="zh-CN" altLang="en-US" dirty="0">
                <a:solidFill>
                  <a:schemeClr val="dk1"/>
                </a:solidFill>
                <a:latin typeface="Times New Roman"/>
                <a:ea typeface="Times New Roman"/>
                <a:cs typeface="Times New Roman"/>
                <a:sym typeface="Times New Roman"/>
              </a:rPr>
              <a:t>。</a:t>
            </a:r>
            <a:endParaRPr dirty="0"/>
          </a:p>
        </p:txBody>
      </p:sp>
      <p:sp>
        <p:nvSpPr>
          <p:cNvPr id="153" name="Google Shape;153;g37cf7eb4b25_2_9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7cf7eb4b25_0_369: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lnSpc>
                <a:spcPct val="115000"/>
              </a:lnSpc>
              <a:spcBef>
                <a:spcPts val="1600"/>
              </a:spcBef>
              <a:spcAft>
                <a:spcPts val="0"/>
              </a:spcAft>
              <a:buNone/>
            </a:pPr>
            <a:r>
              <a:rPr lang="zh-TW" altLang="en-US" sz="1200" b="1" dirty="0">
                <a:solidFill>
                  <a:schemeClr val="dk1"/>
                </a:solidFill>
              </a:rPr>
              <a:t>管教青少年子女的五重模式</a:t>
            </a:r>
            <a:endParaRPr sz="1200" b="1" dirty="0">
              <a:solidFill>
                <a:schemeClr val="dk1"/>
              </a:solidFill>
            </a:endParaRPr>
          </a:p>
          <a:p>
            <a:pPr marL="171450" lvl="0" indent="-171450" algn="l" rtl="0">
              <a:lnSpc>
                <a:spcPct val="115000"/>
              </a:lnSpc>
              <a:spcBef>
                <a:spcPts val="1600"/>
              </a:spcBef>
              <a:spcAft>
                <a:spcPts val="1600"/>
              </a:spcAft>
            </a:pPr>
            <a:r>
              <a:rPr lang="zh-CN" altLang="en-US" sz="1200" b="0" dirty="0">
                <a:solidFill>
                  <a:schemeClr val="dk1"/>
                </a:solidFill>
              </a:rPr>
              <a:t>处理子女过度用机并不容易，并不能单靠子女自律
我们提出「管教金字塔」的框架，之所以是金字塔，是要从底层打好基楚，上层才能发挥功效
先要是了解子女上网所提供的情感需要 （减压？ 社交？ ）
然后才情感沟通、协议、执行
最后的目的是协助子女达到自律，才能施行有效的管教</a:t>
            </a:r>
            <a:endParaRPr lang="en-HK" altLang="zh-TW" sz="1200" b="0" dirty="0">
              <a:solidFill>
                <a:schemeClr val="dk1"/>
              </a:solidFill>
              <a:highlight>
                <a:srgbClr val="FFFFFF"/>
              </a:highlight>
            </a:endParaRPr>
          </a:p>
        </p:txBody>
      </p:sp>
      <p:sp>
        <p:nvSpPr>
          <p:cNvPr id="665" name="Google Shape;665;g37cf7eb4b25_0_36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7cf7eb4b25_0_443: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Font typeface="Calibri"/>
              <a:buChar char="●"/>
            </a:pPr>
            <a:r>
              <a:rPr lang="zh-CN" altLang="en-US" sz="1200" dirty="0">
                <a:solidFill>
                  <a:schemeClr val="dk1"/>
                </a:solidFill>
                <a:latin typeface="Calibri"/>
                <a:ea typeface="Calibri"/>
                <a:cs typeface="Calibri"/>
                <a:sym typeface="Calibri"/>
              </a:rPr>
              <a:t>引导家长反思日常与子女的沟通模式</a:t>
            </a:r>
            <a:endParaRPr sz="1200" b="0" i="0" u="none" strike="noStrike" cap="none" dirty="0">
              <a:solidFill>
                <a:schemeClr val="dk1"/>
              </a:solidFill>
              <a:latin typeface="Calibri"/>
              <a:ea typeface="Calibri"/>
              <a:cs typeface="Calibri"/>
              <a:sym typeface="Arial"/>
            </a:endParaRPr>
          </a:p>
        </p:txBody>
      </p:sp>
      <p:sp>
        <p:nvSpPr>
          <p:cNvPr id="675" name="Google Shape;675;g37cf7eb4b25_0_44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7cf7eb4b25_0_452: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ltLang="en-US" dirty="0"/>
              <a:t>父母应多加留意当与子女沟通时会否只用说教形式，而增加亲子冲突，令双方焦虑加剧子女依赖打机上网所带来的情绪价值</a:t>
            </a:r>
            <a:endParaRPr dirty="0"/>
          </a:p>
        </p:txBody>
      </p:sp>
      <p:sp>
        <p:nvSpPr>
          <p:cNvPr id="696" name="Google Shape;696;g37cf7eb4b25_0_45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a:extLst>
            <a:ext uri="{FF2B5EF4-FFF2-40B4-BE49-F238E27FC236}">
              <a16:creationId xmlns:a16="http://schemas.microsoft.com/office/drawing/2014/main" id="{D80EE881-A809-B57D-4651-990FDEC2E760}"/>
            </a:ext>
          </a:extLst>
        </p:cNvPr>
        <p:cNvGrpSpPr/>
        <p:nvPr/>
      </p:nvGrpSpPr>
      <p:grpSpPr>
        <a:xfrm>
          <a:off x="0" y="0"/>
          <a:ext cx="0" cy="0"/>
          <a:chOff x="0" y="0"/>
          <a:chExt cx="0" cy="0"/>
        </a:xfrm>
      </p:grpSpPr>
      <p:sp>
        <p:nvSpPr>
          <p:cNvPr id="704" name="Google Shape;704;g37cf7eb4b25_0_484:notes">
            <a:extLst>
              <a:ext uri="{FF2B5EF4-FFF2-40B4-BE49-F238E27FC236}">
                <a16:creationId xmlns:a16="http://schemas.microsoft.com/office/drawing/2014/main" id="{F5FD0CC5-2D8F-189F-98DB-BF769C775E61}"/>
              </a:ext>
            </a:extLst>
          </p:cNvPr>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dirty="0">
                <a:solidFill>
                  <a:schemeClr val="lt1"/>
                </a:solidFill>
                <a:latin typeface="Microsoft JhengHei"/>
                <a:ea typeface="Microsoft JhengHei"/>
                <a:cs typeface="Microsoft JhengHei"/>
                <a:sym typeface="Microsoft JhengHei"/>
              </a:rPr>
              <a:t>如何有效地与子女沟通</a:t>
            </a:r>
            <a:r>
              <a:rPr lang="zh-TW" altLang="en-US" sz="1100" b="1" dirty="0">
                <a:solidFill>
                  <a:schemeClr val="lt1"/>
                </a:solidFill>
                <a:latin typeface="Microsoft JhengHei"/>
                <a:ea typeface="Microsoft JhengHei"/>
                <a:cs typeface="Microsoft JhengHei"/>
                <a:sym typeface="Microsoft JhengHei"/>
              </a:rPr>
              <a:t>？</a:t>
            </a:r>
            <a:endParaRPr lang="zh-TW" altLang="en-US" sz="1100" b="0" i="0" u="none" strike="noStrike" cap="none" dirty="0">
              <a:solidFill>
                <a:schemeClr val="lt1"/>
              </a:solidFill>
              <a:latin typeface="Calibri"/>
              <a:ea typeface="Calibri"/>
              <a:cs typeface="Calibri"/>
              <a:sym typeface="Calibri"/>
            </a:endParaRPr>
          </a:p>
          <a:p>
            <a:pPr marL="158750" indent="0">
              <a:buNone/>
            </a:pPr>
            <a:r>
              <a:rPr lang="zh-CN" altLang="en-US" sz="1100" b="0" i="0" u="none" strike="noStrike" cap="none" dirty="0">
                <a:solidFill>
                  <a:srgbClr val="000000"/>
                </a:solidFill>
                <a:effectLst/>
                <a:latin typeface="Arial"/>
                <a:ea typeface="Arial"/>
                <a:cs typeface="Arial"/>
                <a:sym typeface="Arial"/>
              </a:rPr>
              <a:t>当与子女讨论订立上网时间或执行协议时，家长需要</a:t>
            </a:r>
            <a:r>
              <a:rPr lang="zh-TW" altLang="en-US" sz="1100" b="0" i="0" u="none" strike="noStrike" cap="none" dirty="0">
                <a:solidFill>
                  <a:srgbClr val="000000"/>
                </a:solidFill>
                <a:effectLst/>
                <a:latin typeface="Arial"/>
                <a:ea typeface="Arial"/>
                <a:cs typeface="Arial"/>
                <a:sym typeface="Arial"/>
              </a:rPr>
              <a:t>：</a:t>
            </a:r>
            <a:endParaRPr lang="en-HK" altLang="zh-TW" sz="1600" b="0" i="0" u="none" strike="noStrike" cap="none" dirty="0">
              <a:solidFill>
                <a:srgbClr val="000000"/>
              </a:solidFill>
              <a:effectLst/>
              <a:latin typeface="Arial"/>
              <a:ea typeface="Arial"/>
              <a:cs typeface="Arial"/>
              <a:sym typeface="Arial"/>
            </a:endParaRPr>
          </a:p>
          <a:p>
            <a:pPr marL="387350" indent="-228600">
              <a:buFont typeface="+mj-lt"/>
              <a:buAutoNum type="arabicPeriod"/>
            </a:pPr>
            <a:r>
              <a:rPr lang="zh-CN" altLang="en-US" sz="1100" b="0" i="0" u="none" strike="noStrike" cap="none" dirty="0">
                <a:solidFill>
                  <a:srgbClr val="000000"/>
                </a:solidFill>
                <a:effectLst/>
                <a:latin typeface="Arial"/>
                <a:ea typeface="Arial"/>
                <a:cs typeface="Arial"/>
                <a:sym typeface="Arial"/>
              </a:rPr>
              <a:t>保持平和的情绪
积极聆听，建立沟通对话
保持同理心（明白子女打机的动机，肯定子女感受，并找出减少上网的共同好处）
运用「我</a:t>
            </a:r>
            <a:r>
              <a:rPr lang="en-US" altLang="zh-CN" sz="1100" b="0" i="0" u="none" strike="noStrike" cap="none" dirty="0">
                <a:solidFill>
                  <a:srgbClr val="000000"/>
                </a:solidFill>
                <a:effectLst/>
                <a:latin typeface="Arial"/>
                <a:ea typeface="Arial"/>
                <a:cs typeface="Arial"/>
                <a:sym typeface="Arial"/>
              </a:rPr>
              <a:t>-</a:t>
            </a:r>
            <a:r>
              <a:rPr lang="zh-CN" altLang="en-US" sz="1100" b="0" i="0" u="none" strike="noStrike" cap="none" dirty="0">
                <a:solidFill>
                  <a:srgbClr val="000000"/>
                </a:solidFill>
                <a:effectLst/>
                <a:latin typeface="Arial"/>
                <a:ea typeface="Arial"/>
                <a:cs typeface="Arial"/>
                <a:sym typeface="Arial"/>
              </a:rPr>
              <a:t>讯息」 表达感受而非责备</a:t>
            </a:r>
            <a:endParaRPr lang="en-HK" altLang="zh-TW" sz="1600" b="0" i="0" u="none" strike="noStrike" cap="none" dirty="0">
              <a:solidFill>
                <a:srgbClr val="000000"/>
              </a:solidFill>
              <a:effectLst/>
              <a:latin typeface="Arial"/>
              <a:ea typeface="Arial"/>
              <a:cs typeface="Arial"/>
              <a:sym typeface="Arial"/>
            </a:endParaRPr>
          </a:p>
          <a:p>
            <a:pPr marL="457200" indent="-298450">
              <a:buFont typeface="Courier New" panose="02070309020205020404" pitchFamily="49" charset="0"/>
              <a:buChar char="o"/>
            </a:pPr>
            <a:r>
              <a:rPr lang="zh-TW" altLang="en-US" sz="1100" b="0" i="0" u="none" strike="noStrike" cap="none" dirty="0">
                <a:solidFill>
                  <a:srgbClr val="000000"/>
                </a:solidFill>
                <a:effectLst/>
                <a:latin typeface="Arial"/>
                <a:ea typeface="Arial"/>
                <a:cs typeface="Arial"/>
                <a:sym typeface="Arial"/>
              </a:rPr>
              <a:t>例子：「</a:t>
            </a:r>
            <a:r>
              <a:rPr lang="zh-CN" altLang="en-US" sz="1100" b="0" i="0" u="none" strike="noStrike" cap="none" dirty="0">
                <a:solidFill>
                  <a:srgbClr val="000000"/>
                </a:solidFill>
                <a:effectLst/>
                <a:latin typeface="Arial"/>
                <a:ea typeface="Arial"/>
                <a:cs typeface="Arial"/>
                <a:sym typeface="Arial"/>
              </a:rPr>
              <a:t>我相信那游戏真的很刺激，所以你很想玩多一会儿</a:t>
            </a:r>
            <a:r>
              <a:rPr lang="zh-TW" altLang="en-US" sz="1100" b="0" i="0" u="none" strike="noStrike" cap="none" dirty="0">
                <a:solidFill>
                  <a:srgbClr val="000000"/>
                </a:solidFill>
                <a:effectLst/>
                <a:latin typeface="Arial"/>
                <a:ea typeface="Arial"/>
                <a:cs typeface="Arial"/>
                <a:sym typeface="Arial"/>
              </a:rPr>
              <a:t>。」</a:t>
            </a:r>
            <a:endParaRPr lang="en-HK" sz="1600" b="0" i="0" u="none" strike="noStrike" cap="none" dirty="0">
              <a:solidFill>
                <a:srgbClr val="000000"/>
              </a:solidFill>
              <a:effectLst/>
              <a:latin typeface="Arial"/>
              <a:ea typeface="Arial"/>
              <a:cs typeface="Arial"/>
              <a:sym typeface="Arial"/>
            </a:endParaRPr>
          </a:p>
          <a:p>
            <a:pPr lvl="0">
              <a:buFont typeface="+mj-lt"/>
              <a:buAutoNum type="arabicPeriod" startAt="5"/>
            </a:pPr>
            <a:r>
              <a:rPr lang="zh-CN" altLang="en-US" sz="1100" b="0" i="0" u="none" strike="noStrike" cap="none" dirty="0">
                <a:solidFill>
                  <a:srgbClr val="000000"/>
                </a:solidFill>
                <a:effectLst/>
                <a:latin typeface="Arial"/>
                <a:ea typeface="Arial"/>
                <a:cs typeface="Arial"/>
                <a:sym typeface="Arial"/>
              </a:rPr>
              <a:t>与子女协商，寻找双方可接受的解决方</a:t>
            </a:r>
            <a:r>
              <a:rPr lang="zh-TW" altLang="en-US" sz="1100" b="0" i="0" u="none" strike="noStrike" cap="none" dirty="0">
                <a:solidFill>
                  <a:srgbClr val="000000"/>
                </a:solidFill>
                <a:effectLst/>
                <a:latin typeface="Arial"/>
                <a:ea typeface="Arial"/>
                <a:cs typeface="Arial"/>
                <a:sym typeface="Arial"/>
              </a:rPr>
              <a:t>法</a:t>
            </a:r>
            <a:endParaRPr lang="en-US" altLang="zh-TW"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Courier New" panose="02070309020205020404" pitchFamily="49" charset="0"/>
              <a:buChar char="o"/>
              <a:tabLst/>
              <a:defRPr/>
            </a:pPr>
            <a:r>
              <a:rPr lang="zh-TW" altLang="en-US" sz="1600" b="0" i="0" u="none" strike="noStrike" cap="none" dirty="0">
                <a:solidFill>
                  <a:srgbClr val="000000"/>
                </a:solidFill>
                <a:effectLst/>
                <a:latin typeface="Arial"/>
                <a:ea typeface="Arial"/>
                <a:cs typeface="Arial"/>
                <a:sym typeface="Arial"/>
              </a:rPr>
              <a:t>例子：「</a:t>
            </a:r>
            <a:r>
              <a:rPr lang="zh-CN" altLang="en-US" sz="1600" b="0" i="0" u="none" strike="noStrike" cap="none" dirty="0">
                <a:solidFill>
                  <a:srgbClr val="000000"/>
                </a:solidFill>
                <a:effectLst/>
                <a:latin typeface="Arial"/>
                <a:ea typeface="Arial"/>
                <a:cs typeface="Arial"/>
                <a:sym typeface="Arial"/>
              </a:rPr>
              <a:t>完成功课后玩一个小时去放松是合理的。 但如果玩得太晚，会影响睡眠。 我们可否协议，每晚十点半前离开电脑准备休息？ 这样我便不用每天提醒你，我相信你有能力管理时间的，对吧</a:t>
            </a:r>
            <a:r>
              <a:rPr lang="zh-TW" altLang="en-US" sz="1600" b="0" i="0" u="none" strike="noStrike" cap="none" dirty="0">
                <a:solidFill>
                  <a:srgbClr val="000000"/>
                </a:solidFill>
                <a:effectLst/>
                <a:latin typeface="Arial"/>
                <a:ea typeface="Arial"/>
                <a:cs typeface="Arial"/>
                <a:sym typeface="Arial"/>
              </a:rPr>
              <a:t>？」</a:t>
            </a:r>
            <a:endParaRPr lang="en-HK" altLang="zh-TW" sz="2400" b="0" i="0" u="none" strike="noStrike" cap="none" dirty="0">
              <a:solidFill>
                <a:srgbClr val="000000"/>
              </a:solidFill>
              <a:effectLst/>
              <a:latin typeface="Arial"/>
              <a:ea typeface="Arial"/>
              <a:cs typeface="Arial"/>
              <a:sym typeface="Arial"/>
            </a:endParaRPr>
          </a:p>
          <a:p>
            <a:pPr lvl="0">
              <a:buFont typeface="+mj-lt"/>
              <a:buAutoNum type="arabicPeriod" startAt="6"/>
            </a:pPr>
            <a:r>
              <a:rPr lang="zh-CN" altLang="en-US" sz="1100" b="0" i="0" u="none" strike="noStrike" cap="none" dirty="0">
                <a:solidFill>
                  <a:srgbClr val="000000"/>
                </a:solidFill>
                <a:effectLst/>
                <a:latin typeface="Arial"/>
                <a:ea typeface="Arial"/>
                <a:cs typeface="Arial"/>
                <a:sym typeface="Arial"/>
              </a:rPr>
              <a:t>表达欣赏，强化正面行为</a:t>
            </a:r>
            <a:endParaRPr lang="en-US" altLang="zh-CN" sz="1100" b="0" i="0" u="none" strike="noStrike" cap="none" dirty="0">
              <a:solidFill>
                <a:srgbClr val="000000"/>
              </a:solidFill>
              <a:effectLst/>
              <a:latin typeface="Arial"/>
              <a:ea typeface="Arial"/>
              <a:cs typeface="Arial"/>
              <a:sym typeface="Arial"/>
            </a:endParaRPr>
          </a:p>
          <a:p>
            <a:pPr lvl="0">
              <a:buFont typeface="+mj-lt"/>
              <a:buAutoNum type="arabicPeriod" startAt="6"/>
            </a:pPr>
            <a:endParaRPr lang="en-HK" altLang="zh-TW" sz="1600" b="0" i="0" u="none" strike="noStrike" cap="none" dirty="0">
              <a:solidFill>
                <a:srgbClr val="000000"/>
              </a:solidFill>
              <a:effectLst/>
              <a:latin typeface="Arial"/>
              <a:ea typeface="Arial"/>
              <a:cs typeface="Arial"/>
              <a:sym typeface="Arial"/>
            </a:endParaRPr>
          </a:p>
          <a:p>
            <a:pPr marL="158750" lvl="0" indent="0">
              <a:buFont typeface="+mj-lt"/>
              <a:buNone/>
            </a:pPr>
            <a:r>
              <a:rPr lang="zh-TW" altLang="en-US" sz="1600" b="0" i="0" u="none" strike="noStrike" cap="none" dirty="0">
                <a:solidFill>
                  <a:srgbClr val="000000"/>
                </a:solidFill>
                <a:effectLst/>
                <a:latin typeface="Arial"/>
                <a:ea typeface="Arial"/>
                <a:cs typeface="Arial"/>
                <a:sym typeface="Arial"/>
              </a:rPr>
              <a:t>小结：</a:t>
            </a:r>
            <a:r>
              <a:rPr lang="zh-CN" altLang="en-US" sz="1100" b="0" i="0" u="none" strike="noStrike" cap="none" dirty="0">
                <a:solidFill>
                  <a:srgbClr val="000000"/>
                </a:solidFill>
                <a:effectLst/>
                <a:latin typeface="Arial"/>
                <a:ea typeface="Arial"/>
                <a:cs typeface="Arial"/>
                <a:sym typeface="Arial"/>
              </a:rPr>
              <a:t>如果父母因子女沉迷上网或打机，只用命令、批评或唠叨的方式去说服子女减少上网，只会加剧双方的冲突，也会加剧上网成瘾的问题</a:t>
            </a:r>
            <a:endParaRPr lang="en-HK" sz="1600" b="0" i="0" u="none" strike="noStrike" cap="none" dirty="0">
              <a:solidFill>
                <a:srgbClr val="000000"/>
              </a:solidFill>
              <a:effectLst/>
              <a:latin typeface="Arial"/>
              <a:ea typeface="Arial"/>
              <a:cs typeface="Arial"/>
              <a:sym typeface="Arial"/>
            </a:endParaRPr>
          </a:p>
        </p:txBody>
      </p:sp>
      <p:sp>
        <p:nvSpPr>
          <p:cNvPr id="705" name="Google Shape;705;g37cf7eb4b25_0_484:notes">
            <a:extLst>
              <a:ext uri="{FF2B5EF4-FFF2-40B4-BE49-F238E27FC236}">
                <a16:creationId xmlns:a16="http://schemas.microsoft.com/office/drawing/2014/main" id="{83956F9E-53CA-230B-3D4C-2449E054FD50}"/>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89032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37cf7eb4b25_0_506: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TW" altLang="en-US" sz="1200" dirty="0">
                <a:solidFill>
                  <a:schemeClr val="dk1"/>
                </a:solidFill>
              </a:rPr>
              <a:t>突破（</a:t>
            </a:r>
            <a:r>
              <a:rPr lang="zh-TW" sz="1200" dirty="0">
                <a:solidFill>
                  <a:schemeClr val="dk1"/>
                </a:solidFill>
                <a:latin typeface="Calibri"/>
                <a:ea typeface="Calibri"/>
                <a:cs typeface="Calibri"/>
                <a:sym typeface="Calibri"/>
              </a:rPr>
              <a:t>2019</a:t>
            </a:r>
            <a:r>
              <a:rPr lang="zh-TW" altLang="en-US" sz="1200" dirty="0">
                <a:solidFill>
                  <a:schemeClr val="dk1"/>
                </a:solidFill>
                <a:latin typeface="Calibri"/>
                <a:ea typeface="Calibri"/>
                <a:cs typeface="Calibri"/>
                <a:sym typeface="Calibri"/>
              </a:rPr>
              <a:t>）</a:t>
            </a:r>
            <a:r>
              <a:rPr lang="zh-CN" altLang="en-US" sz="1200" dirty="0">
                <a:solidFill>
                  <a:schemeClr val="dk1"/>
                </a:solidFill>
              </a:rPr>
              <a:t>当子女机不离手</a:t>
            </a:r>
            <a:r>
              <a:rPr lang="en-US" altLang="zh-CN" sz="1200" dirty="0">
                <a:solidFill>
                  <a:schemeClr val="dk1"/>
                </a:solidFill>
              </a:rPr>
              <a:t>——</a:t>
            </a:r>
            <a:r>
              <a:rPr lang="zh-CN" altLang="en-US" sz="1200" dirty="0">
                <a:solidFill>
                  <a:schemeClr val="dk1"/>
                </a:solidFill>
              </a:rPr>
              <a:t>教养青少年的技法和心法 （由 </a:t>
            </a:r>
            <a:r>
              <a:rPr lang="en-US" altLang="zh-CN" sz="1200" dirty="0">
                <a:solidFill>
                  <a:schemeClr val="dk1"/>
                </a:solidFill>
              </a:rPr>
              <a:t>1</a:t>
            </a:r>
            <a:r>
              <a:rPr lang="zh-CN" altLang="en-US" sz="1200" dirty="0">
                <a:solidFill>
                  <a:schemeClr val="dk1"/>
                </a:solidFill>
              </a:rPr>
              <a:t>：</a:t>
            </a:r>
            <a:r>
              <a:rPr lang="en-US" altLang="zh-CN" sz="1200" dirty="0">
                <a:solidFill>
                  <a:schemeClr val="dk1"/>
                </a:solidFill>
              </a:rPr>
              <a:t>15 </a:t>
            </a:r>
            <a:r>
              <a:rPr lang="zh-CN" altLang="en-US" sz="1200" dirty="0">
                <a:solidFill>
                  <a:schemeClr val="dk1"/>
                </a:solidFill>
              </a:rPr>
              <a:t>播放）</a:t>
            </a:r>
            <a:endParaRPr lang="en-US" altLang="zh-CN" sz="1200" dirty="0">
              <a:solidFill>
                <a:schemeClr val="dk1"/>
              </a:solidFill>
            </a:endParaRPr>
          </a:p>
          <a:p>
            <a:pPr marL="0" lvl="0" indent="0" algn="l" rtl="0">
              <a:lnSpc>
                <a:spcPct val="115000"/>
              </a:lnSpc>
              <a:spcBef>
                <a:spcPts val="0"/>
              </a:spcBef>
              <a:spcAft>
                <a:spcPts val="0"/>
              </a:spcAft>
              <a:buNone/>
            </a:pPr>
            <a:endParaRPr lang="en-US" altLang="zh-TW" sz="1200" b="1" dirty="0">
              <a:solidFill>
                <a:schemeClr val="dk1"/>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None/>
            </a:pPr>
            <a:r>
              <a:rPr lang="zh-TW" altLang="en-US" sz="1200" b="1" dirty="0">
                <a:solidFill>
                  <a:schemeClr val="lt1"/>
                </a:solidFill>
                <a:latin typeface="Microsoft JhengHei"/>
                <a:ea typeface="Microsoft JhengHei"/>
                <a:cs typeface="Microsoft JhengHei"/>
                <a:sym typeface="Microsoft JhengHei"/>
              </a:rPr>
              <a:t>执行协议 </a:t>
            </a:r>
            <a:endParaRPr lang="en-HK" altLang="zh-TW" sz="1200" b="1" dirty="0">
              <a:solidFill>
                <a:schemeClr val="lt1"/>
              </a:solidFill>
              <a:latin typeface="Microsoft JhengHei"/>
              <a:ea typeface="Microsoft JhengHei"/>
              <a:cs typeface="Microsoft JhengHei"/>
              <a:sym typeface="Microsoft JhengHei"/>
            </a:endParaRPr>
          </a:p>
          <a:p>
            <a:pPr marL="457200" lvl="1" indent="0" algn="l" rtl="0">
              <a:lnSpc>
                <a:spcPct val="115000"/>
              </a:lnSpc>
              <a:spcBef>
                <a:spcPts val="0"/>
              </a:spcBef>
              <a:spcAft>
                <a:spcPts val="0"/>
              </a:spcAft>
              <a:buNone/>
            </a:pPr>
            <a:r>
              <a:rPr lang="en-US" altLang="zh-CN" sz="1200" dirty="0">
                <a:solidFill>
                  <a:schemeClr val="dk1"/>
                </a:solidFill>
              </a:rPr>
              <a:t>1. </a:t>
            </a:r>
            <a:r>
              <a:rPr lang="zh-CN" altLang="en-US" sz="1200" dirty="0">
                <a:solidFill>
                  <a:schemeClr val="dk1"/>
                </a:solidFill>
              </a:rPr>
              <a:t>建立沟通对话 
</a:t>
            </a:r>
            <a:r>
              <a:rPr lang="en-US" altLang="zh-CN" sz="1200" dirty="0">
                <a:solidFill>
                  <a:schemeClr val="dk1"/>
                </a:solidFill>
              </a:rPr>
              <a:t>2. </a:t>
            </a:r>
            <a:r>
              <a:rPr lang="zh-CN" altLang="en-US" sz="1200" dirty="0">
                <a:solidFill>
                  <a:schemeClr val="dk1"/>
                </a:solidFill>
              </a:rPr>
              <a:t>互相聆听（有同理心，肯定子女感受）
</a:t>
            </a:r>
            <a:r>
              <a:rPr lang="en-US" altLang="zh-CN" sz="1200" dirty="0">
                <a:solidFill>
                  <a:schemeClr val="dk1"/>
                </a:solidFill>
              </a:rPr>
              <a:t>3. </a:t>
            </a:r>
            <a:r>
              <a:rPr lang="zh-CN" altLang="en-US" sz="1200" dirty="0">
                <a:solidFill>
                  <a:schemeClr val="dk1"/>
                </a:solidFill>
              </a:rPr>
              <a:t>找出共同好处 
</a:t>
            </a:r>
            <a:r>
              <a:rPr lang="en-US" altLang="zh-CN" sz="1200" dirty="0">
                <a:solidFill>
                  <a:schemeClr val="dk1"/>
                </a:solidFill>
              </a:rPr>
              <a:t>4. </a:t>
            </a:r>
            <a:r>
              <a:rPr lang="zh-CN" altLang="en-US" sz="1200" dirty="0">
                <a:solidFill>
                  <a:schemeClr val="dk1"/>
                </a:solidFill>
              </a:rPr>
              <a:t>制定双方协议 
</a:t>
            </a:r>
            <a:r>
              <a:rPr lang="en-US" altLang="zh-CN" sz="1200" dirty="0">
                <a:solidFill>
                  <a:schemeClr val="dk1"/>
                </a:solidFill>
              </a:rPr>
              <a:t>5. </a:t>
            </a:r>
            <a:r>
              <a:rPr lang="zh-CN" altLang="en-US" sz="1200" dirty="0">
                <a:solidFill>
                  <a:schemeClr val="dk1"/>
                </a:solidFill>
              </a:rPr>
              <a:t>确定子女明白</a:t>
            </a:r>
            <a:endParaRPr sz="1200" dirty="0">
              <a:solidFill>
                <a:schemeClr val="dk1"/>
              </a:solidFill>
            </a:endParaRPr>
          </a:p>
          <a:p>
            <a:pPr marL="0" lvl="0" indent="0" algn="l" rtl="0">
              <a:spcBef>
                <a:spcPts val="0"/>
              </a:spcBef>
              <a:spcAft>
                <a:spcPts val="0"/>
              </a:spcAft>
              <a:buNone/>
            </a:pPr>
            <a:endParaRPr dirty="0"/>
          </a:p>
        </p:txBody>
      </p:sp>
      <p:sp>
        <p:nvSpPr>
          <p:cNvPr id="713" name="Google Shape;713;g37cf7eb4b25_0_50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7cf7eb4b25_0_519: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CN" altLang="en-US" sz="1200" dirty="0">
                <a:solidFill>
                  <a:schemeClr val="dk1"/>
                </a:solidFill>
              </a:rPr>
              <a:t>突破（</a:t>
            </a:r>
            <a:r>
              <a:rPr lang="en-US" altLang="zh-CN" sz="1200" dirty="0">
                <a:solidFill>
                  <a:schemeClr val="dk1"/>
                </a:solidFill>
              </a:rPr>
              <a:t>2019</a:t>
            </a:r>
            <a:r>
              <a:rPr lang="zh-CN" altLang="en-US" sz="1200" dirty="0">
                <a:solidFill>
                  <a:schemeClr val="dk1"/>
                </a:solidFill>
              </a:rPr>
              <a:t>）当子女机不离手</a:t>
            </a:r>
            <a:r>
              <a:rPr lang="en-US" altLang="zh-CN" sz="1200" dirty="0">
                <a:solidFill>
                  <a:schemeClr val="dk1"/>
                </a:solidFill>
              </a:rPr>
              <a:t>——</a:t>
            </a:r>
            <a:r>
              <a:rPr lang="zh-CN" altLang="en-US" sz="1200" dirty="0">
                <a:solidFill>
                  <a:schemeClr val="dk1"/>
                </a:solidFill>
              </a:rPr>
              <a:t>教养青少年的技法和心法 （由 </a:t>
            </a:r>
            <a:r>
              <a:rPr lang="en-US" altLang="zh-CN" sz="1200" dirty="0">
                <a:solidFill>
                  <a:schemeClr val="dk1"/>
                </a:solidFill>
              </a:rPr>
              <a:t>0</a:t>
            </a:r>
            <a:r>
              <a:rPr lang="zh-CN" altLang="en-US" sz="1200" dirty="0">
                <a:solidFill>
                  <a:schemeClr val="dk1"/>
                </a:solidFill>
              </a:rPr>
              <a:t>：</a:t>
            </a:r>
            <a:r>
              <a:rPr lang="en-US" altLang="zh-CN" sz="1200" dirty="0">
                <a:solidFill>
                  <a:schemeClr val="dk1"/>
                </a:solidFill>
              </a:rPr>
              <a:t>19 </a:t>
            </a:r>
            <a:r>
              <a:rPr lang="zh-CN" altLang="en-US" sz="1200" dirty="0">
                <a:solidFill>
                  <a:schemeClr val="dk1"/>
                </a:solidFill>
              </a:rPr>
              <a:t>播放）</a:t>
            </a:r>
            <a:endParaRPr lang="en-US" altLang="zh-CN" sz="1200" dirty="0">
              <a:solidFill>
                <a:schemeClr val="dk1"/>
              </a:solidFill>
            </a:endParaRPr>
          </a:p>
          <a:p>
            <a:pPr marL="228600" lvl="0" indent="-228600" algn="l" rtl="0">
              <a:lnSpc>
                <a:spcPct val="115000"/>
              </a:lnSpc>
              <a:spcBef>
                <a:spcPts val="0"/>
              </a:spcBef>
              <a:spcAft>
                <a:spcPts val="0"/>
              </a:spcAft>
              <a:buFont typeface="+mj-lt"/>
              <a:buAutoNum type="arabicPeriod"/>
            </a:pPr>
            <a:r>
              <a:rPr lang="zh-CN" altLang="en-US" sz="1200" dirty="0">
                <a:solidFill>
                  <a:schemeClr val="dk1"/>
                </a:solidFill>
              </a:rPr>
              <a:t>识别并承认困难（同意晚上</a:t>
            </a:r>
            <a:r>
              <a:rPr lang="en-US" altLang="zh-CN" sz="1200" dirty="0">
                <a:solidFill>
                  <a:schemeClr val="dk1"/>
                </a:solidFill>
              </a:rPr>
              <a:t>11</a:t>
            </a:r>
            <a:r>
              <a:rPr lang="zh-CN" altLang="en-US" sz="1200" dirty="0">
                <a:solidFill>
                  <a:schemeClr val="dk1"/>
                </a:solidFill>
              </a:rPr>
              <a:t>点前没收手机）
允许子女表达自己的困难（例如，还不累，不明白没收手机的原因）
理解感受（同理心</a:t>
            </a:r>
            <a:r>
              <a:rPr lang="zh-CN" sz="1200" dirty="0">
                <a:effectLst/>
                <a:latin typeface="Arial" panose="020B0604020202020204" pitchFamily="34" charset="0"/>
                <a:ea typeface="新細明體" panose="02020500000000000000" pitchFamily="18" charset="-120"/>
                <a:cs typeface="Times New Roman" panose="02020603050405020304" pitchFamily="18" charset="0"/>
              </a:rPr>
              <a:t>︰</a:t>
            </a:r>
            <a:r>
              <a:rPr lang="zh-CN" altLang="en-US" sz="1200" dirty="0">
                <a:solidFill>
                  <a:schemeClr val="dk1"/>
                </a:solidFill>
              </a:rPr>
              <a:t>理解在学校</a:t>
            </a:r>
            <a:r>
              <a:rPr lang="zh-TW" altLang="en-US" sz="1200" b="0" i="0" u="none" strike="noStrike" cap="none" dirty="0">
                <a:solidFill>
                  <a:srgbClr val="000000"/>
                </a:solidFill>
                <a:latin typeface="Arial"/>
                <a:ea typeface="Microsoft JhengHei"/>
                <a:cs typeface="Arial"/>
                <a:sym typeface="Microsoft JhengHei"/>
              </a:rPr>
              <a:t>／</a:t>
            </a:r>
            <a:r>
              <a:rPr lang="zh-CN" altLang="en-US" sz="1200" dirty="0">
                <a:solidFill>
                  <a:schemeClr val="dk1"/>
                </a:solidFill>
              </a:rPr>
              <a:t>补习班上了一整天课</a:t>
            </a:r>
            <a:r>
              <a:rPr lang="en-US" altLang="zh-CN" sz="1200" dirty="0">
                <a:solidFill>
                  <a:schemeClr val="dk1"/>
                </a:solidFill>
              </a:rPr>
              <a:t>-</a:t>
            </a:r>
            <a:r>
              <a:rPr lang="zh-CN" altLang="en-US" sz="1200" dirty="0">
                <a:solidFill>
                  <a:schemeClr val="dk1"/>
                </a:solidFill>
              </a:rPr>
              <a:t>你当然想用手机，放松一下）
设定界线</a:t>
            </a:r>
            <a:r>
              <a:rPr lang="zh-TW" altLang="en-US" sz="1200" b="0" i="0" u="none" strike="noStrike" cap="none" dirty="0">
                <a:solidFill>
                  <a:srgbClr val="000000"/>
                </a:solidFill>
                <a:latin typeface="Arial"/>
                <a:ea typeface="Microsoft JhengHei"/>
                <a:cs typeface="Arial"/>
                <a:sym typeface="Microsoft JhengHei"/>
              </a:rPr>
              <a:t>／</a:t>
            </a:r>
            <a:r>
              <a:rPr lang="zh-CN" altLang="en-US" sz="1200" dirty="0">
                <a:solidFill>
                  <a:schemeClr val="dk1"/>
                </a:solidFill>
              </a:rPr>
              <a:t>建立强化机制
肯定子女积极努力</a:t>
            </a:r>
            <a:endParaRPr dirty="0"/>
          </a:p>
        </p:txBody>
      </p:sp>
      <p:sp>
        <p:nvSpPr>
          <p:cNvPr id="723" name="Google Shape;723;g37cf7eb4b25_0_51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a:extLst>
            <a:ext uri="{FF2B5EF4-FFF2-40B4-BE49-F238E27FC236}">
              <a16:creationId xmlns:a16="http://schemas.microsoft.com/office/drawing/2014/main" id="{E5294B0D-A27A-A0C6-274C-D86AA3B00DA2}"/>
            </a:ext>
          </a:extLst>
        </p:cNvPr>
        <p:cNvGrpSpPr/>
        <p:nvPr/>
      </p:nvGrpSpPr>
      <p:grpSpPr>
        <a:xfrm>
          <a:off x="0" y="0"/>
          <a:ext cx="0" cy="0"/>
          <a:chOff x="0" y="0"/>
          <a:chExt cx="0" cy="0"/>
        </a:xfrm>
      </p:grpSpPr>
      <p:sp>
        <p:nvSpPr>
          <p:cNvPr id="722" name="Google Shape;722;g37cf7eb4b25_0_519:notes">
            <a:extLst>
              <a:ext uri="{FF2B5EF4-FFF2-40B4-BE49-F238E27FC236}">
                <a16:creationId xmlns:a16="http://schemas.microsoft.com/office/drawing/2014/main" id="{EA9D893B-6AC2-422E-D01B-5E435B0E1917}"/>
              </a:ext>
            </a:extLst>
          </p:cNvPr>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58750" lvl="0" indent="0">
              <a:buNone/>
            </a:pPr>
            <a:r>
              <a:rPr lang="zh-CN" altLang="en-US" sz="1100" b="0" i="0" u="none" strike="noStrike" cap="none" dirty="0">
                <a:solidFill>
                  <a:srgbClr val="000000"/>
                </a:solidFill>
                <a:effectLst/>
                <a:latin typeface="Arial"/>
                <a:ea typeface="Arial"/>
                <a:cs typeface="Arial"/>
                <a:sym typeface="Arial"/>
              </a:rPr>
              <a:t>邀请</a:t>
            </a:r>
            <a:r>
              <a:rPr lang="en-US" altLang="zh-CN" sz="1100" b="0" i="0" u="none" strike="noStrike" cap="none" dirty="0">
                <a:solidFill>
                  <a:srgbClr val="000000"/>
                </a:solidFill>
                <a:effectLst/>
                <a:latin typeface="Arial"/>
                <a:ea typeface="Arial"/>
                <a:cs typeface="Arial"/>
                <a:sym typeface="Arial"/>
              </a:rPr>
              <a:t>2</a:t>
            </a:r>
            <a:r>
              <a:rPr lang="zh-CN" altLang="en-US" sz="1100" b="0" i="0" u="none" strike="noStrike" cap="none" dirty="0">
                <a:solidFill>
                  <a:srgbClr val="000000"/>
                </a:solidFill>
                <a:effectLst/>
                <a:latin typeface="Arial"/>
                <a:ea typeface="Arial"/>
                <a:cs typeface="Arial"/>
                <a:sym typeface="Arial"/>
              </a:rPr>
              <a:t>至</a:t>
            </a:r>
            <a:r>
              <a:rPr lang="en-US" altLang="zh-CN" sz="1100" b="0" i="0" u="none" strike="noStrike" cap="none" dirty="0">
                <a:solidFill>
                  <a:srgbClr val="000000"/>
                </a:solidFill>
                <a:effectLst/>
                <a:latin typeface="Arial"/>
                <a:ea typeface="Arial"/>
                <a:cs typeface="Arial"/>
                <a:sym typeface="Arial"/>
              </a:rPr>
              <a:t>3</a:t>
            </a:r>
            <a:r>
              <a:rPr lang="zh-CN" altLang="en-US" sz="1100" b="0" i="0" u="none" strike="noStrike" cap="none" dirty="0">
                <a:solidFill>
                  <a:srgbClr val="000000"/>
                </a:solidFill>
                <a:effectLst/>
                <a:latin typeface="Arial"/>
                <a:ea typeface="Arial"/>
                <a:cs typeface="Arial"/>
                <a:sym typeface="Arial"/>
              </a:rPr>
              <a:t>位家长就以下情境进行</a:t>
            </a:r>
            <a:r>
              <a:rPr lang="en-US" altLang="zh-CN" sz="1100" b="0" i="0" u="none" strike="noStrike" cap="none" dirty="0">
                <a:solidFill>
                  <a:srgbClr val="000000"/>
                </a:solidFill>
                <a:effectLst/>
                <a:latin typeface="Arial"/>
                <a:ea typeface="Arial"/>
                <a:cs typeface="Arial"/>
                <a:sym typeface="Arial"/>
              </a:rPr>
              <a:t>3</a:t>
            </a:r>
            <a:r>
              <a:rPr lang="zh-CN" altLang="en-US" sz="1100" b="0" i="0" u="none" strike="noStrike" cap="none" dirty="0">
                <a:solidFill>
                  <a:srgbClr val="000000"/>
                </a:solidFill>
                <a:effectLst/>
                <a:latin typeface="Arial"/>
                <a:ea typeface="Arial"/>
                <a:cs typeface="Arial"/>
                <a:sym typeface="Arial"/>
              </a:rPr>
              <a:t>分钟的角色扮演，以深化沟通技巧</a:t>
            </a:r>
            <a:endParaRPr lang="en-US" altLang="zh-CN" sz="1100" b="0" i="0" u="none" strike="noStrike" cap="none" dirty="0">
              <a:solidFill>
                <a:srgbClr val="000000"/>
              </a:solidFill>
              <a:effectLst/>
              <a:latin typeface="Arial"/>
              <a:ea typeface="Arial"/>
              <a:cs typeface="Arial"/>
              <a:sym typeface="Arial"/>
            </a:endParaRPr>
          </a:p>
          <a:p>
            <a:pPr marL="158750" lvl="0" indent="0">
              <a:buNone/>
            </a:pPr>
            <a:endParaRPr lang="en-HK" sz="1100" b="1" dirty="0">
              <a:solidFill>
                <a:schemeClr val="dk1"/>
              </a:solidFill>
              <a:latin typeface="Microsoft JhengHei"/>
              <a:ea typeface="Microsoft JhengHei"/>
              <a:sym typeface="Calibri"/>
            </a:endParaRPr>
          </a:p>
          <a:p>
            <a:pPr>
              <a:spcAft>
                <a:spcPts val="800"/>
              </a:spcAft>
            </a:pPr>
            <a:r>
              <a:rPr lang="zh-TW" altLang="en-US" sz="1400" b="1" dirty="0">
                <a:solidFill>
                  <a:srgbClr val="C00000"/>
                </a:solidFill>
                <a:latin typeface="Microsoft JhengHei"/>
                <a:ea typeface="Microsoft JhengHei"/>
                <a:sym typeface="Calibri"/>
              </a:rPr>
              <a:t>情境</a:t>
            </a:r>
            <a:r>
              <a:rPr lang="zh-TW" altLang="en-US" sz="1400" b="0" dirty="0">
                <a:solidFill>
                  <a:srgbClr val="C00000"/>
                </a:solidFill>
                <a:latin typeface="Microsoft JhengHei"/>
                <a:ea typeface="Microsoft JhengHei"/>
                <a:sym typeface="Calibri"/>
              </a:rPr>
              <a:t>：</a:t>
            </a:r>
            <a:endParaRPr lang="en-HK" sz="1400" b="0" dirty="0">
              <a:solidFill>
                <a:srgbClr val="C00000"/>
              </a:solidFill>
              <a:latin typeface="Microsoft JhengHei"/>
              <a:ea typeface="Microsoft JhengHei"/>
              <a:sym typeface="Calibri"/>
            </a:endParaRPr>
          </a:p>
          <a:p>
            <a:pPr marL="800100" lvl="1" indent="-342900">
              <a:spcAft>
                <a:spcPts val="800"/>
              </a:spcAft>
              <a:buFont typeface="Symbol" panose="05050102010706020507" pitchFamily="18" charset="2"/>
              <a:buChar char=""/>
            </a:pPr>
            <a:r>
              <a:rPr lang="zh-CN" altLang="en-US" sz="1100" b="0" dirty="0">
                <a:solidFill>
                  <a:schemeClr val="dk1"/>
                </a:solidFill>
                <a:latin typeface="Microsoft JhengHei"/>
                <a:ea typeface="Microsoft JhengHei"/>
                <a:sym typeface="Calibri"/>
              </a:rPr>
              <a:t>子乐每天花 </a:t>
            </a:r>
            <a:r>
              <a:rPr lang="en-US" altLang="zh-CN" sz="1100" b="0" dirty="0">
                <a:solidFill>
                  <a:schemeClr val="dk1"/>
                </a:solidFill>
                <a:latin typeface="Microsoft JhengHei"/>
                <a:ea typeface="Microsoft JhengHei"/>
                <a:sym typeface="Calibri"/>
              </a:rPr>
              <a:t>5</a:t>
            </a:r>
            <a:r>
              <a:rPr lang="zh-CN" altLang="en-US" sz="1100" b="0" dirty="0">
                <a:solidFill>
                  <a:schemeClr val="dk1"/>
                </a:solidFill>
                <a:latin typeface="Microsoft JhengHei"/>
                <a:ea typeface="Microsoft JhengHei"/>
                <a:sym typeface="Calibri"/>
              </a:rPr>
              <a:t>至</a:t>
            </a:r>
            <a:r>
              <a:rPr lang="en-US" altLang="zh-CN" sz="1100" b="0" dirty="0">
                <a:solidFill>
                  <a:schemeClr val="dk1"/>
                </a:solidFill>
                <a:latin typeface="Microsoft JhengHei"/>
                <a:ea typeface="Microsoft JhengHei"/>
                <a:sym typeface="Calibri"/>
              </a:rPr>
              <a:t>6</a:t>
            </a:r>
            <a:r>
              <a:rPr lang="zh-CN" altLang="en-US" sz="1100" b="0" dirty="0">
                <a:solidFill>
                  <a:schemeClr val="dk1"/>
                </a:solidFill>
                <a:latin typeface="Microsoft JhengHei"/>
                <a:ea typeface="Microsoft JhengHei"/>
                <a:sym typeface="Calibri"/>
              </a:rPr>
              <a:t>小时上网打机，因太沉迷，每晚只睡</a:t>
            </a:r>
            <a:r>
              <a:rPr lang="en-US" altLang="zh-CN" sz="1100" b="0" dirty="0">
                <a:solidFill>
                  <a:schemeClr val="dk1"/>
                </a:solidFill>
                <a:latin typeface="Microsoft JhengHei"/>
                <a:ea typeface="Microsoft JhengHei"/>
                <a:sym typeface="Calibri"/>
              </a:rPr>
              <a:t>3</a:t>
            </a:r>
            <a:r>
              <a:rPr lang="zh-CN" altLang="en-US" sz="1100" b="0" dirty="0">
                <a:solidFill>
                  <a:schemeClr val="dk1"/>
                </a:solidFill>
                <a:latin typeface="Microsoft JhengHei"/>
                <a:ea typeface="Microsoft JhengHei"/>
                <a:sym typeface="Calibri"/>
              </a:rPr>
              <a:t>至</a:t>
            </a:r>
            <a:r>
              <a:rPr lang="en-US" altLang="zh-CN" sz="1100" b="0" dirty="0">
                <a:solidFill>
                  <a:schemeClr val="dk1"/>
                </a:solidFill>
                <a:latin typeface="Microsoft JhengHei"/>
                <a:ea typeface="Microsoft JhengHei"/>
                <a:sym typeface="Calibri"/>
              </a:rPr>
              <a:t>4</a:t>
            </a:r>
            <a:r>
              <a:rPr lang="zh-CN" altLang="en-US" sz="1100" b="0" dirty="0">
                <a:solidFill>
                  <a:schemeClr val="dk1"/>
                </a:solidFill>
                <a:latin typeface="Microsoft JhengHei"/>
                <a:ea typeface="Microsoft JhengHei"/>
                <a:sym typeface="Calibri"/>
              </a:rPr>
              <a:t>小时。学校老师也留意到子乐于课堂上「钓鱼」。 作为父母，你希望子乐减少打机时间，但又不想引起争执。
你会如何跟子乐制定上网时间？</a:t>
            </a:r>
            <a:endParaRPr b="0" dirty="0"/>
          </a:p>
        </p:txBody>
      </p:sp>
      <p:sp>
        <p:nvSpPr>
          <p:cNvPr id="723" name="Google Shape;723;g37cf7eb4b25_0_519:notes">
            <a:extLst>
              <a:ext uri="{FF2B5EF4-FFF2-40B4-BE49-F238E27FC236}">
                <a16:creationId xmlns:a16="http://schemas.microsoft.com/office/drawing/2014/main" id="{102CC275-509E-61E6-2749-D35E52619AAA}"/>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2379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a:extLst>
            <a:ext uri="{FF2B5EF4-FFF2-40B4-BE49-F238E27FC236}">
              <a16:creationId xmlns:a16="http://schemas.microsoft.com/office/drawing/2014/main" id="{048049D8-995B-BBB8-A1E0-4267A7762CD6}"/>
            </a:ext>
          </a:extLst>
        </p:cNvPr>
        <p:cNvGrpSpPr/>
        <p:nvPr/>
      </p:nvGrpSpPr>
      <p:grpSpPr>
        <a:xfrm>
          <a:off x="0" y="0"/>
          <a:ext cx="0" cy="0"/>
          <a:chOff x="0" y="0"/>
          <a:chExt cx="0" cy="0"/>
        </a:xfrm>
      </p:grpSpPr>
      <p:sp>
        <p:nvSpPr>
          <p:cNvPr id="722" name="Google Shape;722;g37cf7eb4b25_0_519:notes">
            <a:extLst>
              <a:ext uri="{FF2B5EF4-FFF2-40B4-BE49-F238E27FC236}">
                <a16:creationId xmlns:a16="http://schemas.microsoft.com/office/drawing/2014/main" id="{0A551A19-4676-3D87-B40A-475DCB81D71B}"/>
              </a:ext>
            </a:extLst>
          </p:cNvPr>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a:spcAft>
                <a:spcPts val="800"/>
              </a:spcAft>
            </a:pPr>
            <a:r>
              <a:rPr lang="zh-TW" altLang="en-US" sz="1400" b="1" dirty="0">
                <a:solidFill>
                  <a:srgbClr val="C00000"/>
                </a:solidFill>
                <a:latin typeface="Microsoft JhengHei"/>
                <a:ea typeface="Microsoft JhengHei"/>
              </a:rPr>
              <a:t>沟通提示：</a:t>
            </a:r>
            <a:endParaRPr lang="en-HK" sz="1400" b="1" dirty="0">
              <a:solidFill>
                <a:srgbClr val="C00000"/>
              </a:solidFill>
              <a:latin typeface="Microsoft JhengHei"/>
              <a:ea typeface="Microsoft JhengHei"/>
            </a:endParaRPr>
          </a:p>
          <a:p>
            <a:pPr marL="800100" lvl="1" indent="-342900">
              <a:spcAft>
                <a:spcPts val="800"/>
              </a:spcAft>
              <a:buFont typeface="Symbol" panose="05050102010706020507" pitchFamily="18" charset="2"/>
              <a:buChar char=""/>
            </a:pPr>
            <a:r>
              <a:rPr lang="en-HK" altLang="zh-TW" sz="1100" b="1" dirty="0">
                <a:solidFill>
                  <a:schemeClr val="dk1"/>
                </a:solidFill>
                <a:latin typeface="Microsoft JhengHei"/>
                <a:ea typeface="Microsoft JhengHei"/>
              </a:rPr>
              <a:t>1. </a:t>
            </a:r>
            <a:r>
              <a:rPr lang="zh-TW" altLang="en-US" sz="1100" b="1" dirty="0">
                <a:solidFill>
                  <a:schemeClr val="dk1"/>
                </a:solidFill>
                <a:latin typeface="Microsoft JhengHei"/>
                <a:ea typeface="Microsoft JhengHei"/>
              </a:rPr>
              <a:t>从同理心開始：肯定子女感受</a:t>
            </a:r>
            <a:endParaRPr lang="en-HK" altLang="zh-TW" sz="1100" b="1" dirty="0">
              <a:solidFill>
                <a:schemeClr val="dk1"/>
              </a:solidFill>
              <a:latin typeface="Microsoft JhengHei"/>
              <a:ea typeface="Microsoft JhengHei"/>
            </a:endParaRPr>
          </a:p>
          <a:p>
            <a:pPr marL="800100" lvl="1" indent="-342900">
              <a:spcAft>
                <a:spcPts val="800"/>
              </a:spcAft>
              <a:buFont typeface="Symbol" panose="05050102010706020507" pitchFamily="18" charset="2"/>
              <a:buChar char=""/>
            </a:pPr>
            <a:r>
              <a:rPr lang="en-HK" altLang="zh-TW" sz="1100" b="1" u="none" dirty="0">
                <a:solidFill>
                  <a:schemeClr val="dk1"/>
                </a:solidFill>
                <a:latin typeface="Microsoft JhengHei"/>
                <a:ea typeface="Microsoft JhengHei"/>
              </a:rPr>
              <a:t>2. </a:t>
            </a:r>
            <a:r>
              <a:rPr lang="zh-CN" altLang="en-US" sz="1100" b="1" u="none" dirty="0">
                <a:solidFill>
                  <a:schemeClr val="dk1"/>
                </a:solidFill>
                <a:latin typeface="Microsoft JhengHei"/>
                <a:ea typeface="Microsoft JhengHei"/>
              </a:rPr>
              <a:t>使用「我 </a:t>
            </a:r>
            <a:r>
              <a:rPr lang="en-US" altLang="zh-CN" sz="1100" b="1" u="none" dirty="0">
                <a:solidFill>
                  <a:schemeClr val="dk1"/>
                </a:solidFill>
                <a:latin typeface="Microsoft JhengHei"/>
                <a:ea typeface="Microsoft JhengHei"/>
              </a:rPr>
              <a:t>-</a:t>
            </a:r>
            <a:r>
              <a:rPr lang="zh-CN" altLang="en-US" sz="1100" b="1" u="none" dirty="0">
                <a:solidFill>
                  <a:schemeClr val="dk1"/>
                </a:solidFill>
                <a:latin typeface="Microsoft JhengHei"/>
                <a:ea typeface="Microsoft JhengHei"/>
              </a:rPr>
              <a:t>讯息」语句，避免责备</a:t>
            </a:r>
            <a:endParaRPr lang="en-HK" altLang="zh-TW" sz="1100" b="1" u="none" dirty="0">
              <a:solidFill>
                <a:schemeClr val="dk1"/>
              </a:solidFill>
              <a:latin typeface="Microsoft JhengHei"/>
              <a:ea typeface="Microsoft JhengHei"/>
            </a:endParaRPr>
          </a:p>
          <a:p>
            <a:pPr marL="1257300" lvl="2" indent="-342900">
              <a:spcAft>
                <a:spcPts val="800"/>
              </a:spcAft>
              <a:buFont typeface="Symbol" panose="05050102010706020507" pitchFamily="18" charset="2"/>
              <a:buChar char=""/>
            </a:pPr>
            <a:r>
              <a:rPr lang="zh-CN" altLang="en-US" sz="1800" b="0" u="none" dirty="0">
                <a:latin typeface="Microsoft JhengHei"/>
                <a:ea typeface="Microsoft JhengHei"/>
              </a:rPr>
              <a:t>例子</a:t>
            </a:r>
            <a:r>
              <a:rPr lang="en-US" altLang="zh-CN" sz="1800" b="0" u="none" dirty="0">
                <a:latin typeface="Microsoft JhengHei"/>
                <a:ea typeface="Microsoft JhengHei"/>
              </a:rPr>
              <a:t>1</a:t>
            </a:r>
            <a:r>
              <a:rPr lang="zh-CN" altLang="en-US" sz="1800" b="0" u="none" dirty="0">
                <a:latin typeface="Microsoft JhengHei"/>
                <a:ea typeface="Microsoft JhengHei"/>
              </a:rPr>
              <a:t>： 「我留意到你最近连续几晚打机打到很晚才入睡，我很担心你第二天上学会不够精神，甚至影响健康。 不如我们一起想想，可以怎样平衡你的作息时间？」
例子</a:t>
            </a:r>
            <a:r>
              <a:rPr lang="en-US" altLang="zh-CN" sz="1800" b="0" u="none" dirty="0">
                <a:latin typeface="Microsoft JhengHei"/>
                <a:ea typeface="Microsoft JhengHei"/>
              </a:rPr>
              <a:t>2</a:t>
            </a:r>
            <a:r>
              <a:rPr lang="zh-CN" altLang="en-US" sz="1800" b="0" u="none" dirty="0">
                <a:latin typeface="Microsoft JhengHei"/>
                <a:ea typeface="Microsoft JhengHei"/>
              </a:rPr>
              <a:t>：「刚才我多次提醒你可以准备食饭，但你都没回应时，我觉得有点失望。 我好珍惜一家人一起吃饭的时间，下次我可以怎样提醒你，你会比较容易接受？」</a:t>
            </a:r>
            <a:endParaRPr lang="en-HK" altLang="zh-TW" sz="1800" b="0" dirty="0">
              <a:solidFill>
                <a:schemeClr val="dk1"/>
              </a:solidFill>
              <a:latin typeface="Microsoft JhengHei"/>
              <a:ea typeface="Microsoft JhengHei"/>
            </a:endParaRPr>
          </a:p>
          <a:p>
            <a:pPr marL="800100" lvl="1" indent="-342900">
              <a:spcAft>
                <a:spcPts val="800"/>
              </a:spcAft>
              <a:buFont typeface="Symbol" panose="05050102010706020507" pitchFamily="18" charset="2"/>
              <a:buChar char=""/>
            </a:pPr>
            <a:r>
              <a:rPr lang="en-HK" altLang="zh-TW" sz="1100" b="0" dirty="0">
                <a:solidFill>
                  <a:schemeClr val="dk1"/>
                </a:solidFill>
                <a:latin typeface="Microsoft JhengHei"/>
                <a:ea typeface="Microsoft JhengHei"/>
              </a:rPr>
              <a:t>3. </a:t>
            </a:r>
            <a:r>
              <a:rPr lang="zh-TW" altLang="en-US" sz="1100" b="0" dirty="0">
                <a:solidFill>
                  <a:schemeClr val="dk1"/>
                </a:solidFill>
                <a:latin typeface="Microsoft JhengHei"/>
                <a:ea typeface="Microsoft JhengHei"/>
              </a:rPr>
              <a:t>共同制定計劃</a:t>
            </a:r>
            <a:endParaRPr lang="en-HK" altLang="zh-TW" sz="1100" b="0" dirty="0">
              <a:solidFill>
                <a:schemeClr val="dk1"/>
              </a:solidFill>
              <a:latin typeface="Microsoft JhengHei"/>
              <a:ea typeface="Microsoft JhengHei"/>
            </a:endParaRPr>
          </a:p>
          <a:p>
            <a:pPr marL="1257300" marR="0" lvl="2" indent="-342900" algn="l" defTabSz="914400" rtl="0" eaLnBrk="1" fontAlgn="auto" latinLnBrk="0" hangingPunct="1">
              <a:lnSpc>
                <a:spcPct val="100000"/>
              </a:lnSpc>
              <a:spcBef>
                <a:spcPts val="0"/>
              </a:spcBef>
              <a:spcAft>
                <a:spcPts val="800"/>
              </a:spcAft>
              <a:buClr>
                <a:srgbClr val="000000"/>
              </a:buClr>
              <a:buSzPts val="1100"/>
              <a:buFont typeface="Symbol" panose="05050102010706020507" pitchFamily="18" charset="2"/>
              <a:buChar char=""/>
              <a:tabLst/>
              <a:defRPr/>
            </a:pPr>
            <a:r>
              <a:rPr lang="zh-CN" altLang="en-US" sz="1100" b="0" u="none" dirty="0">
                <a:solidFill>
                  <a:schemeClr val="accent2">
                    <a:lumMod val="75000"/>
                  </a:schemeClr>
                </a:solidFill>
                <a:latin typeface="Microsoft JhengHei"/>
                <a:ea typeface="Microsoft JhengHei"/>
              </a:rPr>
              <a:t>例子</a:t>
            </a:r>
            <a:r>
              <a:rPr lang="en-US" altLang="zh-CN" sz="1100" b="0" u="none" dirty="0">
                <a:solidFill>
                  <a:schemeClr val="accent2">
                    <a:lumMod val="75000"/>
                  </a:schemeClr>
                </a:solidFill>
                <a:latin typeface="Microsoft JhengHei"/>
                <a:ea typeface="Microsoft JhengHei"/>
              </a:rPr>
              <a:t>1</a:t>
            </a:r>
            <a:r>
              <a:rPr lang="zh-CN" altLang="en-US" sz="1100" b="0" u="none" dirty="0">
                <a:solidFill>
                  <a:schemeClr val="accent2">
                    <a:lumMod val="75000"/>
                  </a:schemeClr>
                </a:solidFill>
                <a:latin typeface="Microsoft JhengHei"/>
                <a:ea typeface="Microsoft JhengHei"/>
              </a:rPr>
              <a:t>：「你觉得每日什么时段最想打机，又最令你放松？ 你觉得大概多久时间才足够，但又能够有充足的睡眠</a:t>
            </a:r>
            <a:r>
              <a:rPr lang="zh-TW" altLang="en-US" sz="1100" b="0" dirty="0">
                <a:solidFill>
                  <a:schemeClr val="accent2">
                    <a:lumMod val="75000"/>
                  </a:schemeClr>
                </a:solidFill>
                <a:latin typeface="Microsoft JhengHei"/>
                <a:ea typeface="Microsoft JhengHei"/>
              </a:rPr>
              <a:t>？」</a:t>
            </a:r>
            <a:endParaRPr lang="en-HK" altLang="zh-TW" sz="1100" b="0" dirty="0">
              <a:solidFill>
                <a:schemeClr val="dk1"/>
              </a:solidFill>
              <a:latin typeface="Microsoft JhengHei"/>
              <a:ea typeface="Microsoft JhengHei"/>
            </a:endParaRPr>
          </a:p>
          <a:p>
            <a:pPr marL="800100" lvl="1" indent="-342900">
              <a:spcAft>
                <a:spcPts val="800"/>
              </a:spcAft>
              <a:buFont typeface="Symbol" panose="05050102010706020507" pitchFamily="18" charset="2"/>
              <a:buChar char=""/>
            </a:pPr>
            <a:r>
              <a:rPr lang="en-HK" altLang="zh-TW" sz="1100" b="0" dirty="0">
                <a:solidFill>
                  <a:schemeClr val="dk1"/>
                </a:solidFill>
                <a:latin typeface="Microsoft JhengHei"/>
                <a:ea typeface="Microsoft JhengHei"/>
              </a:rPr>
              <a:t>4. </a:t>
            </a:r>
            <a:r>
              <a:rPr lang="zh-TW" altLang="en-US" sz="1100" b="0" dirty="0">
                <a:solidFill>
                  <a:schemeClr val="dk1"/>
                </a:solidFill>
                <a:latin typeface="Microsoft JhengHei"/>
                <a:ea typeface="Microsoft JhengHei"/>
              </a:rPr>
              <a:t>提</a:t>
            </a:r>
            <a:r>
              <a:rPr lang="zh-CN" altLang="en-US" sz="1100" b="0" dirty="0">
                <a:solidFill>
                  <a:schemeClr val="dk1"/>
                </a:solidFill>
                <a:latin typeface="Microsoft JhengHei"/>
                <a:ea typeface="Microsoft JhengHei"/>
              </a:rPr>
              <a:t>供选择与奖励，增加合作动机</a:t>
            </a:r>
            <a:endParaRPr lang="en-HK" sz="1100" b="0" dirty="0">
              <a:solidFill>
                <a:schemeClr val="dk1"/>
              </a:solidFill>
              <a:latin typeface="Microsoft JhengHei"/>
              <a:ea typeface="Microsoft JhengHei"/>
            </a:endParaRPr>
          </a:p>
          <a:p>
            <a:pPr marL="0" lvl="0" indent="0" algn="l" rtl="0">
              <a:spcBef>
                <a:spcPts val="0"/>
              </a:spcBef>
              <a:spcAft>
                <a:spcPts val="0"/>
              </a:spcAft>
              <a:buNone/>
            </a:pPr>
            <a:endParaRPr b="0" dirty="0"/>
          </a:p>
        </p:txBody>
      </p:sp>
      <p:sp>
        <p:nvSpPr>
          <p:cNvPr id="723" name="Google Shape;723;g37cf7eb4b25_0_519:notes">
            <a:extLst>
              <a:ext uri="{FF2B5EF4-FFF2-40B4-BE49-F238E27FC236}">
                <a16:creationId xmlns:a16="http://schemas.microsoft.com/office/drawing/2014/main" id="{87DE211C-520D-BD66-35C0-E4C299F28D83}"/>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9671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a:extLst>
            <a:ext uri="{FF2B5EF4-FFF2-40B4-BE49-F238E27FC236}">
              <a16:creationId xmlns:a16="http://schemas.microsoft.com/office/drawing/2014/main" id="{85A25C98-CD7C-284E-493F-6D3465303835}"/>
            </a:ext>
          </a:extLst>
        </p:cNvPr>
        <p:cNvGrpSpPr/>
        <p:nvPr/>
      </p:nvGrpSpPr>
      <p:grpSpPr>
        <a:xfrm>
          <a:off x="0" y="0"/>
          <a:ext cx="0" cy="0"/>
          <a:chOff x="0" y="0"/>
          <a:chExt cx="0" cy="0"/>
        </a:xfrm>
      </p:grpSpPr>
      <p:sp>
        <p:nvSpPr>
          <p:cNvPr id="722" name="Google Shape;722;g37cf7eb4b25_0_519:notes">
            <a:extLst>
              <a:ext uri="{FF2B5EF4-FFF2-40B4-BE49-F238E27FC236}">
                <a16:creationId xmlns:a16="http://schemas.microsoft.com/office/drawing/2014/main" id="{60F78DBF-4DDE-EFB6-83DC-6C3C1ECBD82A}"/>
              </a:ext>
            </a:extLst>
          </p:cNvPr>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zh-CN" altLang="en-US" dirty="0"/>
              <a:t>讲解不同沟通</a:t>
            </a:r>
            <a:r>
              <a:rPr lang="zh-TW" altLang="en-US" sz="1100" b="0" i="0" u="none" strike="noStrike" cap="none" dirty="0">
                <a:solidFill>
                  <a:srgbClr val="000000"/>
                </a:solidFill>
                <a:latin typeface="Arial"/>
                <a:ea typeface="Microsoft JhengHei"/>
                <a:cs typeface="Arial"/>
                <a:sym typeface="Microsoft JhengHei"/>
              </a:rPr>
              <a:t>／</a:t>
            </a:r>
            <a:r>
              <a:rPr lang="zh-CN" altLang="en-US" dirty="0"/>
              <a:t>语气，练习技巧
鼓励家长反思不同语气所带来的效果
重点</a:t>
            </a:r>
            <a:r>
              <a:rPr lang="zh-CN" altLang="en-US" sz="1100" b="0" u="none" dirty="0">
                <a:latin typeface="Microsoft JhengHei"/>
                <a:ea typeface="Microsoft JhengHei"/>
              </a:rPr>
              <a:t>：</a:t>
            </a:r>
            <a:r>
              <a:rPr lang="zh-CN" altLang="en-US" dirty="0"/>
              <a:t>认同感受、引导、共同合作</a:t>
            </a:r>
            <a:r>
              <a:rPr lang="zh-TW" altLang="en-US" sz="1100" b="0" i="0" u="none" strike="noStrike" cap="none" dirty="0">
                <a:solidFill>
                  <a:srgbClr val="000000"/>
                </a:solidFill>
                <a:latin typeface="Arial"/>
                <a:ea typeface="Microsoft JhengHei"/>
                <a:cs typeface="Arial"/>
                <a:sym typeface="Microsoft JhengHei"/>
              </a:rPr>
              <a:t>／</a:t>
            </a:r>
            <a:r>
              <a:rPr lang="zh-CN" altLang="en-US" dirty="0"/>
              <a:t>提供选择与奖励</a:t>
            </a:r>
            <a:endParaRPr lang="en-HK" altLang="zh-TW" sz="1100" b="0"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endParaRPr>
          </a:p>
          <a:p>
            <a:pPr marL="0" lvl="0" indent="0" algn="l" rtl="0">
              <a:spcBef>
                <a:spcPts val="0"/>
              </a:spcBef>
              <a:spcAft>
                <a:spcPts val="0"/>
              </a:spcAft>
              <a:buNone/>
            </a:pPr>
            <a:endParaRPr lang="en-HK" altLang="zh-TW" b="0" u="none" dirty="0"/>
          </a:p>
        </p:txBody>
      </p:sp>
      <p:sp>
        <p:nvSpPr>
          <p:cNvPr id="723" name="Google Shape;723;g37cf7eb4b25_0_519:notes">
            <a:extLst>
              <a:ext uri="{FF2B5EF4-FFF2-40B4-BE49-F238E27FC236}">
                <a16:creationId xmlns:a16="http://schemas.microsoft.com/office/drawing/2014/main" id="{EE487AE2-9053-5C57-0BAF-DB9F1BFF6059}"/>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783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37cf7eb4b25_0_376: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altLang="en-US" sz="1200" b="1" dirty="0">
                <a:solidFill>
                  <a:schemeClr val="lt1"/>
                </a:solidFill>
                <a:latin typeface="Microsoft JhengHei"/>
                <a:ea typeface="Microsoft JhengHei"/>
                <a:cs typeface="Microsoft JhengHei"/>
                <a:sym typeface="Microsoft JhengHei"/>
              </a:rPr>
              <a:t>减少上网成瘾的策略 </a:t>
            </a:r>
            <a:r>
              <a:rPr lang="en-US" altLang="zh-CN" sz="1200" b="1" dirty="0">
                <a:solidFill>
                  <a:schemeClr val="lt1"/>
                </a:solidFill>
                <a:latin typeface="Microsoft JhengHei"/>
                <a:ea typeface="Microsoft JhengHei"/>
                <a:cs typeface="Microsoft JhengHei"/>
                <a:sym typeface="Microsoft JhengHei"/>
              </a:rPr>
              <a:t>– </a:t>
            </a:r>
            <a:r>
              <a:rPr lang="zh-CN" altLang="en-US" sz="1200" b="1" dirty="0">
                <a:solidFill>
                  <a:schemeClr val="lt1"/>
                </a:solidFill>
                <a:latin typeface="Microsoft JhengHei"/>
                <a:ea typeface="Microsoft JhengHei"/>
                <a:cs typeface="Microsoft JhengHei"/>
                <a:sym typeface="Microsoft JhengHei"/>
              </a:rPr>
              <a:t>（</a:t>
            </a:r>
            <a:r>
              <a:rPr lang="en-US" altLang="zh-CN" sz="1200" b="1" dirty="0">
                <a:solidFill>
                  <a:schemeClr val="lt1"/>
                </a:solidFill>
                <a:latin typeface="Microsoft JhengHei"/>
                <a:ea typeface="Microsoft JhengHei"/>
                <a:cs typeface="Microsoft JhengHei"/>
                <a:sym typeface="Microsoft JhengHei"/>
              </a:rPr>
              <a:t>1</a:t>
            </a:r>
            <a:r>
              <a:rPr lang="zh-CN" altLang="en-US" sz="1200" b="1" dirty="0">
                <a:solidFill>
                  <a:schemeClr val="lt1"/>
                </a:solidFill>
                <a:latin typeface="Microsoft JhengHei"/>
                <a:ea typeface="Microsoft JhengHei"/>
                <a:cs typeface="Microsoft JhengHei"/>
                <a:sym typeface="Microsoft JhengHei"/>
              </a:rPr>
              <a:t>） 与子女一起制作实体提示工具</a:t>
            </a:r>
            <a:endParaRPr lang="en-US" altLang="zh-CN" sz="1200" b="1" dirty="0">
              <a:solidFill>
                <a:schemeClr val="lt1"/>
              </a:solidFill>
              <a:latin typeface="Microsoft JhengHei"/>
              <a:ea typeface="Microsoft JhengHei"/>
              <a:cs typeface="Microsoft JhengHei"/>
              <a:sym typeface="Microsoft JhengHei"/>
            </a:endParaRPr>
          </a:p>
          <a:p>
            <a:pPr marL="171450" lvl="0" indent="-171450" algn="l" rtl="0">
              <a:lnSpc>
                <a:spcPct val="115000"/>
              </a:lnSpc>
              <a:spcBef>
                <a:spcPts val="0"/>
              </a:spcBef>
              <a:spcAft>
                <a:spcPts val="0"/>
              </a:spcAft>
              <a:buClr>
                <a:schemeClr val="dk1"/>
              </a:buClr>
              <a:buSzPts val="1100"/>
            </a:pPr>
            <a:r>
              <a:rPr lang="zh-CN" altLang="en-US" sz="1200" b="1" dirty="0">
                <a:solidFill>
                  <a:schemeClr val="lt1"/>
                </a:solidFill>
                <a:latin typeface="Microsoft JhengHei"/>
                <a:ea typeface="Microsoft JhengHei"/>
                <a:cs typeface="Microsoft JhengHei"/>
                <a:sym typeface="Microsoft JhengHei"/>
              </a:rPr>
              <a:t>列出当日要做的事情</a:t>
            </a:r>
            <a:r>
              <a:rPr lang="en-US" altLang="zh-CN" sz="1200" b="1" dirty="0">
                <a:solidFill>
                  <a:schemeClr val="lt1"/>
                </a:solidFill>
                <a:latin typeface="Microsoft JhengHei"/>
                <a:ea typeface="Microsoft JhengHei"/>
                <a:cs typeface="Microsoft JhengHei"/>
                <a:sym typeface="Microsoft JhengHei"/>
              </a:rPr>
              <a:t>/</a:t>
            </a:r>
            <a:r>
              <a:rPr lang="zh-CN" altLang="en-US" sz="1200" b="1" dirty="0">
                <a:solidFill>
                  <a:schemeClr val="lt1"/>
                </a:solidFill>
                <a:latin typeface="Microsoft JhengHei"/>
                <a:ea typeface="Microsoft JhengHei"/>
                <a:cs typeface="Microsoft JhengHei"/>
                <a:sym typeface="Microsoft JhengHei"/>
              </a:rPr>
              <a:t>要去的地方
设定计时器
当计时器一响，便应转移到该项工作
可把时钟放在当眼的地方</a:t>
            </a:r>
            <a:endParaRPr dirty="0"/>
          </a:p>
        </p:txBody>
      </p:sp>
      <p:sp>
        <p:nvSpPr>
          <p:cNvPr id="619" name="Google Shape;619;g37cf7eb4b25_0_37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7cf7eb4b25_2_111: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37cf7eb4b25_2_111: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37cf7eb4b25_0_386: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dirty="0">
                <a:solidFill>
                  <a:schemeClr val="lt1"/>
                </a:solidFill>
                <a:latin typeface="Microsoft JhengHei"/>
                <a:ea typeface="Microsoft JhengHei"/>
                <a:cs typeface="Microsoft JhengHei"/>
                <a:sym typeface="Microsoft JhengHei"/>
              </a:rPr>
              <a:t>减少上网成瘾的策略 </a:t>
            </a:r>
            <a:r>
              <a:rPr lang="en-US" altLang="zh-CN" sz="1100" b="1" dirty="0">
                <a:solidFill>
                  <a:schemeClr val="lt1"/>
                </a:solidFill>
                <a:latin typeface="Microsoft JhengHei"/>
                <a:ea typeface="Microsoft JhengHei"/>
                <a:cs typeface="Microsoft JhengHei"/>
                <a:sym typeface="Microsoft JhengHei"/>
              </a:rPr>
              <a:t>– </a:t>
            </a:r>
            <a:r>
              <a:rPr lang="zh-CN" altLang="en-US" sz="1100" b="1" dirty="0">
                <a:solidFill>
                  <a:schemeClr val="lt1"/>
                </a:solidFill>
                <a:latin typeface="Microsoft JhengHei"/>
                <a:ea typeface="Microsoft JhengHei"/>
                <a:cs typeface="Microsoft JhengHei"/>
                <a:sym typeface="Microsoft JhengHei"/>
              </a:rPr>
              <a:t>（</a:t>
            </a:r>
            <a:r>
              <a:rPr lang="en-US" altLang="zh-CN" sz="1100" b="1" dirty="0">
                <a:solidFill>
                  <a:schemeClr val="lt1"/>
                </a:solidFill>
                <a:latin typeface="Microsoft JhengHei"/>
                <a:ea typeface="Microsoft JhengHei"/>
                <a:cs typeface="Microsoft JhengHei"/>
                <a:sym typeface="Microsoft JhengHei"/>
              </a:rPr>
              <a:t>2</a:t>
            </a:r>
            <a:r>
              <a:rPr lang="zh-CN" altLang="en-US" sz="1100" b="1" dirty="0">
                <a:solidFill>
                  <a:schemeClr val="lt1"/>
                </a:solidFill>
                <a:latin typeface="Microsoft JhengHei"/>
                <a:ea typeface="Microsoft JhengHei"/>
                <a:cs typeface="Microsoft JhengHei"/>
                <a:sym typeface="Microsoft JhengHei"/>
              </a:rPr>
              <a:t>） 个性化提示卡：</a:t>
            </a:r>
            <a:endParaRPr lang="en-US" altLang="zh-CN" sz="1100" b="1" dirty="0">
              <a:solidFill>
                <a:schemeClr val="lt1"/>
              </a:solidFill>
              <a:latin typeface="Microsoft JhengHei"/>
              <a:ea typeface="Microsoft JhengHei"/>
              <a:cs typeface="Microsoft JhengHei"/>
              <a:sym typeface="Microsoft JhengHei"/>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CN" altLang="en-US" sz="1100" b="1" dirty="0">
                <a:solidFill>
                  <a:schemeClr val="lt1"/>
                </a:solidFill>
                <a:latin typeface="Microsoft JhengHei"/>
                <a:ea typeface="Microsoft JhengHei"/>
                <a:cs typeface="Microsoft JhengHei"/>
                <a:sym typeface="Microsoft JhengHei"/>
              </a:rPr>
              <a:t>“亲子活动工作纸（</a:t>
            </a:r>
            <a:r>
              <a:rPr lang="en-US" altLang="zh-CN" sz="1100" b="1" dirty="0">
                <a:solidFill>
                  <a:schemeClr val="lt1"/>
                </a:solidFill>
                <a:latin typeface="Microsoft JhengHei"/>
                <a:ea typeface="Microsoft JhengHei"/>
                <a:cs typeface="Microsoft JhengHei"/>
                <a:sym typeface="Microsoft JhengHei"/>
              </a:rPr>
              <a:t>1</a:t>
            </a:r>
            <a:r>
              <a:rPr lang="zh-CN" altLang="en-US" sz="1100" b="1" dirty="0">
                <a:solidFill>
                  <a:schemeClr val="lt1"/>
                </a:solidFill>
                <a:latin typeface="Microsoft JhengHei"/>
                <a:ea typeface="Microsoft JhengHei"/>
                <a:cs typeface="Microsoft JhengHei"/>
                <a:sym typeface="Microsoft JhengHei"/>
              </a:rPr>
              <a:t>）”讲解，列出沉迷上网带来的问题及减少上网的好处，并定期重温，以提升改变的动力</a:t>
            </a:r>
            <a:endParaRPr lang="en-US" altLang="zh-CN" sz="1100" b="1" dirty="0">
              <a:solidFill>
                <a:schemeClr val="lt1"/>
              </a:solidFill>
              <a:latin typeface="Microsoft JhengHei"/>
              <a:ea typeface="Microsoft JhengHei"/>
              <a:cs typeface="Microsoft JhengHei"/>
              <a:sym typeface="Microsoft JhengHei"/>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endParaRPr lang="en-HK" altLang="zh-TW" sz="1100" b="1"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en-HK" sz="1100" b="1" i="0" u="none" strike="noStrike" cap="none" dirty="0">
                <a:solidFill>
                  <a:srgbClr val="000000"/>
                </a:solidFill>
                <a:effectLst/>
                <a:latin typeface="Arial"/>
                <a:ea typeface="Arial"/>
                <a:cs typeface="Arial"/>
                <a:sym typeface="Arial"/>
              </a:rPr>
              <a:t>Elaboration: </a:t>
            </a:r>
          </a:p>
          <a:p>
            <a:r>
              <a:rPr lang="zh-CN" altLang="en-US" sz="1100" b="1" dirty="0">
                <a:solidFill>
                  <a:srgbClr val="C00000"/>
                </a:solidFill>
                <a:latin typeface="Microsoft JhengHei"/>
                <a:ea typeface="Microsoft JhengHei"/>
                <a:cs typeface="Microsoft JhengHei"/>
                <a:sym typeface="Microsoft JhengHei"/>
              </a:rPr>
              <a:t>提示卡目的：帮助子女反思沉迷上网的影响，并加强改变的动机（减少上网时间的动机）
见提示卡工作纸</a:t>
            </a:r>
            <a:r>
              <a:rPr lang="en-US" altLang="zh-CN" sz="1100" b="1" dirty="0">
                <a:solidFill>
                  <a:srgbClr val="C00000"/>
                </a:solidFill>
                <a:latin typeface="Microsoft JhengHei"/>
                <a:ea typeface="Microsoft JhengHei"/>
                <a:cs typeface="Microsoft JhengHei"/>
                <a:sym typeface="Microsoft JhengHei"/>
              </a:rPr>
              <a:t>..</a:t>
            </a:r>
            <a:r>
              <a:rPr lang="zh-CN" altLang="en-US" sz="1100" b="1" dirty="0">
                <a:solidFill>
                  <a:srgbClr val="C00000"/>
                </a:solidFill>
                <a:latin typeface="Microsoft JhengHei"/>
                <a:ea typeface="Microsoft JhengHei"/>
                <a:cs typeface="Microsoft JhengHei"/>
                <a:sym typeface="Microsoft JhengHei"/>
              </a:rPr>
              <a:t>列出五个沉迷上网带来的问题 （学业，作息时间，家庭关系，社交，情绪等各方面）
列出五个减少上网的好处 （学业，作息时间，家庭关系，社交，情绪等各方面）
每星期重温提示卡内容</a:t>
            </a:r>
            <a:endParaRPr lang="en-HK" sz="1100" b="0" i="0" u="none" strike="noStrike" cap="none" dirty="0">
              <a:solidFill>
                <a:srgbClr val="000000"/>
              </a:solidFill>
              <a:effectLst/>
              <a:latin typeface="Arial"/>
              <a:ea typeface="Arial"/>
              <a:cs typeface="Arial"/>
              <a:sym typeface="Arial"/>
            </a:endParaRPr>
          </a:p>
          <a:p>
            <a:pPr lvl="1"/>
            <a:r>
              <a:rPr lang="zh-CN" altLang="en-US" sz="1100" b="0" i="0" u="none" strike="noStrike" cap="none" dirty="0">
                <a:solidFill>
                  <a:srgbClr val="000000"/>
                </a:solidFill>
                <a:effectLst/>
                <a:latin typeface="Arial"/>
                <a:ea typeface="Arial"/>
                <a:cs typeface="Arial"/>
                <a:sym typeface="Arial"/>
              </a:rPr>
              <a:t>建议将提示卡放在当眼处，（如：书桌或手机封面），提醒子女改变的原</a:t>
            </a:r>
            <a:r>
              <a:rPr lang="zh-TW" altLang="en-US" sz="1100" b="0" i="0" u="none" strike="noStrike" cap="none" dirty="0">
                <a:solidFill>
                  <a:srgbClr val="000000"/>
                </a:solidFill>
                <a:effectLst/>
                <a:latin typeface="Arial"/>
                <a:ea typeface="Arial"/>
                <a:cs typeface="Arial"/>
                <a:sym typeface="Arial"/>
              </a:rPr>
              <a:t>因</a:t>
            </a:r>
            <a:endParaRPr lang="en-HK" sz="1100" b="0" i="0" u="none" strike="noStrike" cap="none" dirty="0">
              <a:solidFill>
                <a:srgbClr val="000000"/>
              </a:solidFill>
              <a:effectLst/>
              <a:latin typeface="Arial"/>
              <a:ea typeface="Arial"/>
              <a:cs typeface="Arial"/>
              <a:sym typeface="Arial"/>
            </a:endParaRPr>
          </a:p>
          <a:p>
            <a:pPr lvl="1"/>
            <a:r>
              <a:rPr lang="zh-CN" altLang="en-US" sz="1100" b="0" i="0" u="none" strike="noStrike" cap="none" dirty="0">
                <a:solidFill>
                  <a:srgbClr val="000000"/>
                </a:solidFill>
                <a:effectLst/>
                <a:latin typeface="Arial"/>
                <a:ea typeface="Arial"/>
                <a:cs typeface="Arial"/>
                <a:sym typeface="Arial"/>
              </a:rPr>
              <a:t>家长可每周定期与子女一起讨论，以作鼓励，并加强改变的动机</a:t>
            </a:r>
            <a:endParaRPr dirty="0"/>
          </a:p>
        </p:txBody>
      </p:sp>
      <p:sp>
        <p:nvSpPr>
          <p:cNvPr id="629" name="Google Shape;629;g37cf7eb4b25_0_38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a:extLst>
            <a:ext uri="{FF2B5EF4-FFF2-40B4-BE49-F238E27FC236}">
              <a16:creationId xmlns:a16="http://schemas.microsoft.com/office/drawing/2014/main" id="{C4F9EF4C-21A2-235A-2DFE-74DC7EC8D26D}"/>
            </a:ext>
          </a:extLst>
        </p:cNvPr>
        <p:cNvGrpSpPr/>
        <p:nvPr/>
      </p:nvGrpSpPr>
      <p:grpSpPr>
        <a:xfrm>
          <a:off x="0" y="0"/>
          <a:ext cx="0" cy="0"/>
          <a:chOff x="0" y="0"/>
          <a:chExt cx="0" cy="0"/>
        </a:xfrm>
      </p:grpSpPr>
      <p:sp>
        <p:nvSpPr>
          <p:cNvPr id="628" name="Google Shape;628;g37cf7eb4b25_0_386:notes">
            <a:extLst>
              <a:ext uri="{FF2B5EF4-FFF2-40B4-BE49-F238E27FC236}">
                <a16:creationId xmlns:a16="http://schemas.microsoft.com/office/drawing/2014/main" id="{0D613A8F-6E2B-990A-60A7-872140883396}"/>
              </a:ext>
            </a:extLst>
          </p:cNvPr>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zh-CN" altLang="en-US" sz="2000" b="1" dirty="0">
                <a:solidFill>
                  <a:schemeClr val="lt1"/>
                </a:solidFill>
                <a:latin typeface="Microsoft JhengHei"/>
                <a:ea typeface="Microsoft JhengHei"/>
                <a:cs typeface="Microsoft JhengHei"/>
                <a:sym typeface="Microsoft JhengHei"/>
              </a:rPr>
              <a:t>减少上网成瘾的策略 </a:t>
            </a:r>
            <a:r>
              <a:rPr lang="en-US" altLang="zh-CN" sz="2000" b="1" dirty="0">
                <a:solidFill>
                  <a:schemeClr val="lt1"/>
                </a:solidFill>
                <a:latin typeface="Microsoft JhengHei"/>
                <a:ea typeface="Microsoft JhengHei"/>
                <a:cs typeface="Microsoft JhengHei"/>
                <a:sym typeface="Microsoft JhengHei"/>
              </a:rPr>
              <a:t>- </a:t>
            </a:r>
            <a:r>
              <a:rPr lang="zh-CN" altLang="en-US" sz="2000" b="1" dirty="0">
                <a:solidFill>
                  <a:schemeClr val="lt1"/>
                </a:solidFill>
                <a:latin typeface="Microsoft JhengHei"/>
                <a:ea typeface="Microsoft JhengHei"/>
                <a:cs typeface="Microsoft JhengHei"/>
                <a:sym typeface="Microsoft JhengHei"/>
              </a:rPr>
              <a:t>（</a:t>
            </a:r>
            <a:r>
              <a:rPr lang="en-US" altLang="zh-CN" sz="2000" b="1" dirty="0">
                <a:solidFill>
                  <a:schemeClr val="lt1"/>
                </a:solidFill>
                <a:latin typeface="Microsoft JhengHei"/>
                <a:ea typeface="Microsoft JhengHei"/>
                <a:cs typeface="Microsoft JhengHei"/>
                <a:sym typeface="Microsoft JhengHei"/>
              </a:rPr>
              <a:t>3</a:t>
            </a:r>
            <a:r>
              <a:rPr lang="zh-CN" altLang="en-US" sz="2000" b="1" dirty="0">
                <a:solidFill>
                  <a:schemeClr val="lt1"/>
                </a:solidFill>
                <a:latin typeface="Microsoft JhengHei"/>
                <a:ea typeface="Microsoft JhengHei"/>
                <a:cs typeface="Microsoft JhengHei"/>
                <a:sym typeface="Microsoft JhengHei"/>
              </a:rPr>
              <a:t>） 制作提示兽</a:t>
            </a:r>
            <a:r>
              <a:rPr lang="zh-TW" altLang="en-US" sz="2000" b="1" dirty="0">
                <a:solidFill>
                  <a:srgbClr val="C00000"/>
                </a:solidFill>
                <a:latin typeface="Microsoft JhengHei"/>
                <a:ea typeface="Microsoft JhengHei"/>
                <a:cs typeface="Microsoft JhengHei"/>
                <a:sym typeface="Microsoft JhengHei"/>
              </a:rPr>
              <a:t> </a:t>
            </a:r>
            <a:endParaRPr lang="en-HK" altLang="zh-TW" sz="2000" b="1" dirty="0">
              <a:solidFill>
                <a:srgbClr val="C00000"/>
              </a:solidFill>
              <a:latin typeface="Microsoft JhengHei"/>
              <a:ea typeface="Microsoft JhengHei"/>
              <a:cs typeface="Microsoft JhengHei"/>
              <a:sym typeface="Microsoft JhengHei"/>
            </a:endParaRPr>
          </a:p>
          <a:p>
            <a:pPr marL="342900" lvl="0" indent="-342900" algn="l" rtl="0">
              <a:lnSpc>
                <a:spcPct val="115000"/>
              </a:lnSpc>
              <a:spcBef>
                <a:spcPts val="0"/>
              </a:spcBef>
              <a:spcAft>
                <a:spcPts val="0"/>
              </a:spcAft>
            </a:pPr>
            <a:r>
              <a:rPr lang="zh-CN" altLang="en-US" sz="2000" b="1" dirty="0">
                <a:solidFill>
                  <a:srgbClr val="C00000"/>
                </a:solidFill>
                <a:latin typeface="Microsoft JhengHei"/>
                <a:ea typeface="Microsoft JhengHei"/>
                <a:cs typeface="Microsoft JhengHei"/>
                <a:sym typeface="Microsoft JhengHei"/>
              </a:rPr>
              <a:t>“用”亲子活动工作纸（</a:t>
            </a:r>
            <a:r>
              <a:rPr lang="en-US" altLang="zh-CN" sz="2000" b="1" dirty="0">
                <a:solidFill>
                  <a:srgbClr val="C00000"/>
                </a:solidFill>
                <a:latin typeface="Microsoft JhengHei"/>
                <a:ea typeface="Microsoft JhengHei"/>
                <a:cs typeface="Microsoft JhengHei"/>
                <a:sym typeface="Microsoft JhengHei"/>
              </a:rPr>
              <a:t>2</a:t>
            </a:r>
            <a:r>
              <a:rPr lang="zh-CN" altLang="en-US" sz="2000" b="1" dirty="0">
                <a:solidFill>
                  <a:srgbClr val="C00000"/>
                </a:solidFill>
                <a:latin typeface="Microsoft JhengHei"/>
                <a:ea typeface="Microsoft JhengHei"/>
                <a:cs typeface="Microsoft JhengHei"/>
                <a:sym typeface="Microsoft JhengHei"/>
              </a:rPr>
              <a:t>）“讲解，就不同的场境共同协议提示兽一出场，大家必须停止上网活动为提示兽命</a:t>
            </a:r>
            <a:r>
              <a:rPr lang="zh-TW" altLang="en-US" sz="1100" b="1" dirty="0">
                <a:latin typeface="Microsoft JhengHei"/>
                <a:ea typeface="Microsoft JhengHei"/>
              </a:rPr>
              <a:t>名</a:t>
            </a:r>
          </a:p>
          <a:p>
            <a:pPr lvl="0" indent="-345501">
              <a:lnSpc>
                <a:spcPct val="115000"/>
              </a:lnSpc>
              <a:spcBef>
                <a:spcPts val="0"/>
              </a:spcBef>
              <a:buSzPct val="100000"/>
              <a:buFont typeface="+mj-lt"/>
              <a:buAutoNum type="arabicPeriod"/>
            </a:pPr>
            <a:r>
              <a:rPr lang="zh-CN" altLang="en-US" sz="1100" b="1" dirty="0">
                <a:latin typeface="Microsoft JhengHei"/>
                <a:ea typeface="Microsoft JhengHei"/>
                <a:cs typeface="Microsoft JhengHei"/>
                <a:sym typeface="Microsoft JhengHei"/>
              </a:rPr>
              <a:t>写上提示语句
当觉得改变很困难时／挣扎应否继续上网时／父母要求停止时，拿出来提醒自己
共同协定：提示兽一出场，大家必须停止上网活动</a:t>
            </a:r>
            <a:endParaRPr dirty="0"/>
          </a:p>
        </p:txBody>
      </p:sp>
      <p:sp>
        <p:nvSpPr>
          <p:cNvPr id="629" name="Google Shape;629;g37cf7eb4b25_0_386:notes">
            <a:extLst>
              <a:ext uri="{FF2B5EF4-FFF2-40B4-BE49-F238E27FC236}">
                <a16:creationId xmlns:a16="http://schemas.microsoft.com/office/drawing/2014/main" id="{2CA2C21A-A887-DC52-AE62-5293B04ACAD5}"/>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7228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dirty="0">
                <a:solidFill>
                  <a:schemeClr val="lt1"/>
                </a:solidFill>
                <a:latin typeface="Microsoft JhengHei"/>
                <a:ea typeface="Microsoft JhengHei"/>
                <a:cs typeface="Microsoft JhengHei"/>
                <a:sym typeface="Microsoft JhengHei"/>
              </a:rPr>
              <a:t>减少上网成瘾的策略 </a:t>
            </a:r>
            <a:r>
              <a:rPr lang="en-US" altLang="zh-CN" sz="1100" b="1" dirty="0">
                <a:solidFill>
                  <a:schemeClr val="lt1"/>
                </a:solidFill>
                <a:latin typeface="Microsoft JhengHei"/>
                <a:ea typeface="Microsoft JhengHei"/>
                <a:cs typeface="Microsoft JhengHei"/>
                <a:sym typeface="Microsoft JhengHei"/>
              </a:rPr>
              <a:t>- </a:t>
            </a:r>
            <a:r>
              <a:rPr lang="zh-CN" altLang="en-US" sz="1100" b="1" dirty="0">
                <a:solidFill>
                  <a:schemeClr val="lt1"/>
                </a:solidFill>
                <a:latin typeface="Microsoft JhengHei"/>
                <a:ea typeface="Microsoft JhengHei"/>
                <a:cs typeface="Microsoft JhengHei"/>
                <a:sym typeface="Microsoft JhengHei"/>
              </a:rPr>
              <a:t>（</a:t>
            </a:r>
            <a:r>
              <a:rPr lang="en-US" altLang="zh-CN" sz="1100" b="1" dirty="0">
                <a:solidFill>
                  <a:schemeClr val="lt1"/>
                </a:solidFill>
                <a:latin typeface="Microsoft JhengHei"/>
                <a:ea typeface="Microsoft JhengHei"/>
                <a:cs typeface="Microsoft JhengHei"/>
                <a:sym typeface="Microsoft JhengHei"/>
              </a:rPr>
              <a:t>3</a:t>
            </a:r>
            <a:r>
              <a:rPr lang="zh-CN" altLang="en-US" sz="1100" b="1" dirty="0">
                <a:solidFill>
                  <a:schemeClr val="lt1"/>
                </a:solidFill>
                <a:latin typeface="Microsoft JhengHei"/>
                <a:ea typeface="Microsoft JhengHei"/>
                <a:cs typeface="Microsoft JhengHei"/>
                <a:sym typeface="Microsoft JhengHei"/>
              </a:rPr>
              <a:t>） 制作提示兽</a:t>
            </a:r>
            <a:r>
              <a:rPr lang="en-US" altLang="zh-CN" sz="1100" b="1" dirty="0">
                <a:solidFill>
                  <a:schemeClr val="lt1"/>
                </a:solidFill>
                <a:latin typeface="Microsoft JhengHei"/>
                <a:ea typeface="Microsoft JhengHei"/>
                <a:cs typeface="Microsoft JhengHei"/>
                <a:sym typeface="Microsoft JhengHei"/>
              </a:rPr>
              <a:t>- </a:t>
            </a:r>
            <a:r>
              <a:rPr lang="zh-CN" altLang="en-US" sz="1100" b="1" dirty="0">
                <a:solidFill>
                  <a:schemeClr val="lt1"/>
                </a:solidFill>
                <a:latin typeface="Microsoft JhengHei"/>
                <a:ea typeface="Microsoft JhengHei"/>
                <a:cs typeface="Microsoft JhengHei"/>
                <a:sym typeface="Microsoft JhengHei"/>
              </a:rPr>
              <a:t>提醒语句例</a:t>
            </a:r>
            <a:r>
              <a:rPr lang="zh-TW" altLang="en-US" sz="1100" b="1" dirty="0"/>
              <a:t>子</a:t>
            </a:r>
            <a:endParaRPr lang="en-HK" altLang="zh-TW" sz="1100"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altLang="zh-TW" sz="1100" b="1" dirty="0">
              <a:solidFill>
                <a:srgbClr val="C00000"/>
              </a:solidFill>
              <a:latin typeface="Microsoft JhengHei"/>
              <a:ea typeface="Microsoft JhengHei"/>
              <a:cs typeface="Microsoft JhengHei"/>
              <a:sym typeface="Microsoft JhengHei"/>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CN" altLang="en-US" sz="1100" b="1" dirty="0"/>
              <a:t>简单讲提醒于不同情境的提醒例</a:t>
            </a:r>
            <a:r>
              <a:rPr lang="zh-TW" altLang="en-US" sz="1100" b="1" dirty="0"/>
              <a:t>子</a:t>
            </a:r>
            <a:endParaRPr lang="en-HK" altLang="zh-TW" sz="1100"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sz="1100" dirty="0"/>
          </a:p>
          <a:p>
            <a:endParaRPr lang="en-HK" dirty="0"/>
          </a:p>
        </p:txBody>
      </p:sp>
    </p:spTree>
    <p:extLst>
      <p:ext uri="{BB962C8B-B14F-4D97-AF65-F5344CB8AC3E}">
        <p14:creationId xmlns:p14="http://schemas.microsoft.com/office/powerpoint/2010/main" val="3427360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
                <a:srgbClr val="000000"/>
              </a:buClr>
              <a:buSzPts val="1000"/>
              <a:buFont typeface="Symbol" panose="05050102010706020507" pitchFamily="18" charset="2"/>
              <a:buNone/>
              <a:tabLst>
                <a:tab pos="457200" algn="l"/>
              </a:tabLst>
              <a:defRPr/>
            </a:pPr>
            <a:r>
              <a:rPr lang="zh-CN" altLang="en-US" sz="1100" b="1" dirty="0">
                <a:solidFill>
                  <a:schemeClr val="lt1"/>
                </a:solidFill>
                <a:latin typeface="Microsoft JhengHei"/>
                <a:ea typeface="Microsoft JhengHei"/>
                <a:cs typeface="Microsoft JhengHei"/>
                <a:sym typeface="Microsoft JhengHei"/>
              </a:rPr>
              <a:t>减少上网成瘾的策略 </a:t>
            </a:r>
            <a:r>
              <a:rPr lang="en-US" altLang="zh-CN" sz="1100" b="1" dirty="0">
                <a:solidFill>
                  <a:schemeClr val="lt1"/>
                </a:solidFill>
                <a:latin typeface="Microsoft JhengHei"/>
                <a:ea typeface="Microsoft JhengHei"/>
                <a:cs typeface="Microsoft JhengHei"/>
                <a:sym typeface="Microsoft JhengHei"/>
              </a:rPr>
              <a:t>- </a:t>
            </a:r>
            <a:r>
              <a:rPr lang="zh-CN" altLang="en-US" sz="1100" b="1" dirty="0">
                <a:solidFill>
                  <a:schemeClr val="lt1"/>
                </a:solidFill>
                <a:latin typeface="Microsoft JhengHei"/>
                <a:ea typeface="Microsoft JhengHei"/>
                <a:cs typeface="Microsoft JhengHei"/>
                <a:sym typeface="Microsoft JhengHei"/>
              </a:rPr>
              <a:t>（</a:t>
            </a:r>
            <a:r>
              <a:rPr lang="en-US" altLang="zh-CN" sz="1100" b="1" dirty="0">
                <a:solidFill>
                  <a:schemeClr val="lt1"/>
                </a:solidFill>
                <a:latin typeface="Microsoft JhengHei"/>
                <a:ea typeface="Microsoft JhengHei"/>
                <a:cs typeface="Microsoft JhengHei"/>
                <a:sym typeface="Microsoft JhengHei"/>
              </a:rPr>
              <a:t>3</a:t>
            </a:r>
            <a:r>
              <a:rPr lang="zh-CN" altLang="en-US" sz="1100" b="1" dirty="0">
                <a:solidFill>
                  <a:schemeClr val="lt1"/>
                </a:solidFill>
                <a:latin typeface="Microsoft JhengHei"/>
                <a:ea typeface="Microsoft JhengHei"/>
                <a:cs typeface="Microsoft JhengHei"/>
                <a:sym typeface="Microsoft JhengHei"/>
              </a:rPr>
              <a:t>） 制作提示兽</a:t>
            </a:r>
            <a:r>
              <a:rPr lang="en-US" altLang="zh-CN" sz="1100" b="1" dirty="0">
                <a:solidFill>
                  <a:schemeClr val="lt1"/>
                </a:solidFill>
                <a:latin typeface="Microsoft JhengHei"/>
                <a:ea typeface="Microsoft JhengHei"/>
                <a:cs typeface="Microsoft JhengHei"/>
                <a:sym typeface="Microsoft JhengHei"/>
              </a:rPr>
              <a:t>-</a:t>
            </a:r>
            <a:r>
              <a:rPr lang="zh-CN" altLang="en-US" sz="1100" b="1" dirty="0">
                <a:solidFill>
                  <a:schemeClr val="lt1"/>
                </a:solidFill>
                <a:latin typeface="Microsoft JhengHei"/>
                <a:ea typeface="Microsoft JhengHei"/>
                <a:cs typeface="Microsoft JhengHei"/>
                <a:sym typeface="Microsoft JhengHei"/>
              </a:rPr>
              <a:t>如何让提醒语句更有效</a:t>
            </a:r>
            <a:r>
              <a:rPr lang="zh-TW" altLang="en-US" sz="1100" b="1" i="0" u="none" strike="noStrike" cap="none" dirty="0">
                <a:solidFill>
                  <a:srgbClr val="000000"/>
                </a:solidFill>
                <a:latin typeface="Arial"/>
                <a:cs typeface="Arial"/>
                <a:sym typeface="Arial"/>
              </a:rPr>
              <a:t>？</a:t>
            </a:r>
            <a:endParaRPr lang="en-HK" altLang="zh-TW" sz="1100" b="1" i="0" u="none" strike="noStrike" cap="none" dirty="0">
              <a:solidFill>
                <a:srgbClr val="000000"/>
              </a:solidFill>
              <a:latin typeface="Arial"/>
              <a:ea typeface="Microsoft JhengHei"/>
              <a:cs typeface="Arial"/>
              <a:sym typeface="Microsoft JhengHei"/>
            </a:endParaRPr>
          </a:p>
          <a:p>
            <a:pPr marL="342900" lvl="0" indent="-342900">
              <a:lnSpc>
                <a:spcPct val="115000"/>
              </a:lnSpc>
              <a:spcAft>
                <a:spcPts val="800"/>
              </a:spcAft>
              <a:buSzPts val="1000"/>
              <a:buFont typeface="Symbol" panose="05050102010706020507" pitchFamily="18" charset="2"/>
              <a:buChar char=""/>
              <a:tabLst>
                <a:tab pos="457200" algn="l"/>
              </a:tabLst>
            </a:pPr>
            <a:r>
              <a:rPr lang="zh-CN" altLang="en-US" sz="1100" b="1" dirty="0"/>
              <a:t>用第一人称：</a:t>
            </a:r>
            <a:r>
              <a:rPr lang="zh-CN" altLang="en-US" sz="1100" dirty="0"/>
              <a:t>「我可以</a:t>
            </a:r>
            <a:r>
              <a:rPr lang="en-US" altLang="zh-CN" sz="1100" dirty="0"/>
              <a:t>...</a:t>
            </a:r>
            <a:r>
              <a:rPr lang="zh-CN" altLang="en-US" sz="1100" dirty="0"/>
              <a:t>」、「我选择</a:t>
            </a:r>
            <a:r>
              <a:rPr lang="en-US" altLang="zh-CN" sz="1100" dirty="0"/>
              <a:t>...</a:t>
            </a:r>
            <a:r>
              <a:rPr lang="zh-CN" altLang="en-US" sz="1100" dirty="0"/>
              <a:t>」加强子女的主动性与掌控感</a:t>
            </a:r>
            <a:endParaRPr lang="en-HK" sz="1100" dirty="0"/>
          </a:p>
          <a:p>
            <a:pPr marL="342900" lvl="0" indent="-342900">
              <a:lnSpc>
                <a:spcPct val="115000"/>
              </a:lnSpc>
              <a:spcAft>
                <a:spcPts val="800"/>
              </a:spcAft>
              <a:buSzPts val="1000"/>
              <a:buFont typeface="Symbol" panose="05050102010706020507" pitchFamily="18" charset="2"/>
              <a:buChar char=""/>
              <a:tabLst>
                <a:tab pos="457200" algn="l"/>
              </a:tabLst>
            </a:pPr>
            <a:r>
              <a:rPr lang="zh-CN" altLang="en-US" sz="1100" b="1" dirty="0"/>
              <a:t>具体化情境：</a:t>
            </a:r>
            <a:r>
              <a:rPr lang="zh-CN" altLang="en-US" sz="1100" b="0" dirty="0"/>
              <a:t>语句越贴近日常，越容易产生共鸣</a:t>
            </a:r>
            <a:r>
              <a:rPr lang="zh-CN" altLang="en-US" sz="1100" b="1" dirty="0"/>
              <a:t>
鼓励子女表达感受：</a:t>
            </a:r>
            <a:r>
              <a:rPr lang="zh-CN" altLang="en-US" sz="1100" b="0" dirty="0"/>
              <a:t>如「我感到</a:t>
            </a:r>
            <a:r>
              <a:rPr lang="en-US" altLang="zh-CN" sz="1100" b="0" dirty="0"/>
              <a:t>... </a:t>
            </a:r>
            <a:r>
              <a:rPr lang="zh-CN" altLang="en-US" sz="1100" b="0" dirty="0"/>
              <a:t>但我仍然可以</a:t>
            </a:r>
            <a:r>
              <a:rPr lang="en-US" altLang="zh-CN" sz="1100" b="0" dirty="0"/>
              <a:t>...</a:t>
            </a:r>
            <a:r>
              <a:rPr lang="zh-CN" altLang="en-US" sz="1100" b="0" dirty="0"/>
              <a:t>」帮助子女辨识与调节情绪</a:t>
            </a:r>
            <a:r>
              <a:rPr lang="zh-CN" altLang="en-US" sz="1100" b="1" dirty="0"/>
              <a:t>
加入自我肯定的元素：</a:t>
            </a:r>
            <a:r>
              <a:rPr lang="zh-CN" altLang="en-US" sz="1100" b="0" dirty="0"/>
              <a:t>如「我做到啦！ 」，让子女看到自己的努力与进步</a:t>
            </a:r>
            <a:endParaRPr lang="en-HK" b="0" dirty="0"/>
          </a:p>
        </p:txBody>
      </p:sp>
    </p:spTree>
    <p:extLst>
      <p:ext uri="{BB962C8B-B14F-4D97-AF65-F5344CB8AC3E}">
        <p14:creationId xmlns:p14="http://schemas.microsoft.com/office/powerpoint/2010/main" val="20325360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7cf7eb4b25_0_398: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dirty="0">
                <a:solidFill>
                  <a:schemeClr val="lt1"/>
                </a:solidFill>
                <a:latin typeface="Microsoft JhengHei"/>
                <a:ea typeface="Microsoft JhengHei"/>
                <a:cs typeface="Microsoft JhengHei"/>
                <a:sym typeface="Microsoft JhengHei"/>
              </a:rPr>
              <a:t>减少上网成瘾的策略</a:t>
            </a:r>
            <a:r>
              <a:rPr lang="zh-TW" altLang="en-US" sz="1100" b="1" dirty="0">
                <a:solidFill>
                  <a:schemeClr val="lt1"/>
                </a:solidFill>
                <a:latin typeface="Microsoft JhengHei"/>
                <a:ea typeface="Microsoft JhengHei"/>
                <a:cs typeface="Microsoft JhengHei"/>
                <a:sym typeface="Microsoft JhengHei"/>
              </a:rPr>
              <a:t> </a:t>
            </a:r>
            <a:r>
              <a:rPr lang="en-HK" altLang="zh-TW" sz="1100" b="1" dirty="0">
                <a:solidFill>
                  <a:schemeClr val="lt1"/>
                </a:solidFill>
                <a:latin typeface="Microsoft JhengHei"/>
                <a:ea typeface="Microsoft JhengHei"/>
                <a:cs typeface="Microsoft JhengHei"/>
                <a:sym typeface="Microsoft JhengHei"/>
              </a:rPr>
              <a:t>- </a:t>
            </a:r>
            <a:r>
              <a:rPr lang="en-HK" altLang="zh-TW" sz="1100" b="1" dirty="0">
                <a:solidFill>
                  <a:srgbClr val="C00000"/>
                </a:solidFill>
                <a:latin typeface="Microsoft JhengHei"/>
                <a:ea typeface="Microsoft JhengHei"/>
                <a:cs typeface="Microsoft JhengHei"/>
                <a:sym typeface="Microsoft JhengHei"/>
              </a:rPr>
              <a:t>(4) </a:t>
            </a:r>
            <a:r>
              <a:rPr lang="zh-CN" altLang="en-US" sz="1100" b="1" dirty="0">
                <a:solidFill>
                  <a:srgbClr val="C00000"/>
                </a:solidFill>
                <a:latin typeface="Microsoft JhengHei"/>
                <a:ea typeface="Microsoft JhengHei"/>
                <a:cs typeface="Microsoft JhengHei"/>
                <a:sym typeface="Microsoft JhengHei"/>
              </a:rPr>
              <a:t>制订除上网外的个性化活动清单</a:t>
            </a:r>
            <a:r>
              <a:rPr lang="zh-TW" altLang="en-US" sz="1100" b="1" dirty="0">
                <a:solidFill>
                  <a:srgbClr val="C00000"/>
                </a:solidFill>
                <a:latin typeface="Microsoft JhengHei"/>
                <a:ea typeface="Microsoft JhengHei"/>
                <a:cs typeface="Microsoft JhengHei"/>
                <a:sym typeface="Microsoft JhengHei"/>
              </a:rPr>
              <a: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HK" altLang="zh-TW" sz="1100" b="0" dirty="0">
                <a:solidFill>
                  <a:srgbClr val="C00000"/>
                </a:solidFill>
                <a:latin typeface="Microsoft JhengHei"/>
                <a:ea typeface="Microsoft JhengHei"/>
                <a:cs typeface="Microsoft JhengHei"/>
                <a:sym typeface="Microsoft JhengHei"/>
              </a:rPr>
              <a:t>- </a:t>
            </a:r>
            <a:r>
              <a:rPr lang="zh-CN" altLang="en-US" sz="1100" b="0" dirty="0">
                <a:solidFill>
                  <a:srgbClr val="C00000"/>
                </a:solidFill>
                <a:latin typeface="Microsoft JhengHei"/>
                <a:ea typeface="Microsoft JhengHei"/>
                <a:cs typeface="Microsoft JhengHei"/>
                <a:sym typeface="Microsoft JhengHei"/>
              </a:rPr>
              <a:t>用“亲子活动工作纸（</a:t>
            </a:r>
            <a:r>
              <a:rPr lang="en-US" altLang="zh-CN" sz="1100" b="0" dirty="0">
                <a:solidFill>
                  <a:srgbClr val="C00000"/>
                </a:solidFill>
                <a:latin typeface="Microsoft JhengHei"/>
                <a:ea typeface="Microsoft JhengHei"/>
                <a:cs typeface="Microsoft JhengHei"/>
                <a:sym typeface="Microsoft JhengHei"/>
              </a:rPr>
              <a:t>3</a:t>
            </a:r>
            <a:r>
              <a:rPr lang="zh-CN" altLang="en-US" sz="1100" b="0" dirty="0">
                <a:solidFill>
                  <a:srgbClr val="C00000"/>
                </a:solidFill>
                <a:latin typeface="Microsoft JhengHei"/>
                <a:ea typeface="Microsoft JhengHei"/>
                <a:cs typeface="Microsoft JhengHei"/>
                <a:sym typeface="Microsoft JhengHei"/>
              </a:rPr>
              <a:t>）：个性化活动清单”讲解</a:t>
            </a:r>
            <a:endParaRPr lang="zh-TW" altLang="en-US" sz="1100" b="0" dirty="0">
              <a:solidFill>
                <a:srgbClr val="C00000"/>
              </a:solidFill>
              <a:latin typeface="Microsoft JhengHei"/>
              <a:ea typeface="Microsoft JhengHei"/>
              <a:cs typeface="Microsoft JhengHei"/>
              <a:sym typeface="Microsoft JhengHei"/>
            </a:endParaRP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zh-CN" altLang="en-US" sz="1100" b="0" dirty="0">
                <a:solidFill>
                  <a:srgbClr val="C00000"/>
                </a:solidFill>
                <a:latin typeface="Microsoft JhengHei"/>
                <a:ea typeface="Microsoft JhengHei"/>
                <a:cs typeface="Microsoft JhengHei"/>
                <a:sym typeface="Microsoft JhengHei"/>
              </a:rPr>
              <a:t>目的：帮助家长与子女一起构思上网以外的替代活动
一起填写替代活动所需时间？ 是否需要家人／朋友参与？ 地点？ 对此活动的兴趣（</a:t>
            </a:r>
            <a:r>
              <a:rPr lang="en-US" altLang="zh-CN" sz="1100" b="0" dirty="0">
                <a:solidFill>
                  <a:srgbClr val="C00000"/>
                </a:solidFill>
                <a:latin typeface="Microsoft JhengHei"/>
                <a:ea typeface="Microsoft JhengHei"/>
                <a:cs typeface="Microsoft JhengHei"/>
                <a:sym typeface="Microsoft JhengHei"/>
              </a:rPr>
              <a:t>1–5</a:t>
            </a:r>
            <a:r>
              <a:rPr lang="zh-CN" altLang="en-US" sz="1100" b="0" dirty="0">
                <a:solidFill>
                  <a:srgbClr val="C00000"/>
                </a:solidFill>
                <a:latin typeface="Microsoft JhengHei"/>
                <a:ea typeface="Microsoft JhengHei"/>
                <a:cs typeface="Microsoft JhengHei"/>
                <a:sym typeface="Microsoft JhengHei"/>
              </a:rPr>
              <a:t>分）？ 好处？ 执行上的困难？</a:t>
            </a:r>
            <a:endParaRPr lang="zh-TW" altLang="en-US" sz="1100" b="0" dirty="0">
              <a:solidFill>
                <a:srgbClr val="C00000"/>
              </a:solidFill>
              <a:latin typeface="Microsoft JhengHei"/>
              <a:ea typeface="Microsoft JhengHei"/>
              <a:cs typeface="Microsoft JhengHei"/>
              <a:sym typeface="Microsoft JhengHei"/>
            </a:endParaRPr>
          </a:p>
        </p:txBody>
      </p:sp>
      <p:sp>
        <p:nvSpPr>
          <p:cNvPr id="643" name="Google Shape;643;g37cf7eb4b25_0_39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37cf7eb4b25_0_408: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dirty="0">
                <a:solidFill>
                  <a:schemeClr val="lt1"/>
                </a:solidFill>
                <a:latin typeface="Microsoft JhengHei"/>
                <a:ea typeface="Microsoft JhengHei"/>
                <a:cs typeface="Microsoft JhengHei"/>
                <a:sym typeface="Microsoft JhengHei"/>
              </a:rPr>
              <a:t>减少上网成瘾的策略 </a:t>
            </a:r>
            <a:r>
              <a:rPr lang="en-US" altLang="zh-CN" sz="1100" b="1" dirty="0">
                <a:solidFill>
                  <a:schemeClr val="lt1"/>
                </a:solidFill>
                <a:latin typeface="Microsoft JhengHei"/>
                <a:ea typeface="Microsoft JhengHei"/>
                <a:cs typeface="Microsoft JhengHei"/>
                <a:sym typeface="Microsoft JhengHei"/>
              </a:rPr>
              <a:t>- </a:t>
            </a:r>
            <a:r>
              <a:rPr lang="zh-CN" altLang="en-US" sz="1100" b="1" dirty="0">
                <a:solidFill>
                  <a:schemeClr val="lt1"/>
                </a:solidFill>
                <a:latin typeface="Microsoft JhengHei"/>
                <a:ea typeface="Microsoft JhengHei"/>
                <a:cs typeface="Microsoft JhengHei"/>
                <a:sym typeface="Microsoft JhengHei"/>
              </a:rPr>
              <a:t>（</a:t>
            </a:r>
            <a:r>
              <a:rPr lang="en-US" altLang="zh-CN" sz="1100" b="1" dirty="0">
                <a:solidFill>
                  <a:schemeClr val="lt1"/>
                </a:solidFill>
                <a:latin typeface="Microsoft JhengHei"/>
                <a:ea typeface="Microsoft JhengHei"/>
                <a:cs typeface="Microsoft JhengHei"/>
                <a:sym typeface="Microsoft JhengHei"/>
              </a:rPr>
              <a:t>5</a:t>
            </a:r>
            <a:r>
              <a:rPr lang="zh-CN" altLang="en-US" sz="1100" b="1" dirty="0">
                <a:solidFill>
                  <a:schemeClr val="lt1"/>
                </a:solidFill>
                <a:latin typeface="Microsoft JhengHei"/>
                <a:ea typeface="Microsoft JhengHei"/>
                <a:cs typeface="Microsoft JhengHei"/>
                <a:sym typeface="Microsoft JhengHei"/>
              </a:rPr>
              <a:t>） 协助子女重组日常生活时间</a:t>
            </a:r>
            <a:r>
              <a:rPr lang="zh-TW" altLang="en-US" sz="1100" b="1" dirty="0">
                <a:solidFill>
                  <a:srgbClr val="C00000"/>
                </a:solidFill>
                <a:latin typeface="Microsoft JhengHei"/>
                <a:ea typeface="Microsoft JhengHei"/>
                <a:cs typeface="Microsoft JhengHei"/>
                <a:sym typeface="Microsoft JhengHei"/>
              </a:rPr>
              <a:t>表</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CN" altLang="en-US" sz="1100" b="0" i="0" u="none" strike="noStrike" cap="none" dirty="0">
                <a:solidFill>
                  <a:srgbClr val="000000"/>
                </a:solidFill>
                <a:effectLst/>
                <a:latin typeface="Arial"/>
                <a:ea typeface="Arial"/>
                <a:cs typeface="Arial"/>
                <a:sym typeface="Arial"/>
              </a:rPr>
              <a:t>用“亲子活动工作纸（</a:t>
            </a:r>
            <a:r>
              <a:rPr lang="en-US" altLang="zh-CN" sz="1100" b="0" i="0" u="none" strike="noStrike" cap="none" dirty="0">
                <a:solidFill>
                  <a:srgbClr val="000000"/>
                </a:solidFill>
                <a:effectLst/>
                <a:latin typeface="Arial"/>
                <a:ea typeface="Arial"/>
                <a:cs typeface="Arial"/>
                <a:sym typeface="Arial"/>
              </a:rPr>
              <a:t>3</a:t>
            </a:r>
            <a:r>
              <a:rPr lang="zh-CN" altLang="en-US" sz="1100" b="0" i="0" u="none" strike="noStrike" cap="none" dirty="0">
                <a:solidFill>
                  <a:srgbClr val="000000"/>
                </a:solidFill>
                <a:effectLst/>
                <a:latin typeface="Arial"/>
                <a:ea typeface="Arial"/>
                <a:cs typeface="Arial"/>
                <a:sym typeface="Arial"/>
              </a:rPr>
              <a:t>）：日常活动时间表” 讲解，检视现在上网的模式和习惯，如上网的时间、地点、时数
请家长与子女计划和记录一周内的日常活动，包括：睡觉、与家人朋友相处、做功课、温习、上网、进食或其他活动，以检视现在上网的模式和习惯，并打破旧有上网习惯
原定计划由子女填写，实际情况由家长填写
例如：由放学回家立即上网，改为放学回家先洗澡</a:t>
            </a:r>
            <a:endParaRPr lang="zh-TW" altLang="en-US" dirty="0"/>
          </a:p>
        </p:txBody>
      </p:sp>
      <p:sp>
        <p:nvSpPr>
          <p:cNvPr id="656" name="Google Shape;656;g37cf7eb4b25_0_40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sym typeface="Microsoft JhengHei"/>
              </a:rPr>
              <a:t>奖励计划</a:t>
            </a:r>
            <a:endParaRPr lang="en-US" altLang="zh-TW" sz="1100" b="1" dirty="0">
              <a:solidFill>
                <a:schemeClr val="lt1"/>
              </a:solidFill>
              <a:latin typeface="Microsoft JhengHei"/>
              <a:ea typeface="Microsoft JhengHei"/>
              <a:sym typeface="Microsoft JhengHei"/>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HK" altLang="zh-TW" sz="1100" b="1" dirty="0">
                <a:latin typeface="Microsoft JhengHei"/>
                <a:ea typeface="Microsoft JhengHei"/>
              </a:rPr>
              <a:t>(A) </a:t>
            </a:r>
            <a:r>
              <a:rPr lang="zh-CN" altLang="en-US" sz="1100" b="1" i="0" u="none" strike="noStrike" cap="none" dirty="0">
                <a:solidFill>
                  <a:srgbClr val="000000"/>
                </a:solidFill>
                <a:effectLst/>
                <a:latin typeface="Arial"/>
                <a:ea typeface="Arial"/>
                <a:cs typeface="Arial"/>
                <a:sym typeface="Arial"/>
              </a:rPr>
              <a:t>每周屏幕时间记录</a:t>
            </a:r>
            <a:r>
              <a:rPr lang="zh-TW" altLang="en-US" sz="1100" b="1" i="0" u="none" strike="noStrike" cap="none" dirty="0">
                <a:solidFill>
                  <a:srgbClr val="000000"/>
                </a:solidFill>
                <a:effectLst/>
                <a:latin typeface="Arial"/>
                <a:ea typeface="Arial"/>
                <a:cs typeface="Arial"/>
                <a:sym typeface="Arial"/>
              </a:rPr>
              <a:t>表</a:t>
            </a:r>
            <a:endParaRPr lang="en-HK" altLang="zh-TW" sz="1100" b="1" dirty="0">
              <a:latin typeface="Microsoft JhengHei"/>
              <a:ea typeface="Microsoft JhengHei"/>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TW" altLang="en-US" sz="1100" b="1" dirty="0">
                <a:latin typeface="Microsoft JhengHei"/>
                <a:ea typeface="Microsoft JhengHei"/>
              </a:rPr>
              <a:t>目</a:t>
            </a:r>
            <a:r>
              <a:rPr lang="zh-CN" altLang="en-US" sz="1100" b="1" dirty="0">
                <a:latin typeface="Microsoft JhengHei"/>
                <a:ea typeface="Microsoft JhengHei"/>
              </a:rPr>
              <a:t>的： </a:t>
            </a:r>
            <a:r>
              <a:rPr lang="zh-CN" altLang="en-US" sz="1100" b="0" dirty="0">
                <a:latin typeface="Microsoft JhengHei"/>
                <a:ea typeface="Microsoft JhengHei"/>
              </a:rPr>
              <a:t>鼓励子女与家长每天一起记录原定目标及实际上网使用时间，以减少上网时间，并计算累积点数以兑换奖励</a:t>
            </a:r>
            <a:endParaRPr lang="en-HK" altLang="zh-TW" sz="1100" b="0" i="0" u="none" strike="noStrike" cap="none" dirty="0">
              <a:solidFill>
                <a:srgbClr val="000000"/>
              </a:solidFill>
              <a:effectLst/>
              <a:latin typeface="Microsoft JhengHei"/>
              <a:ea typeface="Microsoft JhengHei"/>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CN" altLang="en-US" sz="1100" b="0" i="0" u="none" strike="noStrike" cap="none" dirty="0">
                <a:solidFill>
                  <a:srgbClr val="000000"/>
                </a:solidFill>
                <a:effectLst/>
                <a:latin typeface="Arial"/>
                <a:ea typeface="Arial"/>
                <a:cs typeface="Arial"/>
                <a:sym typeface="Arial"/>
              </a:rPr>
              <a:t>与子女共同商议每日合理的屏幕使用时间（原定目标）
每天由子女自行或与家长一起填写「每周屏幕时间记录表」，对照目标与实际使用时间
达标即可获得</a:t>
            </a:r>
            <a:r>
              <a:rPr lang="en-US" altLang="zh-CN" sz="1100" b="0" i="0" u="none" strike="noStrike" cap="none" dirty="0">
                <a:solidFill>
                  <a:srgbClr val="000000"/>
                </a:solidFill>
                <a:effectLst/>
                <a:latin typeface="Arial"/>
                <a:ea typeface="Arial"/>
                <a:cs typeface="Arial"/>
                <a:sym typeface="Arial"/>
              </a:rPr>
              <a:t>1</a:t>
            </a:r>
            <a:r>
              <a:rPr lang="zh-CN" altLang="en-US" sz="1100" b="0" i="0" u="none" strike="noStrike" cap="none" dirty="0">
                <a:solidFill>
                  <a:srgbClr val="000000"/>
                </a:solidFill>
                <a:effectLst/>
                <a:latin typeface="Arial"/>
                <a:ea typeface="Arial"/>
                <a:cs typeface="Arial"/>
                <a:sym typeface="Arial"/>
              </a:rPr>
              <a:t>分，未达标为</a:t>
            </a:r>
            <a:r>
              <a:rPr lang="en-US" altLang="zh-CN" sz="1100" b="0" i="0" u="none" strike="noStrike" cap="none" dirty="0">
                <a:solidFill>
                  <a:srgbClr val="000000"/>
                </a:solidFill>
                <a:effectLst/>
                <a:latin typeface="Arial"/>
                <a:ea typeface="Arial"/>
                <a:cs typeface="Arial"/>
                <a:sym typeface="Arial"/>
              </a:rPr>
              <a:t>0</a:t>
            </a:r>
            <a:r>
              <a:rPr lang="zh-CN" altLang="en-US" sz="1100" b="0" i="0" u="none" strike="noStrike" cap="none" dirty="0">
                <a:solidFill>
                  <a:srgbClr val="000000"/>
                </a:solidFill>
                <a:effectLst/>
                <a:latin typeface="Arial"/>
                <a:ea typeface="Arial"/>
                <a:cs typeface="Arial"/>
                <a:sym typeface="Arial"/>
              </a:rPr>
              <a:t>分，每周结算总分</a:t>
            </a:r>
            <a:br>
              <a:rPr lang="en-US" altLang="zh-CN" sz="1100" b="0" i="0" u="none" strike="noStrike" cap="none" dirty="0">
                <a:solidFill>
                  <a:srgbClr val="000000"/>
                </a:solidFill>
                <a:effectLst/>
                <a:latin typeface="Arial"/>
                <a:ea typeface="Arial"/>
                <a:cs typeface="Arial"/>
                <a:sym typeface="Arial"/>
              </a:rPr>
            </a:br>
            <a:endParaRPr lang="en-HK" altLang="zh-TW"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HK" sz="1100" b="1" i="0" u="none" strike="noStrike" cap="none" dirty="0">
                <a:solidFill>
                  <a:srgbClr val="000000"/>
                </a:solidFill>
                <a:effectLst/>
                <a:latin typeface="Arial"/>
                <a:ea typeface="Arial"/>
                <a:cs typeface="Arial"/>
                <a:sym typeface="Arial"/>
              </a:rPr>
              <a:t>(B) </a:t>
            </a:r>
            <a:r>
              <a:rPr lang="zh-CN" altLang="en-US" sz="1100" b="1" i="0" u="none" strike="noStrike" cap="none" dirty="0">
                <a:solidFill>
                  <a:srgbClr val="000000"/>
                </a:solidFill>
                <a:effectLst/>
                <a:latin typeface="Arial"/>
                <a:ea typeface="Arial"/>
                <a:cs typeface="Arial"/>
                <a:sym typeface="Arial"/>
              </a:rPr>
              <a:t>共同制定奖励兑换清单</a:t>
            </a:r>
            <a:endParaRPr lang="en-HK" altLang="zh-TW" sz="1100" b="1" i="0" u="none" strike="noStrike" cap="none" dirty="0">
              <a:solidFill>
                <a:srgbClr val="000000"/>
              </a:solidFill>
              <a:effectLst/>
              <a:latin typeface="Arial"/>
              <a:ea typeface="Arial"/>
              <a:cs typeface="Arial"/>
              <a:sym typeface="Arial"/>
            </a:endParaRP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zh-CN" altLang="en-US" dirty="0"/>
              <a:t>与子女一起讨论并填写「奖励兑换清单」，让奖励具吸引力与执行动机
奖励例子：选择晚餐菜式、额外游戏时间、周末外出活动、小礼物等
重点：奖励应具体、可行，且由双方认可</a:t>
            </a:r>
            <a:br>
              <a:rPr lang="en-US" altLang="zh-CN" dirty="0"/>
            </a:br>
            <a:endParaRPr lang="en-HK" dirty="0"/>
          </a:p>
          <a:p>
            <a:pPr marL="457200" lvl="0" indent="-298450"/>
            <a:r>
              <a:rPr lang="en-HK" altLang="zh-TW" sz="1100" b="1" i="0" u="none" strike="noStrike" cap="none" dirty="0">
                <a:solidFill>
                  <a:srgbClr val="000000"/>
                </a:solidFill>
                <a:effectLst/>
                <a:latin typeface="Arial"/>
                <a:ea typeface="Arial"/>
                <a:cs typeface="Arial"/>
                <a:sym typeface="Arial"/>
              </a:rPr>
              <a:t>(C) </a:t>
            </a:r>
            <a:r>
              <a:rPr lang="zh-TW" altLang="en-US" sz="1100" b="1" i="0" u="none" strike="noStrike" cap="none" dirty="0">
                <a:solidFill>
                  <a:srgbClr val="000000"/>
                </a:solidFill>
                <a:effectLst/>
                <a:latin typeface="Arial"/>
                <a:ea typeface="Arial"/>
                <a:cs typeface="Arial"/>
                <a:sym typeface="Arial"/>
              </a:rPr>
              <a:t>鼓励语句</a:t>
            </a:r>
            <a:r>
              <a:rPr lang="en-HK" sz="1100" b="1" i="0" u="none" strike="noStrike" cap="none" dirty="0">
                <a:solidFill>
                  <a:srgbClr val="000000"/>
                </a:solidFill>
                <a:effectLst/>
                <a:latin typeface="Arial"/>
                <a:ea typeface="Arial"/>
                <a:cs typeface="Arial"/>
                <a:sym typeface="Arial"/>
              </a:rPr>
              <a:t>:</a:t>
            </a:r>
          </a:p>
          <a:p>
            <a:pPr lvl="1"/>
            <a:r>
              <a:rPr lang="zh-CN" altLang="en-US" sz="1100" b="0" i="0" u="none" strike="noStrike" cap="none" dirty="0">
                <a:solidFill>
                  <a:srgbClr val="000000"/>
                </a:solidFill>
                <a:effectLst/>
                <a:latin typeface="Arial"/>
                <a:ea typeface="Arial"/>
                <a:cs typeface="Arial"/>
                <a:sym typeface="Arial"/>
              </a:rPr>
              <a:t>「我为你感到骄傲，你今天做得很好，减少了屏幕时间，我希望你可以继续加油！」
「我看到你很努力遵守目标，我真的很欣赏你的自律！」
「你已经累积了</a:t>
            </a:r>
            <a:r>
              <a:rPr lang="en-US" altLang="zh-CN" sz="1100" b="0" i="0" u="none" strike="noStrike" cap="none" dirty="0">
                <a:solidFill>
                  <a:srgbClr val="000000"/>
                </a:solidFill>
                <a:effectLst/>
                <a:latin typeface="Arial"/>
                <a:ea typeface="Arial"/>
                <a:cs typeface="Arial"/>
                <a:sym typeface="Arial"/>
              </a:rPr>
              <a:t>___</a:t>
            </a:r>
            <a:r>
              <a:rPr lang="zh-CN" altLang="en-US" sz="1100" b="0" i="0" u="none" strike="noStrike" cap="none" dirty="0">
                <a:solidFill>
                  <a:srgbClr val="000000"/>
                </a:solidFill>
                <a:effectLst/>
                <a:latin typeface="Arial"/>
                <a:ea typeface="Arial"/>
                <a:cs typeface="Arial"/>
                <a:sym typeface="Arial"/>
              </a:rPr>
              <a:t>分，还差少许你就可以得到想要的奖励了！」</a:t>
            </a:r>
            <a:endParaRPr lang="en-HK" dirty="0"/>
          </a:p>
        </p:txBody>
      </p:sp>
    </p:spTree>
    <p:extLst>
      <p:ext uri="{BB962C8B-B14F-4D97-AF65-F5344CB8AC3E}">
        <p14:creationId xmlns:p14="http://schemas.microsoft.com/office/powerpoint/2010/main" val="2893529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2CAEB-1584-3C0F-94EF-CFB88C9935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ADAB3-0510-326B-FF7F-B0D8E8E18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FD374-9F20-0404-E7DC-718D3B5AC034}"/>
              </a:ext>
            </a:extLst>
          </p:cNvPr>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sz="1100" b="1" dirty="0">
                <a:solidFill>
                  <a:schemeClr val="lt1"/>
                </a:solidFill>
                <a:latin typeface="Microsoft JhengHei"/>
                <a:ea typeface="Microsoft JhengHei"/>
                <a:sym typeface="Microsoft JhengHei"/>
              </a:rPr>
              <a:t>奖励计划</a:t>
            </a:r>
            <a:endParaRPr lang="en-US" altLang="zh-TW" sz="1100" b="1" dirty="0">
              <a:solidFill>
                <a:schemeClr val="lt1"/>
              </a:solidFill>
              <a:latin typeface="Microsoft JhengHei"/>
              <a:ea typeface="Microsoft JhengHei"/>
              <a:sym typeface="Microsoft JhengHei"/>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en-HK" altLang="zh-TW" sz="1100" b="1" i="0" u="none" strike="noStrike" cap="none" dirty="0">
                <a:solidFill>
                  <a:srgbClr val="000000"/>
                </a:solidFill>
                <a:effectLst/>
                <a:latin typeface="Arial"/>
                <a:ea typeface="Arial"/>
                <a:cs typeface="Arial"/>
                <a:sym typeface="Arial"/>
              </a:rPr>
              <a:t>( C) </a:t>
            </a:r>
            <a:r>
              <a:rPr lang="zh-CN" altLang="en-US" sz="1100" b="1" i="0" u="none" strike="noStrike" cap="none" dirty="0">
                <a:solidFill>
                  <a:srgbClr val="000000"/>
                </a:solidFill>
                <a:effectLst/>
                <a:latin typeface="Arial"/>
                <a:ea typeface="Arial"/>
                <a:cs typeface="Arial"/>
                <a:sym typeface="Arial"/>
              </a:rPr>
              <a:t>鼓励语句： 用作提升改变的动</a:t>
            </a:r>
            <a:r>
              <a:rPr lang="zh-TW" altLang="en-US" sz="1100" b="1" i="0" u="none" strike="noStrike" cap="none" dirty="0">
                <a:solidFill>
                  <a:srgbClr val="000000"/>
                </a:solidFill>
                <a:effectLst/>
                <a:latin typeface="Arial"/>
                <a:ea typeface="Arial"/>
                <a:cs typeface="Arial"/>
                <a:sym typeface="Arial"/>
              </a:rPr>
              <a:t>力</a:t>
            </a:r>
            <a:endParaRPr lang="en-HK" sz="1100" b="1" i="0" u="none" strike="noStrike" cap="none" dirty="0">
              <a:solidFill>
                <a:srgbClr val="000000"/>
              </a:solidFill>
              <a:effectLst/>
              <a:latin typeface="Arial"/>
              <a:ea typeface="Arial"/>
              <a:cs typeface="Arial"/>
              <a:sym typeface="Arial"/>
            </a:endParaRPr>
          </a:p>
          <a:p>
            <a:pPr lvl="1"/>
            <a:r>
              <a:rPr lang="zh-CN" altLang="en-US" sz="1100" b="0" i="0" u="none" strike="noStrike" cap="none" dirty="0">
                <a:solidFill>
                  <a:srgbClr val="000000"/>
                </a:solidFill>
                <a:effectLst/>
                <a:latin typeface="Arial"/>
                <a:ea typeface="Arial"/>
                <a:cs typeface="Arial"/>
                <a:sym typeface="Arial"/>
              </a:rPr>
              <a:t>「我为你感到骄傲，你今天做得很好，减少了屏幕时间，我希望你可以继续加油！」
「我看到你很努力遵守目标，我真的很欣赏你的自律！」
「你已经累积了</a:t>
            </a:r>
            <a:r>
              <a:rPr lang="en-US" altLang="zh-CN" sz="1100" b="0" i="0" u="none" strike="noStrike" cap="none" dirty="0">
                <a:solidFill>
                  <a:srgbClr val="000000"/>
                </a:solidFill>
                <a:effectLst/>
                <a:latin typeface="Arial"/>
                <a:ea typeface="Arial"/>
                <a:cs typeface="Arial"/>
                <a:sym typeface="Arial"/>
              </a:rPr>
              <a:t>___</a:t>
            </a:r>
            <a:r>
              <a:rPr lang="zh-CN" altLang="en-US" sz="1100" b="0" i="0" u="none" strike="noStrike" cap="none" dirty="0">
                <a:solidFill>
                  <a:srgbClr val="000000"/>
                </a:solidFill>
                <a:effectLst/>
                <a:latin typeface="Arial"/>
                <a:ea typeface="Arial"/>
                <a:cs typeface="Arial"/>
                <a:sym typeface="Arial"/>
              </a:rPr>
              <a:t>分，还差少许你就可以得到想要的奖励了！」</a:t>
            </a:r>
            <a:endParaRPr lang="en-HK" dirty="0"/>
          </a:p>
        </p:txBody>
      </p:sp>
    </p:spTree>
    <p:extLst>
      <p:ext uri="{BB962C8B-B14F-4D97-AF65-F5344CB8AC3E}">
        <p14:creationId xmlns:p14="http://schemas.microsoft.com/office/powerpoint/2010/main" val="9876405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37cf7eb4b25_0_529: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CN" altLang="en-US" sz="1100" b="1" dirty="0">
                <a:solidFill>
                  <a:schemeClr val="lt1"/>
                </a:solidFill>
                <a:latin typeface="Microsoft JhengHei"/>
                <a:ea typeface="Microsoft JhengHei"/>
                <a:cs typeface="Microsoft JhengHei"/>
                <a:sym typeface="Microsoft JhengHei"/>
              </a:rPr>
              <a:t>如何增强行为奖励计划成效</a:t>
            </a:r>
            <a:r>
              <a:rPr lang="zh-TW" altLang="en-US" sz="1100" b="1" dirty="0">
                <a:solidFill>
                  <a:schemeClr val="lt1"/>
                </a:solidFill>
                <a:latin typeface="Microsoft JhengHei"/>
                <a:ea typeface="Microsoft JhengHei"/>
                <a:cs typeface="Microsoft JhengHei"/>
                <a:sym typeface="Microsoft JhengHei"/>
              </a:rPr>
              <a:t>？</a:t>
            </a:r>
            <a:endParaRPr lang="zh-TW" altLang="en-US" b="1" dirty="0"/>
          </a:p>
          <a:p>
            <a:pPr marL="457200" lvl="0" indent="-298450" algn="l" rtl="0">
              <a:spcBef>
                <a:spcPts val="0"/>
              </a:spcBef>
              <a:spcAft>
                <a:spcPts val="0"/>
              </a:spcAft>
              <a:buSzPts val="1100"/>
              <a:buAutoNum type="arabicPeriod"/>
            </a:pPr>
            <a:r>
              <a:rPr lang="zh-TW" altLang="en-US" b="1" dirty="0"/>
              <a:t>持之以恆</a:t>
            </a:r>
          </a:p>
          <a:p>
            <a:pPr marL="457200" lvl="0" indent="-298450" algn="l" rtl="0">
              <a:spcBef>
                <a:spcPts val="0"/>
              </a:spcBef>
              <a:spcAft>
                <a:spcPts val="0"/>
              </a:spcAft>
              <a:buSzPts val="1100"/>
              <a:buChar char="●"/>
            </a:pPr>
            <a:r>
              <a:rPr lang="zh-CN" altLang="en-US" dirty="0"/>
              <a:t>家长已因家务或工作疲惫不堪而向儿童妥协，或者因身处不合适的场合而放宽要求，未有贯彻执行奖罚分明的原则
改变习惯要</a:t>
            </a:r>
            <a:r>
              <a:rPr lang="en-US" altLang="zh-CN" dirty="0"/>
              <a:t>21</a:t>
            </a:r>
            <a:r>
              <a:rPr lang="zh-CN" altLang="en-US" dirty="0"/>
              <a:t>日</a:t>
            </a:r>
            <a:endParaRPr lang="en-US" altLang="zh-CN" dirty="0"/>
          </a:p>
          <a:p>
            <a:pPr marL="457200" lvl="0" indent="-298450" algn="l" rtl="0">
              <a:spcBef>
                <a:spcPts val="0"/>
              </a:spcBef>
              <a:spcAft>
                <a:spcPts val="0"/>
              </a:spcAft>
              <a:buSzPts val="1100"/>
              <a:buChar char="●"/>
            </a:pPr>
            <a:endParaRPr dirty="0"/>
          </a:p>
          <a:p>
            <a:pPr marL="158750" lvl="0" indent="0" algn="l" rtl="0">
              <a:spcBef>
                <a:spcPts val="0"/>
              </a:spcBef>
              <a:spcAft>
                <a:spcPts val="0"/>
              </a:spcAft>
              <a:buSzPts val="1100"/>
              <a:buNone/>
            </a:pPr>
            <a:r>
              <a:rPr lang="en-HK" altLang="zh-TW" b="1" dirty="0"/>
              <a:t>2. </a:t>
            </a:r>
            <a:r>
              <a:rPr lang="zh-TW" b="1" dirty="0"/>
              <a:t>一致</a:t>
            </a:r>
            <a:r>
              <a:rPr lang="zh-TW" altLang="en-US" b="1" dirty="0"/>
              <a:t>执</a:t>
            </a:r>
            <a:r>
              <a:rPr lang="zh-TW" b="1" dirty="0"/>
              <a:t>行</a:t>
            </a:r>
            <a:endParaRPr b="1" dirty="0"/>
          </a:p>
          <a:p>
            <a:pPr marL="457200" lvl="0" indent="-298450" algn="l" rtl="0">
              <a:spcBef>
                <a:spcPts val="0"/>
              </a:spcBef>
              <a:spcAft>
                <a:spcPts val="0"/>
              </a:spcAft>
              <a:buSzPts val="1100"/>
              <a:buChar char="●"/>
            </a:pPr>
            <a:r>
              <a:rPr lang="zh-CN" altLang="en-US" dirty="0"/>
              <a:t>家中的成人有否一致执行赏罚分明的原则，往往是成败得失的关键。 父母、佣人、祖父母等皆为重要人物。 倘若各人的处理不一致，聪明伶俐的子女定会找到「灰色地带」，而按其个人的喜好继续发挥。</a:t>
            </a:r>
            <a:endParaRPr lang="en-US" altLang="zh-CN" dirty="0"/>
          </a:p>
          <a:p>
            <a:pPr marL="457200" lvl="0" indent="-298450" algn="l" rtl="0">
              <a:spcBef>
                <a:spcPts val="0"/>
              </a:spcBef>
              <a:spcAft>
                <a:spcPts val="0"/>
              </a:spcAft>
              <a:buSzPts val="1100"/>
              <a:buChar char="●"/>
            </a:pPr>
            <a:endParaRPr lang="en-HK" altLang="zh-TW" b="0" dirty="0"/>
          </a:p>
          <a:p>
            <a:pPr marL="158750" lvl="0" indent="0" algn="l" rtl="0">
              <a:spcBef>
                <a:spcPts val="0"/>
              </a:spcBef>
              <a:spcAft>
                <a:spcPts val="0"/>
              </a:spcAft>
              <a:buSzPts val="1100"/>
              <a:buNone/>
            </a:pPr>
            <a:r>
              <a:rPr lang="en-HK" altLang="zh-TW" b="1" dirty="0"/>
              <a:t>3</a:t>
            </a:r>
            <a:r>
              <a:rPr lang="en-HK" altLang="zh-TW" b="0" dirty="0"/>
              <a:t>.  </a:t>
            </a:r>
            <a:r>
              <a:rPr lang="zh-TW" altLang="en-US" b="1" dirty="0"/>
              <a:t>了</a:t>
            </a:r>
            <a:r>
              <a:rPr lang="zh-TW" b="1" dirty="0"/>
              <a:t>解需要</a:t>
            </a:r>
            <a:endParaRPr b="1" dirty="0"/>
          </a:p>
          <a:p>
            <a:pPr marL="457200" lvl="0" indent="-298450" algn="l" rtl="0">
              <a:spcBef>
                <a:spcPts val="0"/>
              </a:spcBef>
              <a:spcAft>
                <a:spcPts val="0"/>
              </a:spcAft>
              <a:buSzPts val="1100"/>
              <a:buChar char="●"/>
            </a:pPr>
            <a:r>
              <a:rPr lang="zh-CN" altLang="en-US" dirty="0"/>
              <a:t>奖励必须按子女的成长阶段及个人喜好订立。 子女渐渐长大亦会懂得分析及计算，面对不吸引的奖励或订立遥不可及的目标，他们宁可选择放弃</a:t>
            </a:r>
            <a:endParaRPr lang="en-HK"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br>
              <a:rPr lang="en-HK" dirty="0"/>
            </a:br>
            <a:r>
              <a:rPr lang="en-HK" dirty="0"/>
              <a:t>Reference link: </a:t>
            </a:r>
            <a:br>
              <a:rPr lang="en-HK" dirty="0"/>
            </a:br>
            <a:r>
              <a:rPr lang="en-US" altLang="zh-CN" sz="1100" b="1" i="0" u="none" strike="noStrike" cap="none" dirty="0">
                <a:solidFill>
                  <a:srgbClr val="000000"/>
                </a:solidFill>
                <a:effectLst/>
                <a:latin typeface="Arial"/>
                <a:ea typeface="Arial"/>
                <a:cs typeface="Arial"/>
                <a:sym typeface="Arial"/>
              </a:rPr>
              <a:t>【</a:t>
            </a:r>
            <a:r>
              <a:rPr lang="zh-CN" altLang="en-US" sz="1100" b="1" i="0" u="none" strike="noStrike" cap="none" dirty="0">
                <a:solidFill>
                  <a:srgbClr val="000000"/>
                </a:solidFill>
                <a:effectLst/>
                <a:latin typeface="Arial"/>
                <a:ea typeface="Arial"/>
                <a:cs typeface="Arial"/>
                <a:sym typeface="Arial"/>
              </a:rPr>
              <a:t>教育方程式</a:t>
            </a:r>
            <a:r>
              <a:rPr lang="en-US" altLang="zh-CN" sz="1100" b="1" i="0" u="none" strike="noStrike" cap="none" dirty="0">
                <a:solidFill>
                  <a:srgbClr val="000000"/>
                </a:solidFill>
                <a:effectLst/>
                <a:latin typeface="Arial"/>
                <a:ea typeface="Arial"/>
                <a:cs typeface="Arial"/>
                <a:sym typeface="Arial"/>
              </a:rPr>
              <a:t>】</a:t>
            </a:r>
            <a:r>
              <a:rPr lang="zh-CN" altLang="en-US" sz="1100" b="1" i="0" u="none" strike="noStrike" cap="none" dirty="0">
                <a:solidFill>
                  <a:srgbClr val="000000"/>
                </a:solidFill>
                <a:effectLst/>
                <a:latin typeface="Arial"/>
                <a:ea typeface="Arial"/>
                <a:cs typeface="Arial"/>
                <a:sym typeface="Arial"/>
              </a:rPr>
              <a:t>处罚不当或令孩子停止学习动机！ </a:t>
            </a:r>
            <a:r>
              <a:rPr lang="en-US" altLang="zh-CN" sz="1100" b="1" i="0" u="none" strike="noStrike" cap="none" dirty="0">
                <a:solidFill>
                  <a:srgbClr val="000000"/>
                </a:solidFill>
                <a:effectLst/>
                <a:latin typeface="Arial"/>
                <a:ea typeface="Arial"/>
                <a:cs typeface="Arial"/>
                <a:sym typeface="Arial"/>
              </a:rPr>
              <a:t>6</a:t>
            </a:r>
            <a:r>
              <a:rPr lang="zh-CN" altLang="en-US" sz="1100" b="1" i="0" u="none" strike="noStrike" cap="none" dirty="0">
                <a:solidFill>
                  <a:srgbClr val="000000"/>
                </a:solidFill>
                <a:effectLst/>
                <a:latin typeface="Arial"/>
                <a:ea typeface="Arial"/>
                <a:cs typeface="Arial"/>
                <a:sym typeface="Arial"/>
              </a:rPr>
              <a:t>大赏罚原则助父母建立正向教养关系</a:t>
            </a:r>
            <a:endParaRPr lang="zh-TW" altLang="en-US" sz="1100" b="1"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r>
              <a:rPr lang="en-US" altLang="zh-TW" dirty="0"/>
              <a:t>https://image.edu-kingdom.com/a/%E3%80%90%E6%95%99%E8%82%B2%E6%96%B9%E7%A8%8B%E5%BC%8F%E3%80%91%E8%99%95%E7%BD%B0%E4%B8%8D%E7%95%B6%E6%88%96%E4%BB%A4%E5%AD%A9%E5%AD%90%E5%81%9C%E6%AD%A2%E5%AD%B8%E7%BF%92%E5%8B%95%E6%A9%9F%EF%BC%816%E5%A4%A7%E8%B3%9E%E7%BD%B0%E5%8E%9F%E5%89%87%E5%8A%A9%E7%88%B6%E6%AF%8D%E5%BB%BA%E7%AB%8B%E6%AD%A3%E5%90%91%E6%95%99%E9%A4%8A%E9%97%9C%E4%BF%82-359396</a:t>
            </a:r>
          </a:p>
          <a:p>
            <a:pPr marL="0" lvl="0" indent="0" algn="l" rtl="0">
              <a:spcBef>
                <a:spcPts val="0"/>
              </a:spcBef>
              <a:spcAft>
                <a:spcPts val="0"/>
              </a:spcAft>
              <a:buNone/>
            </a:pPr>
            <a:endParaRPr dirty="0"/>
          </a:p>
        </p:txBody>
      </p:sp>
      <p:sp>
        <p:nvSpPr>
          <p:cNvPr id="732" name="Google Shape;732;g37cf7eb4b25_0_52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7cf7eb4b25_0_536: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zh-TW" sz="1200" b="1" dirty="0">
                <a:solidFill>
                  <a:srgbClr val="C00000"/>
                </a:solidFill>
                <a:latin typeface="Microsoft JhengHei"/>
                <a:ea typeface="Microsoft JhengHei"/>
                <a:cs typeface="Microsoft JhengHei"/>
                <a:sym typeface="Microsoft JhengHei"/>
              </a:rPr>
              <a:t>4. </a:t>
            </a:r>
            <a:r>
              <a:rPr lang="zh-CN" altLang="en-US" sz="1200" b="1" dirty="0">
                <a:solidFill>
                  <a:srgbClr val="C00000"/>
                </a:solidFill>
                <a:latin typeface="Microsoft JhengHei"/>
                <a:ea typeface="Microsoft JhengHei"/>
                <a:cs typeface="Microsoft JhengHei"/>
                <a:sym typeface="Microsoft JhengHei"/>
              </a:rPr>
              <a:t>谨守行为和奖励的次</a:t>
            </a:r>
            <a:r>
              <a:rPr lang="zh-TW" sz="1200" b="1" dirty="0">
                <a:solidFill>
                  <a:srgbClr val="C00000"/>
                </a:solidFill>
                <a:latin typeface="Microsoft JhengHei"/>
                <a:ea typeface="Microsoft JhengHei"/>
                <a:cs typeface="Microsoft JhengHei"/>
                <a:sym typeface="Microsoft JhengHei"/>
              </a:rPr>
              <a:t>序</a:t>
            </a:r>
            <a:endParaRPr sz="1200" b="1" dirty="0">
              <a:solidFill>
                <a:srgbClr val="C00000"/>
              </a:solidFill>
              <a:latin typeface="Microsoft JhengHei"/>
              <a:ea typeface="Microsoft JhengHei"/>
              <a:cs typeface="Microsoft JhengHei"/>
              <a:sym typeface="Microsoft JhengHei"/>
            </a:endParaRPr>
          </a:p>
          <a:p>
            <a:pPr marL="914400" lvl="0" indent="-304800" algn="l" rtl="0">
              <a:lnSpc>
                <a:spcPct val="95000"/>
              </a:lnSpc>
              <a:spcBef>
                <a:spcPts val="0"/>
              </a:spcBef>
              <a:spcAft>
                <a:spcPts val="0"/>
              </a:spcAft>
              <a:buClr>
                <a:schemeClr val="dk1"/>
              </a:buClr>
              <a:buSzPts val="1200"/>
              <a:buFont typeface="Microsoft JhengHei"/>
              <a:buChar char="•"/>
            </a:pPr>
            <a:r>
              <a:rPr lang="zh-CN" altLang="en-US" sz="1200" b="0" dirty="0">
                <a:solidFill>
                  <a:schemeClr val="dk1"/>
                </a:solidFill>
                <a:latin typeface="Microsoft JhengHei"/>
                <a:ea typeface="Microsoft JhengHei"/>
                <a:cs typeface="Microsoft JhengHei"/>
                <a:sym typeface="Microsoft JhengHei"/>
              </a:rPr>
              <a:t>根据行为法则，永远都是「先行为、后奖励」
儿童完成某个行为之后，才给予奖赏
倒转奖赏次序，可能会令子女越来越懂得讨价还价</a:t>
            </a:r>
            <a:endParaRPr sz="1200" b="0" dirty="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zh-TW" sz="1200" b="1" dirty="0">
                <a:solidFill>
                  <a:srgbClr val="C00000"/>
                </a:solidFill>
                <a:latin typeface="Calibri"/>
                <a:ea typeface="Calibri"/>
                <a:cs typeface="Calibri"/>
                <a:sym typeface="Calibri"/>
              </a:rPr>
              <a:t>5</a:t>
            </a:r>
            <a:r>
              <a:rPr lang="en-US" altLang="zh-CN" sz="1200" b="1" dirty="0">
                <a:solidFill>
                  <a:srgbClr val="C00000"/>
                </a:solidFill>
                <a:latin typeface="Calibri"/>
                <a:ea typeface="Calibri"/>
                <a:cs typeface="Calibri"/>
                <a:sym typeface="Calibri"/>
              </a:rPr>
              <a:t>. </a:t>
            </a:r>
            <a:r>
              <a:rPr lang="zh-CN" altLang="en-US" sz="1200" b="1" dirty="0">
                <a:solidFill>
                  <a:srgbClr val="C00000"/>
                </a:solidFill>
                <a:latin typeface="Calibri"/>
                <a:ea typeface="Calibri"/>
                <a:cs typeface="Calibri"/>
                <a:sym typeface="Calibri"/>
              </a:rPr>
              <a:t>加强子女内在动机</a:t>
            </a:r>
            <a:endParaRPr sz="1200" b="1" dirty="0">
              <a:solidFill>
                <a:srgbClr val="C00000"/>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lphaUcParenR"/>
            </a:pPr>
            <a:r>
              <a:rPr lang="zh-TW" altLang="en-US" sz="1200" u="sng" dirty="0">
                <a:solidFill>
                  <a:schemeClr val="dk1"/>
                </a:solidFill>
                <a:latin typeface="Calibri"/>
                <a:ea typeface="Calibri"/>
                <a:cs typeface="Calibri"/>
                <a:sym typeface="Calibri"/>
              </a:rPr>
              <a:t>正视好行为</a:t>
            </a:r>
            <a:endParaRPr sz="1200" u="sng" dirty="0">
              <a:solidFill>
                <a:schemeClr val="dk1"/>
              </a:solidFill>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zh-CN" altLang="en-US" sz="1200" dirty="0">
                <a:solidFill>
                  <a:schemeClr val="dk1"/>
                </a:solidFill>
                <a:latin typeface="Calibri"/>
                <a:ea typeface="Calibri"/>
                <a:cs typeface="Calibri"/>
                <a:sym typeface="Calibri"/>
              </a:rPr>
              <a:t>若果子女能自律遵守协议，家长可与子女反思，以加强他们能自律的满足</a:t>
            </a:r>
            <a:r>
              <a:rPr lang="zh-TW" sz="1200" dirty="0">
                <a:solidFill>
                  <a:schemeClr val="dk1"/>
                </a:solidFill>
                <a:latin typeface="Calibri"/>
                <a:ea typeface="Calibri"/>
                <a:cs typeface="Calibri"/>
                <a:sym typeface="Calibri"/>
              </a:rPr>
              <a:t>感</a:t>
            </a:r>
            <a:endParaRPr lang="en-HK" altLang="zh-TW" sz="1200" dirty="0">
              <a:solidFill>
                <a:schemeClr val="dk1"/>
              </a:solidFill>
              <a:latin typeface="Calibri"/>
              <a:ea typeface="Calibri"/>
              <a:cs typeface="Calibri"/>
              <a:sym typeface="Calibri"/>
            </a:endParaRPr>
          </a:p>
          <a:p>
            <a:pPr marL="152400" lvl="0" indent="0" algn="l" rtl="0">
              <a:lnSpc>
                <a:spcPct val="115000"/>
              </a:lnSpc>
              <a:spcBef>
                <a:spcPts val="0"/>
              </a:spcBef>
              <a:spcAft>
                <a:spcPts val="0"/>
              </a:spcAft>
              <a:buClr>
                <a:schemeClr val="dk1"/>
              </a:buClr>
              <a:buSzPts val="1200"/>
              <a:buFont typeface="Calibri"/>
              <a:buNone/>
            </a:pPr>
            <a:r>
              <a:rPr lang="en-HK" altLang="zh-TW" sz="1200" u="none" dirty="0">
                <a:solidFill>
                  <a:schemeClr val="dk1"/>
                </a:solidFill>
                <a:latin typeface="Calibri"/>
                <a:ea typeface="Calibri"/>
                <a:cs typeface="Calibri"/>
                <a:sym typeface="Calibri"/>
              </a:rPr>
              <a:t>B) </a:t>
            </a:r>
            <a:r>
              <a:rPr lang="zh-TW" altLang="en-US" sz="1200" u="none" dirty="0">
                <a:solidFill>
                  <a:schemeClr val="dk1"/>
                </a:solidFill>
                <a:latin typeface="Calibri"/>
                <a:ea typeface="Calibri"/>
                <a:cs typeface="Calibri"/>
                <a:sym typeface="Calibri"/>
              </a:rPr>
              <a:t>提供選擇，可以满足自主</a:t>
            </a:r>
            <a:r>
              <a:rPr lang="zh-TW" sz="1200" u="sng" dirty="0">
                <a:solidFill>
                  <a:schemeClr val="dk1"/>
                </a:solidFill>
                <a:latin typeface="Calibri"/>
                <a:ea typeface="Calibri"/>
                <a:cs typeface="Calibri"/>
                <a:sym typeface="Calibri"/>
              </a:rPr>
              <a:t>感</a:t>
            </a:r>
            <a:endParaRPr sz="1200" u="sng" dirty="0">
              <a:solidFill>
                <a:schemeClr val="dk1"/>
              </a:solidFill>
              <a:latin typeface="Calibri"/>
              <a:ea typeface="Calibri"/>
              <a:cs typeface="Calibri"/>
              <a:sym typeface="Calibri"/>
            </a:endParaRPr>
          </a:p>
          <a:p>
            <a:pPr marL="914400" lvl="0" indent="-297180" algn="l" rtl="0">
              <a:lnSpc>
                <a:spcPct val="95000"/>
              </a:lnSpc>
              <a:spcBef>
                <a:spcPts val="0"/>
              </a:spcBef>
              <a:spcAft>
                <a:spcPts val="0"/>
              </a:spcAft>
              <a:buSzPts val="1080"/>
              <a:buFont typeface="Microsoft JhengHei"/>
              <a:buChar char="•"/>
            </a:pPr>
            <a:r>
              <a:rPr lang="zh-CN" altLang="en-US" sz="1570" b="0" dirty="0">
                <a:latin typeface="Microsoft JhengHei"/>
                <a:ea typeface="Microsoft JhengHei"/>
                <a:cs typeface="Microsoft JhengHei"/>
                <a:sym typeface="Microsoft JhengHei"/>
              </a:rPr>
              <a:t>制订计划时，邀请子女参与，或者把时间安排得更灵活 
由子女自己决定每天需要完成任务的先后顺序</a:t>
            </a:r>
            <a:r>
              <a:rPr lang="zh-TW" altLang="en-US" sz="1570" b="0" dirty="0">
                <a:latin typeface="Microsoft JhengHei"/>
                <a:ea typeface="Microsoft JhengHei"/>
                <a:cs typeface="Microsoft JhengHei"/>
                <a:sym typeface="Microsoft JhengHei"/>
              </a:rPr>
              <a:t>：</a:t>
            </a:r>
            <a:endParaRPr lang="en-US" altLang="zh-TW" sz="1570" b="0" dirty="0">
              <a:latin typeface="Microsoft JhengHei"/>
              <a:ea typeface="Microsoft JhengHei"/>
              <a:cs typeface="Microsoft JhengHei"/>
              <a:sym typeface="Microsoft JhengHei"/>
            </a:endParaRPr>
          </a:p>
          <a:p>
            <a:pPr marL="1371600" lvl="1" indent="-297180">
              <a:lnSpc>
                <a:spcPct val="95000"/>
              </a:lnSpc>
              <a:spcBef>
                <a:spcPts val="0"/>
              </a:spcBef>
              <a:buSzPts val="1080"/>
              <a:buFont typeface="Microsoft JhengHei"/>
              <a:buChar char="•"/>
            </a:pPr>
            <a:r>
              <a:rPr lang="zh-TW" altLang="en-US" sz="1400" b="0" dirty="0">
                <a:latin typeface="Microsoft JhengHei"/>
                <a:ea typeface="Microsoft JhengHei"/>
                <a:cs typeface="Microsoft JhengHei"/>
                <a:sym typeface="Microsoft JhengHei"/>
              </a:rPr>
              <a:t>例如</a:t>
            </a:r>
            <a:r>
              <a:rPr lang="en-US" altLang="zh-TW" sz="1400" b="0" dirty="0">
                <a:latin typeface="Microsoft JhengHei"/>
                <a:ea typeface="Microsoft JhengHei"/>
                <a:cs typeface="Microsoft JhengHei"/>
                <a:sym typeface="Microsoft JhengHei"/>
              </a:rPr>
              <a:t>: </a:t>
            </a:r>
            <a:r>
              <a:rPr lang="zh-CN" altLang="en-US" sz="1400" b="0" dirty="0">
                <a:latin typeface="Microsoft JhengHei"/>
                <a:ea typeface="Microsoft JhengHei"/>
                <a:cs typeface="Microsoft JhengHei"/>
                <a:sym typeface="Microsoft JhengHei"/>
              </a:rPr>
              <a:t>放学回家后的活动（做功课、洗澡、茶点等，当然不可以放学回家后立即上网</a:t>
            </a:r>
            <a:r>
              <a:rPr lang="zh-TW" altLang="en-US" sz="1400" b="0" dirty="0">
                <a:latin typeface="Microsoft JhengHei"/>
                <a:ea typeface="Microsoft JhengHei"/>
                <a:cs typeface="Microsoft JhengHei"/>
                <a:sym typeface="Microsoft JhengHei"/>
              </a:rPr>
              <a:t>）</a:t>
            </a:r>
          </a:p>
          <a:p>
            <a:pPr marL="914400" lvl="0" indent="-297180">
              <a:lnSpc>
                <a:spcPct val="95000"/>
              </a:lnSpc>
              <a:spcBef>
                <a:spcPts val="0"/>
              </a:spcBef>
              <a:buSzPts val="1080"/>
              <a:buFont typeface="Microsoft JhengHei"/>
              <a:buChar char="•"/>
            </a:pPr>
            <a:r>
              <a:rPr lang="zh-CN" altLang="en-US" sz="1570" b="0" dirty="0">
                <a:latin typeface="Microsoft JhengHei"/>
                <a:ea typeface="Microsoft JhengHei"/>
                <a:sym typeface="Microsoft JhengHei"/>
              </a:rPr>
              <a:t>这样子女有参与感，自主感也比较高，效果会</a:t>
            </a:r>
            <a:r>
              <a:rPr lang="zh-TW" altLang="en-US" sz="1570" b="0" dirty="0">
                <a:latin typeface="Microsoft JhengHei"/>
                <a:ea typeface="Microsoft JhengHei"/>
                <a:sym typeface="Microsoft JhengHei"/>
              </a:rPr>
              <a:t>更好</a:t>
            </a:r>
          </a:p>
          <a:p>
            <a:pPr marL="457200" lvl="0" indent="-304800" algn="l" rtl="0">
              <a:lnSpc>
                <a:spcPct val="115000"/>
              </a:lnSpc>
              <a:spcBef>
                <a:spcPts val="0"/>
              </a:spcBef>
              <a:spcAft>
                <a:spcPts val="0"/>
              </a:spcAft>
              <a:buClr>
                <a:schemeClr val="dk1"/>
              </a:buClr>
              <a:buSzPts val="1200"/>
              <a:buFont typeface="Calibri"/>
              <a:buChar char="●"/>
            </a:pPr>
            <a:r>
              <a:rPr lang="zh-CN" altLang="en-US" sz="1200" dirty="0">
                <a:solidFill>
                  <a:schemeClr val="dk1"/>
                </a:solidFill>
              </a:rPr>
              <a:t>如果儿童发现自己遵守纪律，随之而来是妈妈的忽视或没有回应。 久而久之，儿童会失去表现好行为的动机。 所以，若果孩子能自律遵守协议，家长应给予赞赏和鼓励。</a:t>
            </a:r>
            <a:endParaRPr sz="1200" dirty="0">
              <a:solidFill>
                <a:schemeClr val="dk1"/>
              </a:solidFill>
            </a:endParaRPr>
          </a:p>
          <a:p>
            <a:pPr marL="457200" lvl="0" indent="0" algn="l" rtl="0">
              <a:lnSpc>
                <a:spcPct val="115000"/>
              </a:lnSpc>
              <a:spcBef>
                <a:spcPts val="0"/>
              </a:spcBef>
              <a:spcAft>
                <a:spcPts val="0"/>
              </a:spcAft>
              <a:buNone/>
            </a:pPr>
            <a:endParaRPr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zh-CN" altLang="en-US" sz="1200" dirty="0">
                <a:solidFill>
                  <a:schemeClr val="dk1"/>
                </a:solidFill>
              </a:rPr>
              <a:t>卫生署家庭健康服务（</a:t>
            </a:r>
            <a:r>
              <a:rPr lang="en-US" altLang="zh-CN" sz="1200" dirty="0">
                <a:solidFill>
                  <a:schemeClr val="dk1"/>
                </a:solidFill>
              </a:rPr>
              <a:t>2020</a:t>
            </a:r>
            <a:r>
              <a:rPr lang="zh-CN" altLang="en-US" sz="1200" dirty="0">
                <a:solidFill>
                  <a:schemeClr val="dk1"/>
                </a:solidFill>
              </a:rPr>
              <a:t>）。 </a:t>
            </a:r>
            <a:r>
              <a:rPr lang="en-US" altLang="zh-CN" sz="1200" dirty="0">
                <a:solidFill>
                  <a:schemeClr val="dk1"/>
                </a:solidFill>
              </a:rPr>
              <a:t>《</a:t>
            </a:r>
            <a:r>
              <a:rPr lang="zh-CN" altLang="en-US" sz="1200" dirty="0">
                <a:solidFill>
                  <a:schemeClr val="dk1"/>
                </a:solidFill>
              </a:rPr>
              <a:t>学前儿童发展及行为处理 ──幼师参考资料套</a:t>
            </a:r>
            <a:r>
              <a:rPr lang="en-US" altLang="zh-CN" sz="1200" dirty="0">
                <a:solidFill>
                  <a:schemeClr val="dk1"/>
                </a:solidFill>
              </a:rPr>
              <a:t>》</a:t>
            </a:r>
            <a:r>
              <a:rPr lang="zh-CN" altLang="en-US" sz="1200" dirty="0">
                <a:solidFill>
                  <a:schemeClr val="dk1"/>
                </a:solidFill>
              </a:rPr>
              <a:t>。 香港：卫生署家庭健康服务。</a:t>
            </a:r>
            <a:br>
              <a:rPr lang="zh-TW" sz="1200" dirty="0">
                <a:solidFill>
                  <a:schemeClr val="dk1"/>
                </a:solidFill>
              </a:rPr>
            </a:br>
            <a:endParaRPr sz="1200" dirty="0">
              <a:solidFill>
                <a:schemeClr val="dk1"/>
              </a:solidFill>
            </a:endParaRPr>
          </a:p>
          <a:p>
            <a:pPr marL="0" lvl="0" indent="0" algn="l" rtl="0">
              <a:spcBef>
                <a:spcPts val="0"/>
              </a:spcBef>
              <a:spcAft>
                <a:spcPts val="0"/>
              </a:spcAft>
              <a:buNone/>
            </a:pPr>
            <a:endParaRPr sz="1200" b="1" dirty="0"/>
          </a:p>
          <a:p>
            <a:pPr marL="0" lvl="0" indent="0" algn="l" rtl="0">
              <a:spcBef>
                <a:spcPts val="0"/>
              </a:spcBef>
              <a:spcAft>
                <a:spcPts val="0"/>
              </a:spcAft>
              <a:buNone/>
            </a:pPr>
            <a:endParaRPr sz="1200" dirty="0"/>
          </a:p>
        </p:txBody>
      </p:sp>
      <p:sp>
        <p:nvSpPr>
          <p:cNvPr id="741" name="Google Shape;741;g37cf7eb4b25_0_53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B48BE-4F59-7CFD-D785-5713C09D8D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809FE-B491-B741-564C-754CD7532291}"/>
              </a:ext>
            </a:extLst>
          </p:cNvPr>
          <p:cNvSpPr>
            <a:spLocks noGrp="1" noRot="1" noChangeAspect="1"/>
          </p:cNvSpPr>
          <p:nvPr>
            <p:ph type="sldImg"/>
          </p:nvPr>
        </p:nvSpPr>
        <p:spPr>
          <a:xfrm>
            <a:off x="90488" y="744538"/>
            <a:ext cx="6616700" cy="3722687"/>
          </a:xfrm>
        </p:spPr>
      </p:sp>
      <p:sp>
        <p:nvSpPr>
          <p:cNvPr id="3" name="Notes Placeholder 2">
            <a:extLst>
              <a:ext uri="{FF2B5EF4-FFF2-40B4-BE49-F238E27FC236}">
                <a16:creationId xmlns:a16="http://schemas.microsoft.com/office/drawing/2014/main" id="{49AEE4C6-4CF4-470C-59AF-0FC2D56BD5D7}"/>
              </a:ext>
            </a:extLst>
          </p:cNvPr>
          <p:cNvSpPr>
            <a:spLocks noGrp="1"/>
          </p:cNvSpPr>
          <p:nvPr>
            <p:ph type="body" idx="1"/>
          </p:nvPr>
        </p:nvSpPr>
        <p:spPr/>
        <p:txBody>
          <a:bodyPr/>
          <a:lstStyle/>
          <a:p>
            <a:pPr marL="158750" indent="0">
              <a:buNone/>
            </a:pPr>
            <a:endParaRPr lang="en-HK" b="1" u="sng" dirty="0">
              <a:solidFill>
                <a:schemeClr val="accent1">
                  <a:lumMod val="75000"/>
                </a:schemeClr>
              </a:solidFill>
            </a:endParaRPr>
          </a:p>
          <a:p>
            <a:pPr marL="158750" marR="0" lvl="0" indent="0" algn="l" defTabSz="914400" rtl="0" eaLnBrk="1" fontAlgn="auto" latinLnBrk="0" hangingPunct="1">
              <a:lnSpc>
                <a:spcPct val="100000"/>
              </a:lnSpc>
              <a:spcBef>
                <a:spcPts val="0"/>
              </a:spcBef>
              <a:spcAft>
                <a:spcPts val="0"/>
              </a:spcAft>
              <a:buClr>
                <a:srgbClr val="000000"/>
              </a:buClr>
              <a:buSzPts val="1100"/>
              <a:buNone/>
              <a:tabLst/>
              <a:defRPr/>
            </a:pPr>
            <a:r>
              <a:rPr lang="zh-CN" altLang="en-US" sz="1100" b="1" dirty="0">
                <a:solidFill>
                  <a:schemeClr val="lt1"/>
                </a:solidFill>
                <a:latin typeface="Microsoft JhengHei"/>
                <a:ea typeface="Microsoft JhengHei"/>
                <a:cs typeface="Microsoft JhengHei"/>
                <a:sym typeface="Microsoft JhengHei"/>
              </a:rPr>
              <a:t>青少年的网络使用习惯与心理特质</a:t>
            </a:r>
            <a:endParaRPr lang="en-US" altLang="zh-CN" sz="1100" b="1" dirty="0">
              <a:solidFill>
                <a:schemeClr val="lt1"/>
              </a:solidFill>
              <a:latin typeface="Microsoft JhengHei"/>
              <a:ea typeface="Microsoft JhengHei"/>
              <a:cs typeface="Microsoft JhengHei"/>
              <a:sym typeface="Microsoft JhengHei"/>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CN" altLang="en-US" sz="1100" b="1" dirty="0">
                <a:solidFill>
                  <a:schemeClr val="lt1"/>
                </a:solidFill>
                <a:latin typeface="Microsoft JhengHei"/>
                <a:ea typeface="Microsoft JhengHei"/>
                <a:cs typeface="Microsoft JhengHei"/>
                <a:sym typeface="Microsoft JhengHei"/>
              </a:rPr>
              <a:t>引用新闻及研究数据讲解上网成瘾日趋严重，亦是很多家长关心的议题。
有多份研究指出沉迷上网不单止影响学业，也令学童嘅精神健康受损。</a:t>
            </a:r>
            <a:endParaRPr lang="en-HK" altLang="zh-TW" sz="1100" b="1" dirty="0">
              <a:solidFill>
                <a:schemeClr val="lt1"/>
              </a:solidFill>
              <a:latin typeface="Microsoft JhengHei"/>
              <a:ea typeface="Microsoft JhengHei"/>
              <a:cs typeface="Microsoft JhengHei"/>
              <a:sym typeface="Microsoft JhengHei"/>
            </a:endParaRPr>
          </a:p>
          <a:p>
            <a:pPr marL="158750" indent="0">
              <a:buNone/>
            </a:pPr>
            <a:endParaRPr lang="en-HK" b="1" u="sng" dirty="0">
              <a:solidFill>
                <a:schemeClr val="accent1">
                  <a:lumMod val="75000"/>
                </a:schemeClr>
              </a:solidFill>
            </a:endParaRPr>
          </a:p>
          <a:p>
            <a:pPr marL="158750" indent="0">
              <a:buNone/>
            </a:pPr>
            <a:r>
              <a:rPr lang="zh-TW" altLang="en-US" b="1" u="sng" dirty="0">
                <a:solidFill>
                  <a:schemeClr val="accent1">
                    <a:lumMod val="75000"/>
                  </a:schemeClr>
                </a:solidFill>
              </a:rPr>
              <a:t>新闻</a:t>
            </a:r>
            <a:r>
              <a:rPr lang="en-HK" b="1" u="sng" dirty="0">
                <a:solidFill>
                  <a:schemeClr val="accent1">
                    <a:lumMod val="75000"/>
                  </a:schemeClr>
                </a:solidFill>
              </a:rPr>
              <a:t>#1 (</a:t>
            </a:r>
            <a:r>
              <a:rPr lang="zh-TW" altLang="en-US" b="1" u="sng" dirty="0">
                <a:solidFill>
                  <a:schemeClr val="accent1">
                    <a:lumMod val="75000"/>
                  </a:schemeClr>
                </a:solidFill>
              </a:rPr>
              <a:t>左</a:t>
            </a:r>
            <a:r>
              <a:rPr lang="en-HK" b="1" u="sng" dirty="0">
                <a:solidFill>
                  <a:schemeClr val="accent1">
                    <a:lumMod val="75000"/>
                  </a:schemeClr>
                </a:solidFill>
              </a:rPr>
              <a:t>)</a:t>
            </a:r>
          </a:p>
          <a:p>
            <a:pPr marL="457200" indent="-298450"/>
            <a:r>
              <a:rPr lang="zh-TW" altLang="en-US" b="1" dirty="0"/>
              <a:t>资料</a:t>
            </a:r>
            <a:r>
              <a:rPr lang="zh-TW" altLang="en-US" sz="1100" b="1" dirty="0">
                <a:solidFill>
                  <a:srgbClr val="004AAD"/>
                </a:solidFill>
                <a:latin typeface="Microsoft JhengHei"/>
                <a:ea typeface="Microsoft JhengHei"/>
                <a:cs typeface="Microsoft JhengHei"/>
                <a:sym typeface="Microsoft JhengHei"/>
              </a:rPr>
              <a:t>来</a:t>
            </a:r>
            <a:r>
              <a:rPr lang="zh-TW" altLang="en-US" b="1" dirty="0"/>
              <a:t>源</a:t>
            </a:r>
            <a:r>
              <a:rPr lang="en-US" altLang="zh-TW" b="1" dirty="0"/>
              <a:t>︰</a:t>
            </a:r>
            <a:r>
              <a:rPr lang="zh-TW" altLang="en-US" b="1" dirty="0"/>
              <a:t>明報</a:t>
            </a:r>
            <a:r>
              <a:rPr lang="en-HK" b="1" dirty="0"/>
              <a:t> 10/7/2023</a:t>
            </a:r>
          </a:p>
          <a:p>
            <a:pPr marL="457200" indent="-298450"/>
            <a:r>
              <a:rPr lang="zh-CN" altLang="en-US" b="1" dirty="0"/>
              <a:t>标题： 调查指三成受访学生</a:t>
            </a:r>
            <a:r>
              <a:rPr lang="zh-TW" altLang="en-US" b="1" dirty="0"/>
              <a:t>「狂打机」　学者：</a:t>
            </a:r>
            <a:r>
              <a:rPr lang="zh-CN" altLang="en-US" b="1" dirty="0"/>
              <a:t>打机成瘾与精神健康问题有关联</a:t>
            </a:r>
            <a:endParaRPr lang="en-HK" altLang="zh-TW" b="1" dirty="0"/>
          </a:p>
          <a:p>
            <a:pPr marL="914400" lvl="1" indent="-298450"/>
            <a:r>
              <a:rPr lang="zh-TW" altLang="en-US" dirty="0"/>
              <a:t>原文网址：</a:t>
            </a:r>
            <a:r>
              <a:rPr lang="en-HK" sz="900" dirty="0"/>
              <a:t>https://news.mingpao.com/ins/%E6%B8%AF%E8%81%9E/article/20230710/s00001/1688973340127</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zh-TW" altLang="en-US" b="1" u="sng" dirty="0">
                <a:solidFill>
                  <a:schemeClr val="accent1">
                    <a:lumMod val="75000"/>
                  </a:schemeClr>
                </a:solidFill>
              </a:rPr>
              <a:t>新聞</a:t>
            </a:r>
            <a:r>
              <a:rPr lang="en-HK" b="1" u="sng" dirty="0">
                <a:solidFill>
                  <a:schemeClr val="accent1">
                    <a:lumMod val="75000"/>
                  </a:schemeClr>
                </a:solidFill>
              </a:rPr>
              <a:t>#2 (</a:t>
            </a:r>
            <a:r>
              <a:rPr lang="zh-TW" altLang="en-US" b="1" u="sng" dirty="0">
                <a:solidFill>
                  <a:schemeClr val="accent1">
                    <a:lumMod val="75000"/>
                  </a:schemeClr>
                </a:solidFill>
              </a:rPr>
              <a:t>右</a:t>
            </a:r>
            <a:r>
              <a:rPr lang="en-HK" b="1" u="sng" dirty="0">
                <a:solidFill>
                  <a:schemeClr val="accent1">
                    <a:lumMod val="75000"/>
                  </a:schemeClr>
                </a:solidFill>
              </a:rPr>
              <a:t>)</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b="1" dirty="0"/>
              <a:t>资料</a:t>
            </a:r>
            <a:r>
              <a:rPr lang="zh-TW" altLang="en-US" sz="1100" b="1" dirty="0">
                <a:solidFill>
                  <a:srgbClr val="004AAD"/>
                </a:solidFill>
                <a:latin typeface="Microsoft JhengHei"/>
                <a:ea typeface="Microsoft JhengHei"/>
                <a:cs typeface="Microsoft JhengHei"/>
                <a:sym typeface="Microsoft JhengHei"/>
              </a:rPr>
              <a:t>来</a:t>
            </a:r>
            <a:r>
              <a:rPr lang="zh-TW" altLang="en-US" b="1" dirty="0"/>
              <a:t>源</a:t>
            </a:r>
            <a:r>
              <a:rPr lang="en-US" altLang="zh-TW" b="1" dirty="0"/>
              <a:t>︰</a:t>
            </a:r>
            <a:r>
              <a:rPr lang="en-HK" b="1" dirty="0">
                <a:solidFill>
                  <a:schemeClr val="accent1">
                    <a:lumMod val="75000"/>
                  </a:schemeClr>
                </a:solidFill>
              </a:rPr>
              <a:t>Ohpama.com</a:t>
            </a: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CN" altLang="en-US" b="1" dirty="0"/>
              <a:t>标题： 中学生打机行为调查研究结果</a:t>
            </a:r>
            <a:r>
              <a:rPr lang="zh-TW" altLang="en-US" sz="1100" b="1" i="0" u="none" strike="noStrike" cap="none" dirty="0">
                <a:solidFill>
                  <a:schemeClr val="accent1">
                    <a:lumMod val="75000"/>
                  </a:schemeClr>
                </a:solidFill>
                <a:effectLst/>
                <a:latin typeface="Arial"/>
                <a:ea typeface="Arial"/>
                <a:cs typeface="Arial"/>
                <a:sym typeface="Arial"/>
              </a:rPr>
              <a:t> </a:t>
            </a:r>
            <a:r>
              <a:rPr lang="zh-CN" altLang="en-US" sz="1100" b="1" i="0" u="none" strike="noStrike" cap="none" dirty="0">
                <a:solidFill>
                  <a:schemeClr val="accent1">
                    <a:lumMod val="75000"/>
                  </a:schemeClr>
                </a:solidFill>
                <a:effectLst/>
                <a:latin typeface="Arial"/>
                <a:ea typeface="Arial"/>
                <a:cs typeface="Arial"/>
                <a:sym typeface="Arial"/>
              </a:rPr>
              <a:t>逾半受访学生认沉迷打机 三成达沉迷成瘾程度</a:t>
            </a:r>
            <a:endParaRPr lang="en-US" altLang="zh-CN" sz="1100" b="1" i="0" u="none" strike="noStrike" cap="none" dirty="0">
              <a:solidFill>
                <a:schemeClr val="accent1">
                  <a:lumMod val="75000"/>
                </a:schemeClr>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tabLst/>
              <a:defRPr/>
            </a:pPr>
            <a:r>
              <a:rPr lang="zh-TW" altLang="en-US" dirty="0"/>
              <a:t>原文网址：</a:t>
            </a:r>
            <a:r>
              <a:rPr lang="en-HK" dirty="0"/>
              <a:t>https://www.ohpama.com/923125/%e7%94%9f%e6%b4%bb%e7%86%b1%e8%a9%b1/%e7%94%9f%e6%b4%bb%e7%86%b1%e8%a9%b1/%e4%b8%ad%e5%ad%b8%e7%94%9f-%e6%89%93%e6%a9%9f-%e8%aa%bf%e6%9f%a5-%e6%b2%89%e8%bf%b7%e6%89%93%e6%a9%9f-%e6%89%93%e6%a9%9f%e6%88%90%e7%99%ae/?utm_source=singtaoheadline&amp;utm_medium=app&amp;utm_campaign=923125</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HK" dirty="0"/>
          </a:p>
          <a:p>
            <a:pPr marL="158750" indent="0">
              <a:buNone/>
            </a:pPr>
            <a:endParaRPr lang="en-HK" dirty="0"/>
          </a:p>
          <a:p>
            <a:pPr marL="158750" indent="0">
              <a:buNone/>
            </a:pPr>
            <a:endParaRPr lang="en-HK" altLang="zh-TW" dirty="0"/>
          </a:p>
          <a:p>
            <a:pPr marL="158750" indent="0">
              <a:buNone/>
            </a:pPr>
            <a:endParaRPr lang="en-HK" dirty="0"/>
          </a:p>
        </p:txBody>
      </p:sp>
    </p:spTree>
    <p:extLst>
      <p:ext uri="{BB962C8B-B14F-4D97-AF65-F5344CB8AC3E}">
        <p14:creationId xmlns:p14="http://schemas.microsoft.com/office/powerpoint/2010/main" val="2417250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37cf7eb4b25_2_48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37cf7eb4b25_2_48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1" name="Google Shape;751;g37cf7eb4b25_2_483: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7cf7eb4b25_0_536: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dirty="0"/>
          </a:p>
          <a:p>
            <a:pPr lvl="0"/>
            <a:r>
              <a:rPr lang="zh-CN" altLang="en-US" sz="1200" b="0" i="0" u="none" strike="noStrike" cap="none" dirty="0">
                <a:solidFill>
                  <a:srgbClr val="000000"/>
                </a:solidFill>
                <a:effectLst/>
                <a:latin typeface="Arial"/>
                <a:ea typeface="Arial"/>
                <a:cs typeface="Arial"/>
                <a:sym typeface="Arial"/>
              </a:rPr>
              <a:t>要处理上网成瘾，家长应多了解子女沉迷上网背后的原因 
上网成瘾：时间并不是唯一的指标。 要多留意子女日常生活中会否因上网而忽略生活各方面如社交、学业 、饮食等 
当与子女讨论屏幕时间时，要多肯定子女的感受（如：打机对于他们所提供的情绪价值），避免用责备或批评等方式去单方面说服子女，避免一刀切禁止打机
多用协商方式一起制定并重组日常生活时间表，打破旧有上网习惯</a:t>
            </a:r>
            <a:endParaRPr sz="1200" dirty="0"/>
          </a:p>
        </p:txBody>
      </p:sp>
      <p:sp>
        <p:nvSpPr>
          <p:cNvPr id="741" name="Google Shape;741;g37cf7eb4b25_0_536: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55342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37cf7eb4b25_2_483: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0" name="Google Shape;750;g37cf7eb4b25_2_483: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1" name="Google Shape;751;g37cf7eb4b25_2_483: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52</a:t>
            </a:fld>
            <a:endParaRPr/>
          </a:p>
        </p:txBody>
      </p:sp>
    </p:spTree>
    <p:extLst>
      <p:ext uri="{BB962C8B-B14F-4D97-AF65-F5344CB8AC3E}">
        <p14:creationId xmlns:p14="http://schemas.microsoft.com/office/powerpoint/2010/main" val="35775500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38aedab38cb_0_5: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g38aedab38cb_0_5:notes"/>
          <p:cNvSpPr txBox="1">
            <a:spLocks noGrp="1"/>
          </p:cNvSpPr>
          <p:nvPr>
            <p:ph type="body" idx="1"/>
          </p:nvPr>
        </p:nvSpPr>
        <p:spPr>
          <a:xfrm>
            <a:off x="679768" y="4777196"/>
            <a:ext cx="5438140" cy="390877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61" name="Google Shape;761;g38aedab38cb_0_5:notes"/>
          <p:cNvSpPr txBox="1">
            <a:spLocks noGrp="1"/>
          </p:cNvSpPr>
          <p:nvPr>
            <p:ph type="sldNum" idx="12"/>
          </p:nvPr>
        </p:nvSpPr>
        <p:spPr>
          <a:xfrm>
            <a:off x="3850444" y="9428585"/>
            <a:ext cx="2945659" cy="49796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7cf7eb4b25_2_492: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0" name="Google Shape;770;g37cf7eb4b25_2_492: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37cf7eb4b25_2_49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g37cf7eb4b25_2_498: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78" name="Google Shape;778;g37cf7eb4b25_2_498: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37cf7eb4b25_2_507: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g37cf7eb4b25_2_507:notes"/>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788" name="Google Shape;788;g37cf7eb4b25_2_507:notes"/>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56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7cf7eb4b25_0_579: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sz="1200" b="1" dirty="0"/>
              <a:t>资料</a:t>
            </a:r>
            <a:r>
              <a:rPr lang="zh-TW" altLang="en-US" sz="1200" b="1" dirty="0">
                <a:solidFill>
                  <a:srgbClr val="004AAD"/>
                </a:solidFill>
                <a:latin typeface="Microsoft JhengHei"/>
                <a:ea typeface="Microsoft JhengHei"/>
                <a:cs typeface="Microsoft JhengHei"/>
                <a:sym typeface="Microsoft JhengHei"/>
              </a:rPr>
              <a:t>来</a:t>
            </a:r>
            <a:r>
              <a:rPr lang="zh-TW" altLang="en-US" sz="1200" b="1" dirty="0"/>
              <a:t>源</a:t>
            </a:r>
            <a:r>
              <a:rPr lang="zh-TW" sz="1200" dirty="0"/>
              <a:t>: </a:t>
            </a:r>
            <a:r>
              <a:rPr lang="zh-TW" sz="1200" b="1" u="sng" dirty="0">
                <a:solidFill>
                  <a:schemeClr val="hlink"/>
                </a:solidFill>
                <a:hlinkClick r:id="rId3"/>
              </a:rPr>
              <a:t>https://www.hkfws.org.hk/news/press-release/20240206</a:t>
            </a:r>
            <a:endParaRPr sz="1200" b="1" u="sng" dirty="0">
              <a:solidFill>
                <a:schemeClr val="hlink"/>
              </a:solidFill>
            </a:endParaRPr>
          </a:p>
          <a:p>
            <a:pPr marL="0" lvl="0" indent="0" algn="l" rtl="0">
              <a:lnSpc>
                <a:spcPct val="90000"/>
              </a:lnSpc>
              <a:spcBef>
                <a:spcPts val="0"/>
              </a:spcBef>
              <a:spcAft>
                <a:spcPts val="0"/>
              </a:spcAft>
              <a:buNone/>
            </a:pPr>
            <a:r>
              <a:rPr lang="zh-CN" altLang="en-US" sz="1200" dirty="0">
                <a:solidFill>
                  <a:schemeClr val="dk1"/>
                </a:solidFill>
                <a:latin typeface="Calibri"/>
                <a:ea typeface="Calibri"/>
                <a:cs typeface="Calibri"/>
                <a:sym typeface="Calibri"/>
              </a:rPr>
              <a:t>香港学童网络游戏成瘾研究 </a:t>
            </a:r>
            <a:r>
              <a:rPr lang="en-US" altLang="zh-CN" sz="1200" dirty="0">
                <a:solidFill>
                  <a:schemeClr val="dk1"/>
                </a:solidFill>
                <a:latin typeface="Calibri"/>
                <a:ea typeface="Calibri"/>
                <a:cs typeface="Calibri"/>
                <a:sym typeface="Calibri"/>
              </a:rPr>
              <a:t>2024 </a:t>
            </a:r>
            <a:r>
              <a:rPr lang="en-US" altLang="zh-TW" sz="1200" dirty="0">
                <a:solidFill>
                  <a:schemeClr val="dk1"/>
                </a:solidFill>
                <a:latin typeface="Calibri"/>
                <a:ea typeface="Calibri"/>
                <a:cs typeface="Calibri"/>
                <a:sym typeface="Calibri"/>
              </a:rPr>
              <a:t>–</a:t>
            </a:r>
            <a:r>
              <a:rPr lang="zh-TW" sz="1200" dirty="0">
                <a:solidFill>
                  <a:schemeClr val="dk1"/>
                </a:solidFill>
                <a:latin typeface="Calibri"/>
                <a:ea typeface="Calibri"/>
                <a:cs typeface="Calibri"/>
                <a:sym typeface="Calibri"/>
              </a:rPr>
              <a:t> </a:t>
            </a:r>
            <a:r>
              <a:rPr lang="zh-CN" altLang="en-US" sz="1200" dirty="0">
                <a:solidFill>
                  <a:schemeClr val="dk1"/>
                </a:solidFill>
                <a:latin typeface="Calibri"/>
                <a:ea typeface="Calibri"/>
                <a:cs typeface="Calibri"/>
                <a:sym typeface="Calibri"/>
              </a:rPr>
              <a:t>香港家庭福利会与香港中文大学赛马会公共卫生及基层医疗学院</a:t>
            </a:r>
            <a:br>
              <a:rPr lang="zh-TW" sz="1200" dirty="0">
                <a:solidFill>
                  <a:schemeClr val="dk1"/>
                </a:solidFill>
                <a:latin typeface="Calibri"/>
                <a:ea typeface="Calibri"/>
                <a:cs typeface="Calibri"/>
                <a:sym typeface="Calibri"/>
              </a:rPr>
            </a:br>
            <a:br>
              <a:rPr lang="zh-TW" sz="1200" dirty="0">
                <a:solidFill>
                  <a:schemeClr val="dk1"/>
                </a:solidFill>
                <a:latin typeface="Calibri"/>
                <a:ea typeface="Calibri"/>
                <a:cs typeface="Calibri"/>
                <a:sym typeface="Calibri"/>
              </a:rPr>
            </a:br>
            <a:r>
              <a:rPr lang="zh-TW" sz="1200" b="1" dirty="0">
                <a:solidFill>
                  <a:schemeClr val="dk1"/>
                </a:solidFill>
                <a:latin typeface="Microsoft JhengHei"/>
                <a:ea typeface="Microsoft JhengHei"/>
                <a:cs typeface="Microsoft JhengHei"/>
                <a:sym typeface="Microsoft JhengHei"/>
              </a:rPr>
              <a:t>4,285</a:t>
            </a:r>
            <a:r>
              <a:rPr lang="zh-CN" altLang="en-US" sz="1200" b="1" dirty="0">
                <a:solidFill>
                  <a:schemeClr val="dk1"/>
                </a:solidFill>
                <a:latin typeface="Microsoft JhengHei"/>
                <a:ea typeface="Microsoft JhengHei"/>
                <a:cs typeface="Microsoft JhengHei"/>
                <a:sym typeface="Microsoft JhengHei"/>
              </a:rPr>
              <a:t>名中一至中六学生的数据</a:t>
            </a:r>
            <a:endParaRPr sz="1200" b="1" dirty="0">
              <a:solidFill>
                <a:schemeClr val="dk1"/>
              </a:solidFill>
              <a:latin typeface="Microsoft JhengHei"/>
              <a:ea typeface="Microsoft JhengHei"/>
              <a:cs typeface="Microsoft JhengHei"/>
              <a:sym typeface="Microsoft JhengHei"/>
            </a:endParaRPr>
          </a:p>
          <a:p>
            <a:pPr marL="457200" lvl="0" indent="-304800" algn="l" rtl="0">
              <a:lnSpc>
                <a:spcPct val="90000"/>
              </a:lnSpc>
              <a:spcBef>
                <a:spcPts val="0"/>
              </a:spcBef>
              <a:spcAft>
                <a:spcPts val="0"/>
              </a:spcAft>
              <a:buClr>
                <a:schemeClr val="dk1"/>
              </a:buClr>
              <a:buSzPts val="1200"/>
              <a:buFont typeface="Microsoft JhengHei"/>
              <a:buChar char="•"/>
            </a:pPr>
            <a:r>
              <a:rPr lang="zh-CN" altLang="en-US" sz="1200" b="0" dirty="0">
                <a:solidFill>
                  <a:schemeClr val="dk1"/>
                </a:solidFill>
                <a:latin typeface="Microsoft JhengHei"/>
                <a:ea typeface="Microsoft JhengHei"/>
                <a:cs typeface="Microsoft JhengHei"/>
                <a:sym typeface="Microsoft JhengHei"/>
              </a:rPr>
              <a:t>约有</a:t>
            </a:r>
            <a:r>
              <a:rPr lang="en-US" altLang="zh-CN" sz="1200" b="0" dirty="0">
                <a:solidFill>
                  <a:schemeClr val="dk1"/>
                </a:solidFill>
                <a:latin typeface="Microsoft JhengHei"/>
                <a:ea typeface="Microsoft JhengHei"/>
                <a:cs typeface="Microsoft JhengHei"/>
                <a:sym typeface="Microsoft JhengHei"/>
              </a:rPr>
              <a:t>11.8%</a:t>
            </a:r>
            <a:r>
              <a:rPr lang="zh-CN" altLang="en-US" sz="1200" b="0" dirty="0">
                <a:solidFill>
                  <a:schemeClr val="dk1"/>
                </a:solidFill>
                <a:latin typeface="Microsoft JhengHei"/>
                <a:ea typeface="Microsoft JhengHei"/>
                <a:cs typeface="Microsoft JhengHei"/>
                <a:sym typeface="Microsoft JhengHei"/>
              </a:rPr>
              <a:t>的学童存在网络游戏成瘾问题，男性比例是女性的两倍，从心理疾患的角度来看，这数据显示比合理范围（约为</a:t>
            </a:r>
            <a:r>
              <a:rPr lang="en-US" altLang="zh-CN" sz="1200" b="0" dirty="0">
                <a:solidFill>
                  <a:schemeClr val="dk1"/>
                </a:solidFill>
                <a:latin typeface="Microsoft JhengHei"/>
                <a:ea typeface="Microsoft JhengHei"/>
                <a:cs typeface="Microsoft JhengHei"/>
                <a:sym typeface="Microsoft JhengHei"/>
              </a:rPr>
              <a:t>3~4%</a:t>
            </a:r>
            <a:r>
              <a:rPr lang="zh-CN" altLang="en-US" sz="1200" b="0" dirty="0">
                <a:solidFill>
                  <a:schemeClr val="dk1"/>
                </a:solidFill>
                <a:latin typeface="Microsoft JhengHei"/>
                <a:ea typeface="Microsoft JhengHei"/>
                <a:cs typeface="Microsoft JhengHei"/>
                <a:sym typeface="Microsoft JhengHei"/>
              </a:rPr>
              <a:t>）超出约</a:t>
            </a:r>
            <a:r>
              <a:rPr lang="en-US" altLang="zh-CN" sz="1200" b="0" dirty="0">
                <a:solidFill>
                  <a:schemeClr val="dk1"/>
                </a:solidFill>
                <a:latin typeface="Microsoft JhengHei"/>
                <a:ea typeface="Microsoft JhengHei"/>
                <a:cs typeface="Microsoft JhengHei"/>
                <a:sym typeface="Microsoft JhengHei"/>
              </a:rPr>
              <a:t>3</a:t>
            </a:r>
            <a:r>
              <a:rPr lang="zh-CN" altLang="en-US" sz="1200" b="0" dirty="0">
                <a:solidFill>
                  <a:schemeClr val="dk1"/>
                </a:solidFill>
                <a:latin typeface="Microsoft JhengHei"/>
                <a:ea typeface="Microsoft JhengHei"/>
                <a:cs typeface="Microsoft JhengHei"/>
                <a:sym typeface="Microsoft JhengHei"/>
              </a:rPr>
              <a:t>倍。</a:t>
            </a:r>
            <a:endParaRPr lang="en-US" altLang="zh-CN" sz="1200" b="0" dirty="0">
              <a:solidFill>
                <a:schemeClr val="dk1"/>
              </a:solidFill>
              <a:latin typeface="Microsoft JhengHei"/>
              <a:ea typeface="Microsoft JhengHei"/>
              <a:cs typeface="Microsoft JhengHei"/>
              <a:sym typeface="Microsoft JhengHei"/>
            </a:endParaRPr>
          </a:p>
          <a:p>
            <a:pPr marL="457200" lvl="0" indent="-304800" algn="l" rtl="0">
              <a:lnSpc>
                <a:spcPct val="90000"/>
              </a:lnSpc>
              <a:spcBef>
                <a:spcPts val="0"/>
              </a:spcBef>
              <a:spcAft>
                <a:spcPts val="0"/>
              </a:spcAft>
              <a:buClr>
                <a:schemeClr val="dk1"/>
              </a:buClr>
              <a:buSzPts val="1200"/>
              <a:buFont typeface="Microsoft JhengHei"/>
              <a:buChar char="•"/>
            </a:pPr>
            <a:r>
              <a:rPr lang="zh-CN" altLang="en-US" sz="1200" b="0" dirty="0">
                <a:solidFill>
                  <a:schemeClr val="dk1"/>
                </a:solidFill>
                <a:latin typeface="Microsoft JhengHei"/>
                <a:ea typeface="Microsoft JhengHei"/>
                <a:cs typeface="Microsoft JhengHei"/>
                <a:sym typeface="Microsoft JhengHei"/>
              </a:rPr>
              <a:t>有</a:t>
            </a:r>
            <a:r>
              <a:rPr lang="en-US" altLang="zh-CN" sz="1200" b="0" dirty="0">
                <a:solidFill>
                  <a:schemeClr val="dk1"/>
                </a:solidFill>
                <a:latin typeface="Microsoft JhengHei"/>
                <a:ea typeface="Microsoft JhengHei"/>
                <a:cs typeface="Microsoft JhengHei"/>
                <a:sym typeface="Microsoft JhengHei"/>
              </a:rPr>
              <a:t>36.2%</a:t>
            </a:r>
            <a:r>
              <a:rPr lang="zh-CN" altLang="en-US" sz="1200" b="0" dirty="0">
                <a:solidFill>
                  <a:schemeClr val="dk1"/>
                </a:solidFill>
                <a:latin typeface="Microsoft JhengHei"/>
                <a:ea typeface="Microsoft JhengHei"/>
                <a:cs typeface="Microsoft JhengHei"/>
                <a:sym typeface="Microsoft JhengHei"/>
              </a:rPr>
              <a:t>的学童每天花费</a:t>
            </a:r>
            <a:r>
              <a:rPr lang="en-US" altLang="zh-CN" sz="1200" b="0" dirty="0">
                <a:solidFill>
                  <a:schemeClr val="dk1"/>
                </a:solidFill>
                <a:latin typeface="Microsoft JhengHei"/>
                <a:ea typeface="Microsoft JhengHei"/>
                <a:cs typeface="Microsoft JhengHei"/>
                <a:sym typeface="Microsoft JhengHei"/>
              </a:rPr>
              <a:t>3</a:t>
            </a:r>
            <a:r>
              <a:rPr lang="zh-CN" altLang="en-US" sz="1200" b="0" dirty="0">
                <a:solidFill>
                  <a:schemeClr val="dk1"/>
                </a:solidFill>
                <a:latin typeface="Microsoft JhengHei"/>
                <a:ea typeface="Microsoft JhengHei"/>
                <a:cs typeface="Microsoft JhengHei"/>
                <a:sym typeface="Microsoft JhengHei"/>
              </a:rPr>
              <a:t>小时或更长的时间在网络游戏上。</a:t>
            </a:r>
            <a:endParaRPr lang="en-US" altLang="zh-CN" sz="1200" b="0" dirty="0">
              <a:solidFill>
                <a:schemeClr val="dk1"/>
              </a:solidFill>
              <a:latin typeface="Microsoft JhengHei"/>
              <a:ea typeface="Microsoft JhengHei"/>
              <a:cs typeface="Microsoft JhengHei"/>
              <a:sym typeface="Microsoft JhengHei"/>
            </a:endParaRPr>
          </a:p>
          <a:p>
            <a:pPr marL="457200" lvl="0" indent="-304800" algn="l" rtl="0">
              <a:lnSpc>
                <a:spcPct val="90000"/>
              </a:lnSpc>
              <a:spcBef>
                <a:spcPts val="0"/>
              </a:spcBef>
              <a:spcAft>
                <a:spcPts val="0"/>
              </a:spcAft>
              <a:buClr>
                <a:schemeClr val="dk1"/>
              </a:buClr>
              <a:buSzPts val="1200"/>
              <a:buFont typeface="Microsoft JhengHei"/>
              <a:buChar char="•"/>
            </a:pPr>
            <a:r>
              <a:rPr lang="zh-CN" altLang="en-US" sz="1200" b="0" dirty="0">
                <a:solidFill>
                  <a:schemeClr val="dk1"/>
                </a:solidFill>
                <a:latin typeface="Microsoft JhengHei"/>
                <a:ea typeface="Microsoft JhengHei"/>
                <a:cs typeface="Microsoft JhengHei"/>
                <a:sym typeface="Microsoft JhengHei"/>
              </a:rPr>
              <a:t>这导致他们缺乏时间专注于学业、运动或培养其他兴趣，情况令人担忧。</a:t>
            </a:r>
            <a:br>
              <a:rPr lang="en-US" altLang="zh-CN" sz="1200" b="0" dirty="0">
                <a:solidFill>
                  <a:schemeClr val="dk1"/>
                </a:solidFill>
                <a:latin typeface="Microsoft JhengHei"/>
                <a:ea typeface="Microsoft JhengHei"/>
                <a:cs typeface="Microsoft JhengHei"/>
                <a:sym typeface="Microsoft JhengHei"/>
              </a:rPr>
            </a:br>
            <a:endParaRPr sz="1200" b="1" dirty="0">
              <a:solidFill>
                <a:schemeClr val="dk1"/>
              </a:solidFill>
              <a:latin typeface="Microsoft JhengHei"/>
              <a:ea typeface="Microsoft JhengHei"/>
              <a:cs typeface="Microsoft JhengHei"/>
              <a:sym typeface="Microsoft JhengHei"/>
            </a:endParaRPr>
          </a:p>
          <a:p>
            <a:pPr marL="457200" lvl="0" indent="-304800" algn="l" rtl="0">
              <a:lnSpc>
                <a:spcPct val="90000"/>
              </a:lnSpc>
              <a:spcBef>
                <a:spcPts val="0"/>
              </a:spcBef>
              <a:spcAft>
                <a:spcPts val="0"/>
              </a:spcAft>
              <a:buClr>
                <a:schemeClr val="dk1"/>
              </a:buClr>
              <a:buSzPts val="1200"/>
              <a:buFont typeface="Microsoft JhengHei"/>
              <a:buChar char="•"/>
            </a:pPr>
            <a:r>
              <a:rPr lang="zh-CN" altLang="en-US" sz="1200" b="1" dirty="0">
                <a:solidFill>
                  <a:schemeClr val="dk1"/>
                </a:solidFill>
                <a:latin typeface="Microsoft JhengHei"/>
                <a:ea typeface="Microsoft JhengHei"/>
                <a:cs typeface="Microsoft JhengHei"/>
                <a:sym typeface="Microsoft JhengHei"/>
              </a:rPr>
              <a:t>网络游戏成瘾</a:t>
            </a:r>
            <a:r>
              <a:rPr lang="zh-TW" sz="1200" b="1" dirty="0">
                <a:solidFill>
                  <a:schemeClr val="dk1"/>
                </a:solidFill>
                <a:latin typeface="Microsoft JhengHei"/>
                <a:ea typeface="Microsoft JhengHei"/>
                <a:cs typeface="Microsoft JhengHei"/>
                <a:sym typeface="Microsoft JhengHei"/>
              </a:rPr>
              <a:t>  使</a:t>
            </a:r>
            <a:r>
              <a:rPr lang="zh-CN" altLang="en-US" sz="1200" b="1" dirty="0">
                <a:solidFill>
                  <a:schemeClr val="dk1"/>
                </a:solidFill>
                <a:latin typeface="Microsoft JhengHei"/>
                <a:ea typeface="Microsoft JhengHei"/>
                <a:cs typeface="Microsoft JhengHei"/>
                <a:sym typeface="Microsoft JhengHei"/>
              </a:rPr>
              <a:t>学童精神健康受损</a:t>
            </a:r>
            <a:endParaRPr sz="1200" b="1" dirty="0">
              <a:solidFill>
                <a:schemeClr val="dk1"/>
              </a:solidFill>
              <a:latin typeface="Microsoft JhengHei"/>
              <a:ea typeface="Microsoft JhengHei"/>
              <a:cs typeface="Microsoft JhengHei"/>
              <a:sym typeface="Microsoft JhengHei"/>
            </a:endParaRPr>
          </a:p>
          <a:p>
            <a:pPr marL="914400" marR="0" lvl="1" indent="-304800" algn="l" defTabSz="914400" rtl="0" eaLnBrk="1" fontAlgn="auto" latinLnBrk="0" hangingPunct="1">
              <a:lnSpc>
                <a:spcPct val="90000"/>
              </a:lnSpc>
              <a:spcBef>
                <a:spcPts val="0"/>
              </a:spcBef>
              <a:spcAft>
                <a:spcPts val="0"/>
              </a:spcAft>
              <a:buClr>
                <a:schemeClr val="dk1"/>
              </a:buClr>
              <a:buSzPts val="1200"/>
              <a:buFont typeface="Microsoft JhengHei"/>
              <a:buChar char="•"/>
              <a:tabLst/>
              <a:defRPr/>
            </a:pPr>
            <a:r>
              <a:rPr lang="zh-CN" altLang="en-US" sz="1200" b="0" dirty="0">
                <a:solidFill>
                  <a:schemeClr val="dk1"/>
                </a:solidFill>
                <a:latin typeface="Microsoft JhengHei"/>
                <a:ea typeface="Microsoft JhengHei"/>
                <a:cs typeface="Microsoft JhengHei"/>
                <a:sym typeface="Microsoft JhengHei"/>
              </a:rPr>
              <a:t>在网络游戏成瘾学童中</a:t>
            </a:r>
            <a:r>
              <a:rPr lang="en-US" altLang="zh-CN" sz="1200" b="0" dirty="0">
                <a:solidFill>
                  <a:schemeClr val="dk1"/>
                </a:solidFill>
                <a:latin typeface="Microsoft JhengHei"/>
                <a:ea typeface="Microsoft JhengHei"/>
                <a:cs typeface="Microsoft JhengHei"/>
                <a:sym typeface="Microsoft JhengHei"/>
              </a:rPr>
              <a:t>..</a:t>
            </a:r>
            <a:r>
              <a:rPr lang="zh-CN" altLang="en-US" sz="1200" b="0" dirty="0">
                <a:solidFill>
                  <a:schemeClr val="dk1"/>
                </a:solidFill>
                <a:latin typeface="Microsoft JhengHei"/>
                <a:ea typeface="Microsoft JhengHei"/>
                <a:cs typeface="Microsoft JhengHei"/>
                <a:sym typeface="Microsoft JhengHei"/>
              </a:rPr>
              <a:t>有高达</a:t>
            </a:r>
            <a:r>
              <a:rPr lang="en-US" altLang="zh-CN" sz="1200" b="0" dirty="0">
                <a:solidFill>
                  <a:schemeClr val="dk1"/>
                </a:solidFill>
                <a:latin typeface="Microsoft JhengHei"/>
                <a:ea typeface="Microsoft JhengHei"/>
                <a:cs typeface="Microsoft JhengHei"/>
                <a:sym typeface="Microsoft JhengHei"/>
              </a:rPr>
              <a:t>70.6%</a:t>
            </a:r>
            <a:r>
              <a:rPr lang="zh-CN" altLang="en-US" sz="1200" b="0" dirty="0">
                <a:solidFill>
                  <a:schemeClr val="dk1"/>
                </a:solidFill>
                <a:latin typeface="Microsoft JhengHei"/>
                <a:ea typeface="Microsoft JhengHei"/>
                <a:cs typeface="Microsoft JhengHei"/>
                <a:sym typeface="Microsoft JhengHei"/>
              </a:rPr>
              <a:t>表现出抑郁情绪，精神健康状况非常不理想。</a:t>
            </a:r>
            <a:endParaRPr lang="en-US" altLang="zh-CN" sz="1200" b="0" dirty="0">
              <a:solidFill>
                <a:schemeClr val="dk1"/>
              </a:solidFill>
              <a:latin typeface="Microsoft JhengHei"/>
              <a:ea typeface="Microsoft JhengHei"/>
              <a:cs typeface="Microsoft JhengHei"/>
              <a:sym typeface="Microsoft JhengHei"/>
            </a:endParaRPr>
          </a:p>
          <a:p>
            <a:pPr marL="914400" marR="0" lvl="1" indent="-304800" algn="l" defTabSz="914400" rtl="0" eaLnBrk="1" fontAlgn="auto" latinLnBrk="0" hangingPunct="1">
              <a:lnSpc>
                <a:spcPct val="90000"/>
              </a:lnSpc>
              <a:spcBef>
                <a:spcPts val="0"/>
              </a:spcBef>
              <a:spcAft>
                <a:spcPts val="0"/>
              </a:spcAft>
              <a:buClr>
                <a:schemeClr val="dk1"/>
              </a:buClr>
              <a:buSzPts val="1200"/>
              <a:buFont typeface="Microsoft JhengHei"/>
              <a:buChar char="•"/>
              <a:tabLst/>
              <a:defRPr/>
            </a:pPr>
            <a:r>
              <a:rPr lang="zh-CN" altLang="en-US" sz="1200" b="0" dirty="0">
                <a:solidFill>
                  <a:schemeClr val="dk1"/>
                </a:solidFill>
                <a:latin typeface="Microsoft JhengHei"/>
                <a:ea typeface="Microsoft JhengHei"/>
                <a:cs typeface="Microsoft JhengHei"/>
                <a:sym typeface="Microsoft JhengHei"/>
              </a:rPr>
              <a:t>近</a:t>
            </a:r>
            <a:r>
              <a:rPr lang="en-US" altLang="zh-CN" sz="1200" b="0" dirty="0">
                <a:solidFill>
                  <a:schemeClr val="dk1"/>
                </a:solidFill>
                <a:latin typeface="Microsoft JhengHei"/>
                <a:ea typeface="Microsoft JhengHei"/>
                <a:cs typeface="Microsoft JhengHei"/>
                <a:sym typeface="Microsoft JhengHei"/>
              </a:rPr>
              <a:t>3</a:t>
            </a:r>
            <a:r>
              <a:rPr lang="zh-CN" altLang="en-US" sz="1200" b="0" dirty="0">
                <a:solidFill>
                  <a:schemeClr val="dk1"/>
                </a:solidFill>
                <a:latin typeface="Microsoft JhengHei"/>
                <a:ea typeface="Microsoft JhengHei"/>
                <a:cs typeface="Microsoft JhengHei"/>
                <a:sym typeface="Microsoft JhengHei"/>
              </a:rPr>
              <a:t>成（</a:t>
            </a:r>
            <a:r>
              <a:rPr lang="en-US" altLang="zh-CN" sz="1200" b="0" dirty="0">
                <a:solidFill>
                  <a:schemeClr val="dk1"/>
                </a:solidFill>
                <a:latin typeface="Microsoft JhengHei"/>
                <a:ea typeface="Microsoft JhengHei"/>
                <a:cs typeface="Microsoft JhengHei"/>
                <a:sym typeface="Microsoft JhengHei"/>
              </a:rPr>
              <a:t>29.8%</a:t>
            </a:r>
            <a:r>
              <a:rPr lang="zh-CN" altLang="en-US" sz="1200" b="0" dirty="0">
                <a:solidFill>
                  <a:schemeClr val="dk1"/>
                </a:solidFill>
                <a:latin typeface="Microsoft JhengHei"/>
                <a:ea typeface="Microsoft JhengHei"/>
                <a:cs typeface="Microsoft JhengHei"/>
                <a:sym typeface="Microsoft JhengHei"/>
              </a:rPr>
              <a:t>）情绪管理能力较差，并且在面对困难时更容易选择逃避问题。</a:t>
            </a:r>
            <a:endParaRPr lang="en-US" altLang="zh-CN" sz="1200" b="0" dirty="0">
              <a:solidFill>
                <a:schemeClr val="dk1"/>
              </a:solidFill>
              <a:latin typeface="Microsoft JhengHei"/>
              <a:ea typeface="Microsoft JhengHei"/>
              <a:cs typeface="Microsoft JhengHei"/>
              <a:sym typeface="Microsoft JhengHei"/>
            </a:endParaRPr>
          </a:p>
          <a:p>
            <a:pPr marL="914400" marR="0" lvl="1" indent="-304800" algn="l" defTabSz="914400" rtl="0" eaLnBrk="1" fontAlgn="auto" latinLnBrk="0" hangingPunct="1">
              <a:lnSpc>
                <a:spcPct val="90000"/>
              </a:lnSpc>
              <a:spcBef>
                <a:spcPts val="0"/>
              </a:spcBef>
              <a:spcAft>
                <a:spcPts val="0"/>
              </a:spcAft>
              <a:buClr>
                <a:schemeClr val="dk1"/>
              </a:buClr>
              <a:buSzPts val="1200"/>
              <a:buFont typeface="Microsoft JhengHei"/>
              <a:buChar char="•"/>
              <a:tabLst/>
              <a:defRPr/>
            </a:pPr>
            <a:r>
              <a:rPr lang="zh-CN" altLang="en-US" sz="1200" b="0" dirty="0">
                <a:solidFill>
                  <a:schemeClr val="dk1"/>
                </a:solidFill>
                <a:latin typeface="Microsoft JhengHei"/>
                <a:ea typeface="Microsoft JhengHei"/>
                <a:cs typeface="Microsoft JhengHei"/>
                <a:sym typeface="Microsoft JhengHei"/>
              </a:rPr>
              <a:t>这表明解决网络游戏成瘾问题不仅是减少网络游戏时间，对学童的情绪健康关注同等重要。</a:t>
            </a:r>
            <a:endParaRPr sz="1200" dirty="0"/>
          </a:p>
        </p:txBody>
      </p:sp>
      <p:sp>
        <p:nvSpPr>
          <p:cNvPr id="170" name="Google Shape;170;g37cf7eb4b25_0_579: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7cf7eb4b25_0_618:notes"/>
          <p:cNvSpPr txBox="1">
            <a:spLocks noGrp="1"/>
          </p:cNvSpPr>
          <p:nvPr>
            <p:ph type="body" idx="1"/>
          </p:nvPr>
        </p:nvSpPr>
        <p:spPr>
          <a:xfrm>
            <a:off x="679768" y="4777196"/>
            <a:ext cx="5438140" cy="3908776"/>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zh-TW" altLang="en-US" sz="1200" b="1" dirty="0"/>
              <a:t>资料</a:t>
            </a:r>
            <a:r>
              <a:rPr lang="zh-TW" altLang="en-US" sz="1200" b="1" dirty="0">
                <a:solidFill>
                  <a:srgbClr val="004AAD"/>
                </a:solidFill>
                <a:latin typeface="Microsoft JhengHei"/>
                <a:ea typeface="Microsoft JhengHei"/>
                <a:cs typeface="Microsoft JhengHei"/>
                <a:sym typeface="Microsoft JhengHei"/>
              </a:rPr>
              <a:t>来</a:t>
            </a:r>
            <a:r>
              <a:rPr lang="zh-TW" altLang="en-US" sz="1200" b="1" dirty="0"/>
              <a:t>源</a:t>
            </a:r>
            <a:r>
              <a:rPr lang="zh-TW" sz="1200" dirty="0"/>
              <a:t>: </a:t>
            </a:r>
            <a:r>
              <a:rPr lang="en-US" altLang="zh-TW" sz="1200" b="1" i="0" u="sng" strike="noStrike" cap="none" dirty="0">
                <a:solidFill>
                  <a:schemeClr val="hlink"/>
                </a:solidFill>
                <a:latin typeface="Arial"/>
                <a:cs typeface="Arial"/>
                <a:sym typeface="Arial"/>
                <a:hlinkClick r:id="rId3">
                  <a:extLst>
                    <a:ext uri="{A12FA001-AC4F-418D-AE19-62706E023703}">
                      <ahyp:hlinkClr xmlns:ahyp="http://schemas.microsoft.com/office/drawing/2018/hyperlinkcolor" val="tx"/>
                    </a:ext>
                  </a:extLst>
                </a:hlinkClick>
              </a:rPr>
              <a:t>https://www.sfu.edu.hk/tc/media/press-release/index_id_841.html</a:t>
            </a:r>
            <a:br>
              <a:rPr lang="zh-TW" sz="1200" dirty="0"/>
            </a:br>
            <a:r>
              <a:rPr lang="zh-TW" sz="1200" dirty="0">
                <a:solidFill>
                  <a:schemeClr val="dk1"/>
                </a:solidFill>
              </a:rPr>
              <a:t>20 Dec 2024 </a:t>
            </a:r>
            <a:endParaRPr sz="1200" dirty="0"/>
          </a:p>
          <a:p>
            <a:pPr marL="0" lvl="0" indent="0" algn="l" rtl="0">
              <a:lnSpc>
                <a:spcPct val="90000"/>
              </a:lnSpc>
              <a:spcBef>
                <a:spcPts val="0"/>
              </a:spcBef>
              <a:spcAft>
                <a:spcPts val="0"/>
              </a:spcAft>
              <a:buNone/>
            </a:pPr>
            <a:r>
              <a:rPr lang="en-US" altLang="zh-CN" sz="1200" dirty="0"/>
              <a:t>2023 - </a:t>
            </a:r>
            <a:r>
              <a:rPr lang="zh-CN" altLang="en-US" sz="1200" dirty="0"/>
              <a:t>中学生打机行为调查研究 </a:t>
            </a:r>
            <a:r>
              <a:rPr lang="en-US" altLang="zh-CN" sz="1200" dirty="0"/>
              <a:t>- </a:t>
            </a:r>
            <a:r>
              <a:rPr lang="zh-CN" altLang="en-US" sz="1200" dirty="0"/>
              <a:t>亚洲防瘾学会与圣方济各大学汤罗凤贤社会科学院 </a:t>
            </a:r>
            <a:r>
              <a:rPr lang="en-US" altLang="zh-CN" sz="1200" dirty="0"/>
              <a:t>- </a:t>
            </a:r>
            <a:r>
              <a:rPr lang="zh-CN" altLang="en-US" sz="1200" dirty="0"/>
              <a:t>查问卷访问</a:t>
            </a:r>
            <a:r>
              <a:rPr lang="en-US" altLang="zh-CN" sz="1200" dirty="0"/>
              <a:t>1046</a:t>
            </a:r>
            <a:r>
              <a:rPr lang="zh-CN" altLang="en-US" sz="1200" dirty="0"/>
              <a:t>名初中学生</a:t>
            </a:r>
            <a:endParaRPr lang="en-US" altLang="zh-CN"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CN" altLang="en-US" sz="1200" dirty="0"/>
              <a:t>中学生打机行为调查研究结果 逾半受访学生认沉迷打机 三成达沉迷成瘾程度。</a:t>
            </a:r>
            <a:endParaRPr lang="en-US" altLang="zh-CN"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CN" altLang="en-US" sz="1200" dirty="0"/>
              <a:t>亚洲防瘾学会与圣方济各大学汤罗凤贤社会科学院合作， 于</a:t>
            </a:r>
            <a:r>
              <a:rPr lang="en-US" altLang="zh-CN" sz="1200" dirty="0"/>
              <a:t>2023</a:t>
            </a:r>
            <a:r>
              <a:rPr lang="zh-CN" altLang="en-US" sz="1200" dirty="0"/>
              <a:t>年</a:t>
            </a:r>
            <a:r>
              <a:rPr lang="en-US" altLang="zh-CN" sz="1200" dirty="0"/>
              <a:t>3</a:t>
            </a:r>
            <a:r>
              <a:rPr lang="zh-CN" altLang="en-US" sz="1200" dirty="0"/>
              <a:t>月至</a:t>
            </a:r>
            <a:r>
              <a:rPr lang="en-US" altLang="zh-CN" sz="1200" dirty="0"/>
              <a:t>7</a:t>
            </a:r>
            <a:r>
              <a:rPr lang="zh-CN" altLang="en-US" sz="1200" dirty="0"/>
              <a:t>月以调查问卷访问</a:t>
            </a:r>
            <a:r>
              <a:rPr lang="en-US" altLang="zh-CN" sz="1200" dirty="0"/>
              <a:t>1046</a:t>
            </a:r>
            <a:r>
              <a:rPr lang="zh-CN" altLang="en-US" sz="1200" dirty="0"/>
              <a:t>名初中学生。 结果显示</a:t>
            </a:r>
            <a:r>
              <a:rPr lang="en-US" altLang="zh-CN" sz="1200" dirty="0"/>
              <a:t>98%</a:t>
            </a:r>
            <a:r>
              <a:rPr lang="zh-CN" altLang="en-US" sz="1200" dirty="0"/>
              <a:t>的受访者在过去一年曾经打机。 近五成（</a:t>
            </a:r>
            <a:r>
              <a:rPr lang="en-US" altLang="zh-CN" sz="1200" dirty="0"/>
              <a:t>48%</a:t>
            </a:r>
            <a:r>
              <a:rPr lang="zh-CN" altLang="en-US" sz="1200" dirty="0"/>
              <a:t>）使用平板电脑上网打机，</a:t>
            </a:r>
            <a:r>
              <a:rPr lang="en-US" altLang="zh-CN" sz="1200" dirty="0"/>
              <a:t>84%</a:t>
            </a:r>
            <a:r>
              <a:rPr lang="zh-CN" altLang="en-US" sz="1200" dirty="0"/>
              <a:t>参与手机游戏，只有</a:t>
            </a:r>
            <a:r>
              <a:rPr lang="en-US" altLang="zh-CN" sz="1200" dirty="0"/>
              <a:t>27%</a:t>
            </a:r>
            <a:r>
              <a:rPr lang="zh-CN" altLang="en-US" sz="1200" dirty="0"/>
              <a:t>用游戏机来打机。</a:t>
            </a:r>
            <a:endParaRPr lang="en-US" altLang="zh-CN" sz="1200" dirty="0"/>
          </a:p>
          <a:p>
            <a:pPr marL="0" lvl="0" indent="0" algn="l" rtl="0">
              <a:lnSpc>
                <a:spcPct val="90000"/>
              </a:lnSpc>
              <a:spcBef>
                <a:spcPts val="0"/>
              </a:spcBef>
              <a:spcAft>
                <a:spcPts val="0"/>
              </a:spcAft>
              <a:buNone/>
            </a:pPr>
            <a:endParaRPr lang="en-US" sz="1200" dirty="0"/>
          </a:p>
          <a:p>
            <a:pPr marL="0" lvl="0" indent="0" algn="l" rtl="0">
              <a:lnSpc>
                <a:spcPct val="90000"/>
              </a:lnSpc>
              <a:spcBef>
                <a:spcPts val="0"/>
              </a:spcBef>
              <a:spcAft>
                <a:spcPts val="0"/>
              </a:spcAft>
              <a:buNone/>
            </a:pPr>
            <a:r>
              <a:rPr lang="zh-CN" altLang="en-US" sz="1200" dirty="0"/>
              <a:t>男女时间对比 ：
男学生比女学生用更多时间打机。
在周一至周五需要上学的日子，男学生平均每天用</a:t>
            </a:r>
            <a:r>
              <a:rPr lang="en-US" altLang="zh-CN" sz="1200" dirty="0"/>
              <a:t>4.2</a:t>
            </a:r>
            <a:r>
              <a:rPr lang="zh-CN" altLang="en-US" sz="1200" dirty="0"/>
              <a:t>小时进行打机活动，包括</a:t>
            </a:r>
            <a:r>
              <a:rPr lang="en-US" altLang="zh-CN" sz="1200" dirty="0"/>
              <a:t>3</a:t>
            </a:r>
            <a:r>
              <a:rPr lang="zh-CN" altLang="en-US" sz="1200" dirty="0"/>
              <a:t>小时打机和一小时观看别人打机，例如电竞赛事。 女学生平均每天用</a:t>
            </a:r>
            <a:r>
              <a:rPr lang="en-US" altLang="zh-CN" sz="1200" dirty="0"/>
              <a:t>2</a:t>
            </a:r>
            <a:r>
              <a:rPr lang="zh-CN" altLang="en-US" sz="1200" dirty="0"/>
              <a:t>小时打机和花</a:t>
            </a:r>
            <a:r>
              <a:rPr lang="en-US" altLang="zh-CN" sz="1200" dirty="0"/>
              <a:t>48</a:t>
            </a:r>
            <a:r>
              <a:rPr lang="zh-CN" altLang="en-US" sz="1200" dirty="0"/>
              <a:t>分钟观看打机。 在周末和假期，男学生和女学生都用更长时间来打机和观看赛事。</a:t>
            </a:r>
            <a:endParaRPr lang="en-US" altLang="zh-CN"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CN" altLang="en-US" sz="1200" dirty="0"/>
              <a:t>原因：
初中学生参与打机的原因分别是：娱乐（</a:t>
            </a:r>
            <a:r>
              <a:rPr lang="en-US" altLang="zh-CN" sz="1200" dirty="0"/>
              <a:t>74%</a:t>
            </a:r>
            <a:r>
              <a:rPr lang="zh-CN" altLang="en-US" sz="1200" dirty="0"/>
              <a:t>），解闷（</a:t>
            </a:r>
            <a:r>
              <a:rPr lang="en-US" altLang="zh-CN" sz="1200" dirty="0"/>
              <a:t>65%</a:t>
            </a:r>
            <a:r>
              <a:rPr lang="zh-CN" altLang="en-US" sz="1200" dirty="0"/>
              <a:t>），消磨时间（</a:t>
            </a:r>
            <a:r>
              <a:rPr lang="en-US" altLang="zh-CN" sz="1200" dirty="0"/>
              <a:t>56%</a:t>
            </a:r>
            <a:r>
              <a:rPr lang="zh-CN" altLang="en-US" sz="1200" dirty="0"/>
              <a:t>），减压（</a:t>
            </a:r>
            <a:r>
              <a:rPr lang="en-US" altLang="zh-CN" sz="1200" dirty="0"/>
              <a:t>55%</a:t>
            </a:r>
            <a:r>
              <a:rPr lang="zh-CN" altLang="en-US" sz="1200" dirty="0"/>
              <a:t>），和社交（</a:t>
            </a:r>
            <a:r>
              <a:rPr lang="en-US" altLang="zh-CN" sz="1200" dirty="0"/>
              <a:t>35%</a:t>
            </a:r>
            <a:r>
              <a:rPr lang="zh-CN" altLang="en-US" sz="1200" dirty="0"/>
              <a:t>）。</a:t>
            </a:r>
            <a:endParaRPr lang="en-US" altLang="zh-CN"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TW" altLang="en-US" sz="1200" dirty="0"/>
              <a:t>好处</a:t>
            </a:r>
            <a:r>
              <a:rPr lang="zh-TW" altLang="en-US" sz="1200" b="0" i="0" u="none" strike="noStrike" cap="none" dirty="0">
                <a:solidFill>
                  <a:srgbClr val="000000"/>
                </a:solidFill>
                <a:latin typeface="Arial"/>
                <a:ea typeface="Microsoft JhengHei"/>
                <a:cs typeface="Arial"/>
                <a:sym typeface="Microsoft JhengHei"/>
              </a:rPr>
              <a:t>／</a:t>
            </a:r>
            <a:r>
              <a:rPr lang="zh-TW" altLang="en-US" sz="1200" dirty="0"/>
              <a:t>坏处：</a:t>
            </a:r>
            <a:endParaRPr lang="en-US" altLang="zh-TW" sz="1200" dirty="0"/>
          </a:p>
          <a:p>
            <a:pPr marL="0" lvl="0" indent="0" algn="l" rtl="0">
              <a:lnSpc>
                <a:spcPct val="90000"/>
              </a:lnSpc>
              <a:spcBef>
                <a:spcPts val="0"/>
              </a:spcBef>
              <a:spcAft>
                <a:spcPts val="0"/>
              </a:spcAft>
              <a:buNone/>
            </a:pPr>
            <a:r>
              <a:rPr lang="zh-CN" altLang="en-US" sz="1200" dirty="0"/>
              <a:t>他们认为打机的好处甚多，包括：生活更开心（</a:t>
            </a:r>
            <a:r>
              <a:rPr lang="en-US" altLang="zh-CN" sz="1200" dirty="0"/>
              <a:t>67%</a:t>
            </a:r>
            <a:r>
              <a:rPr lang="zh-CN" altLang="en-US" sz="1200" dirty="0"/>
              <a:t>），获得成功感（</a:t>
            </a:r>
            <a:r>
              <a:rPr lang="en-US" altLang="zh-CN" sz="1200" dirty="0"/>
              <a:t>53%</a:t>
            </a:r>
            <a:r>
              <a:rPr lang="zh-CN" altLang="en-US" sz="1200" dirty="0"/>
              <a:t>），更加眼明手快（</a:t>
            </a:r>
            <a:r>
              <a:rPr lang="en-US" altLang="zh-CN" sz="1200" dirty="0"/>
              <a:t>52%</a:t>
            </a:r>
            <a:r>
              <a:rPr lang="zh-CN" altLang="en-US" sz="1200" dirty="0"/>
              <a:t>），认识新朋友（</a:t>
            </a:r>
            <a:r>
              <a:rPr lang="en-US" altLang="zh-CN" sz="1200" dirty="0"/>
              <a:t>51%</a:t>
            </a:r>
            <a:r>
              <a:rPr lang="zh-CN" altLang="en-US" sz="1200" dirty="0"/>
              <a:t>），和思考更快捷（</a:t>
            </a:r>
            <a:r>
              <a:rPr lang="en-US" altLang="zh-CN" sz="1200" dirty="0"/>
              <a:t>42%</a:t>
            </a:r>
            <a:r>
              <a:rPr lang="zh-CN" altLang="en-US" sz="1200" dirty="0"/>
              <a:t>）。
但他们亦曾经受害于打机的负面后果：头颈痛楚（</a:t>
            </a:r>
            <a:r>
              <a:rPr lang="en-US" altLang="zh-CN" sz="1200" dirty="0"/>
              <a:t>35%</a:t>
            </a:r>
            <a:r>
              <a:rPr lang="zh-CN" altLang="en-US" sz="1200" dirty="0"/>
              <a:t>），学业退步（</a:t>
            </a:r>
            <a:r>
              <a:rPr lang="en-US" altLang="zh-CN" sz="1200" dirty="0"/>
              <a:t>35%</a:t>
            </a:r>
            <a:r>
              <a:rPr lang="zh-CN" altLang="en-US" sz="1200" dirty="0"/>
              <a:t>），疲倦（</a:t>
            </a:r>
            <a:r>
              <a:rPr lang="en-US" altLang="zh-CN" sz="1200" dirty="0"/>
              <a:t>34%</a:t>
            </a:r>
            <a:r>
              <a:rPr lang="zh-CN" altLang="en-US" sz="1200" dirty="0"/>
              <a:t>），减少运动（</a:t>
            </a:r>
            <a:r>
              <a:rPr lang="en-US" altLang="zh-CN" sz="1200" dirty="0"/>
              <a:t>28%</a:t>
            </a:r>
            <a:r>
              <a:rPr lang="zh-CN" altLang="en-US" sz="1200" dirty="0"/>
              <a:t>），睡眠不足（</a:t>
            </a:r>
            <a:r>
              <a:rPr lang="en-US" altLang="zh-CN" sz="1200" dirty="0"/>
              <a:t>27%</a:t>
            </a:r>
            <a:r>
              <a:rPr lang="zh-CN" altLang="en-US" sz="1200" dirty="0"/>
              <a:t>），腰背痛（</a:t>
            </a:r>
            <a:r>
              <a:rPr lang="en-US" altLang="zh-CN" sz="1200" dirty="0"/>
              <a:t>26%</a:t>
            </a:r>
            <a:r>
              <a:rPr lang="zh-CN" altLang="en-US" sz="1200" dirty="0"/>
              <a:t>），眼花（</a:t>
            </a:r>
            <a:r>
              <a:rPr lang="en-US" altLang="zh-CN" sz="1200" dirty="0"/>
              <a:t>25%</a:t>
            </a:r>
            <a:r>
              <a:rPr lang="zh-CN" altLang="en-US" sz="1200" dirty="0"/>
              <a:t>），脾气变差（</a:t>
            </a:r>
            <a:r>
              <a:rPr lang="en-US" altLang="zh-CN" sz="1200" dirty="0"/>
              <a:t>23%</a:t>
            </a:r>
            <a:r>
              <a:rPr lang="zh-CN" altLang="en-US" sz="1200" dirty="0"/>
              <a:t>），精神差（</a:t>
            </a:r>
            <a:r>
              <a:rPr lang="en-US" altLang="zh-CN" sz="1200" dirty="0"/>
              <a:t>23%</a:t>
            </a:r>
            <a:r>
              <a:rPr lang="zh-CN" altLang="en-US" sz="1200" dirty="0"/>
              <a:t>）和跟人争吵（</a:t>
            </a:r>
            <a:r>
              <a:rPr lang="en-US" altLang="zh-CN" sz="1200" dirty="0"/>
              <a:t>21%</a:t>
            </a:r>
            <a:r>
              <a:rPr lang="zh-CN" altLang="en-US" sz="1200" dirty="0"/>
              <a:t>）。</a:t>
            </a:r>
            <a:endParaRPr lang="en-US" altLang="zh-CN"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TW" altLang="en-US" sz="1200" dirty="0"/>
              <a:t>模式：</a:t>
            </a:r>
            <a:endParaRPr lang="en-US" altLang="zh-TW" sz="1200" dirty="0"/>
          </a:p>
          <a:p>
            <a:pPr marL="0" lvl="0" indent="0" algn="l" rtl="0">
              <a:lnSpc>
                <a:spcPct val="90000"/>
              </a:lnSpc>
              <a:spcBef>
                <a:spcPts val="0"/>
              </a:spcBef>
              <a:spcAft>
                <a:spcPts val="0"/>
              </a:spcAft>
              <a:buNone/>
            </a:pPr>
            <a:r>
              <a:rPr lang="zh-CN" altLang="en-US" sz="1200" dirty="0"/>
              <a:t>七成六的打机者喜欢玩多人同时参与的游戏，只有约三成玩家爱独自打机。</a:t>
            </a:r>
            <a:endParaRPr lang="en-US" altLang="zh-CN"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CN" altLang="en-US" sz="1200" dirty="0"/>
              <a:t>在新冠肺炎疫情期间，近七成（</a:t>
            </a:r>
            <a:r>
              <a:rPr lang="en-US" altLang="zh-CN" sz="1200" dirty="0"/>
              <a:t>68%</a:t>
            </a:r>
            <a:r>
              <a:rPr lang="zh-CN" altLang="en-US" sz="1200" dirty="0"/>
              <a:t>）的受访者承认曾经花更多时间打机，而超过一半人（</a:t>
            </a:r>
            <a:r>
              <a:rPr lang="en-US" altLang="zh-CN" sz="1200" dirty="0"/>
              <a:t>56%</a:t>
            </a:r>
            <a:r>
              <a:rPr lang="zh-CN" altLang="en-US" sz="1200" dirty="0"/>
              <a:t>）自认曾经沉迷打机。</a:t>
            </a:r>
            <a:endParaRPr lang="en-US" altLang="zh-CN"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CN" altLang="en-US" sz="1200" dirty="0"/>
              <a:t>根据国际认可的评估打机沉迷程度量表，三成的打机者达沉迷成瘾程度，逾一成（</a:t>
            </a:r>
            <a:r>
              <a:rPr lang="en-US" altLang="zh-CN" sz="1200" dirty="0"/>
              <a:t>11%</a:t>
            </a:r>
            <a:r>
              <a:rPr lang="zh-CN" altLang="en-US" sz="1200" dirty="0"/>
              <a:t>）呈现病态征状，包括不断增加打机时间，逃避不快的现实生活，变成忽略其他重要活动（例如，学业）。</a:t>
            </a:r>
            <a:endParaRPr lang="en-US" altLang="zh-CN" sz="1200" dirty="0"/>
          </a:p>
          <a:p>
            <a:pPr marL="0" lvl="0" indent="0" algn="l" rtl="0">
              <a:lnSpc>
                <a:spcPct val="90000"/>
              </a:lnSpc>
              <a:spcBef>
                <a:spcPts val="0"/>
              </a:spcBef>
              <a:spcAft>
                <a:spcPts val="0"/>
              </a:spcAft>
              <a:buNone/>
            </a:pPr>
            <a:endParaRPr sz="1200" dirty="0"/>
          </a:p>
          <a:p>
            <a:pPr marL="0" lvl="0" indent="0" algn="l" rtl="0">
              <a:lnSpc>
                <a:spcPct val="90000"/>
              </a:lnSpc>
              <a:spcBef>
                <a:spcPts val="0"/>
              </a:spcBef>
              <a:spcAft>
                <a:spcPts val="0"/>
              </a:spcAft>
              <a:buNone/>
            </a:pPr>
            <a:r>
              <a:rPr lang="zh-CN" altLang="en-US" sz="1200" dirty="0"/>
              <a:t>危机：
调查结果亦显示以下因素增加打机成瘾的风险：自制力弱，自尊感低和对生活缺乏满足感。</a:t>
            </a:r>
            <a:endParaRPr sz="1200" dirty="0"/>
          </a:p>
        </p:txBody>
      </p:sp>
      <p:sp>
        <p:nvSpPr>
          <p:cNvPr id="193" name="Google Shape;193;g37cf7eb4b25_0_61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7cf7eb4b25_2_118:notes"/>
          <p:cNvSpPr txBox="1">
            <a:spLocks noGrp="1"/>
          </p:cNvSpPr>
          <p:nvPr>
            <p:ph type="body" idx="1"/>
          </p:nvPr>
        </p:nvSpPr>
        <p:spPr>
          <a:xfrm>
            <a:off x="679768" y="4777195"/>
            <a:ext cx="5438140" cy="3908614"/>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37cf7eb4b25_2_118:notes"/>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a:extLst>
            <a:ext uri="{FF2B5EF4-FFF2-40B4-BE49-F238E27FC236}">
              <a16:creationId xmlns:a16="http://schemas.microsoft.com/office/drawing/2014/main" id="{4BE3116B-C59A-D994-F763-78CB0028D5D5}"/>
            </a:ext>
          </a:extLst>
        </p:cNvPr>
        <p:cNvGrpSpPr/>
        <p:nvPr/>
      </p:nvGrpSpPr>
      <p:grpSpPr>
        <a:xfrm>
          <a:off x="0" y="0"/>
          <a:ext cx="0" cy="0"/>
          <a:chOff x="0" y="0"/>
          <a:chExt cx="0" cy="0"/>
        </a:xfrm>
      </p:grpSpPr>
      <p:sp>
        <p:nvSpPr>
          <p:cNvPr id="222" name="Google Shape;222;g37cf7eb4b25_2_125:notes">
            <a:extLst>
              <a:ext uri="{FF2B5EF4-FFF2-40B4-BE49-F238E27FC236}">
                <a16:creationId xmlns:a16="http://schemas.microsoft.com/office/drawing/2014/main" id="{AFB59590-5781-7412-4B06-7B5E9D9B5AAE}"/>
              </a:ext>
            </a:extLst>
          </p:cNvPr>
          <p:cNvSpPr>
            <a:spLocks noGrp="1" noRot="1" noChangeAspect="1"/>
          </p:cNvSpPr>
          <p:nvPr>
            <p:ph type="sldImg" idx="2"/>
          </p:nvPr>
        </p:nvSpPr>
        <p:spPr>
          <a:xfrm>
            <a:off x="422275" y="1239838"/>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37cf7eb4b25_2_125:notes">
            <a:extLst>
              <a:ext uri="{FF2B5EF4-FFF2-40B4-BE49-F238E27FC236}">
                <a16:creationId xmlns:a16="http://schemas.microsoft.com/office/drawing/2014/main" id="{AFB0A567-8B5B-2226-8642-5A3D733B9BAF}"/>
              </a:ext>
            </a:extLst>
          </p:cNvPr>
          <p:cNvSpPr txBox="1">
            <a:spLocks noGrp="1"/>
          </p:cNvSpPr>
          <p:nvPr>
            <p:ph type="body" idx="1"/>
          </p:nvPr>
        </p:nvSpPr>
        <p:spPr>
          <a:xfrm>
            <a:off x="679768" y="4777195"/>
            <a:ext cx="5438140" cy="3908614"/>
          </a:xfrm>
          <a:prstGeom prst="rect">
            <a:avLst/>
          </a:prstGeom>
          <a:noFill/>
          <a:ln>
            <a:noFill/>
          </a:ln>
        </p:spPr>
        <p:txBody>
          <a:bodyPr spcFirstLastPara="1" wrap="square" lIns="91425" tIns="45700" rIns="91425" bIns="45700" anchor="t" anchorCtr="0">
            <a:noAutofit/>
          </a:bodyPr>
          <a:lstStyle/>
          <a:p>
            <a:pPr marL="1112" lvl="0" indent="0" algn="l" rtl="0">
              <a:lnSpc>
                <a:spcPct val="120000"/>
              </a:lnSpc>
              <a:spcBef>
                <a:spcPts val="0"/>
              </a:spcBef>
              <a:spcAft>
                <a:spcPts val="0"/>
              </a:spcAft>
              <a:buClr>
                <a:srgbClr val="1F3864"/>
              </a:buClr>
              <a:buSzPct val="100000"/>
              <a:buNone/>
            </a:pPr>
            <a:r>
              <a:rPr lang="zh-TW" altLang="en-US" sz="1400" b="1" dirty="0">
                <a:solidFill>
                  <a:srgbClr val="1F3864"/>
                </a:solidFill>
                <a:latin typeface="Microsoft JhengHei"/>
                <a:ea typeface="Microsoft JhengHei"/>
                <a:cs typeface="Microsoft JhengHei"/>
                <a:sym typeface="Microsoft JhengHei"/>
              </a:rPr>
              <a:t>引导问题</a:t>
            </a:r>
            <a:r>
              <a:rPr lang="en-HK" altLang="zh-TW" sz="1400" b="1" dirty="0">
                <a:solidFill>
                  <a:srgbClr val="1F3864"/>
                </a:solidFill>
                <a:latin typeface="Microsoft JhengHei"/>
                <a:ea typeface="Microsoft JhengHei"/>
                <a:cs typeface="Microsoft JhengHei"/>
                <a:sym typeface="Microsoft JhengHei"/>
              </a:rPr>
              <a:t>:</a:t>
            </a:r>
          </a:p>
          <a:p>
            <a:pPr marL="1112" lvl="0" indent="0" algn="l" rtl="0">
              <a:lnSpc>
                <a:spcPct val="120000"/>
              </a:lnSpc>
              <a:spcBef>
                <a:spcPts val="0"/>
              </a:spcBef>
              <a:spcAft>
                <a:spcPts val="0"/>
              </a:spcAft>
              <a:buClr>
                <a:srgbClr val="1F3864"/>
              </a:buClr>
              <a:buSzPct val="100000"/>
              <a:buNone/>
            </a:pPr>
            <a:endParaRPr lang="en-HK" altLang="zh-TW" sz="1100" b="0" i="0" u="none" strike="noStrike" cap="none" dirty="0">
              <a:solidFill>
                <a:srgbClr val="000000"/>
              </a:solidFill>
              <a:effectLst/>
              <a:latin typeface="Arial"/>
              <a:ea typeface="Arial"/>
              <a:cs typeface="Arial"/>
              <a:sym typeface="Arial"/>
            </a:endParaRPr>
          </a:p>
          <a:p>
            <a:pPr marL="1112" marR="0" lvl="0" indent="0" algn="l" defTabSz="914400" rtl="0" eaLnBrk="1" fontAlgn="auto" latinLnBrk="0" hangingPunct="1">
              <a:lnSpc>
                <a:spcPct val="120000"/>
              </a:lnSpc>
              <a:spcBef>
                <a:spcPts val="0"/>
              </a:spcBef>
              <a:spcAft>
                <a:spcPts val="0"/>
              </a:spcAft>
              <a:buClr>
                <a:srgbClr val="1F3864"/>
              </a:buClr>
              <a:buSzPct val="100000"/>
              <a:buFont typeface="Arial"/>
              <a:buNone/>
              <a:tabLst/>
              <a:defRPr/>
            </a:pPr>
            <a:r>
              <a:rPr lang="zh-TW" altLang="en-US" sz="1100" b="0" i="0" u="none" strike="noStrike" cap="none" dirty="0">
                <a:solidFill>
                  <a:srgbClr val="000000"/>
                </a:solidFill>
                <a:effectLst/>
                <a:latin typeface="Arial"/>
                <a:ea typeface="Arial"/>
                <a:cs typeface="Arial"/>
                <a:sym typeface="Arial"/>
              </a:rPr>
              <a:t>邀</a:t>
            </a:r>
            <a:r>
              <a:rPr lang="zh-CN" altLang="en-US" sz="1100" b="0" i="0" u="none" strike="noStrike" cap="none" dirty="0">
                <a:solidFill>
                  <a:srgbClr val="000000"/>
                </a:solidFill>
                <a:effectLst/>
                <a:latin typeface="Arial"/>
                <a:ea typeface="Arial"/>
                <a:cs typeface="Arial"/>
                <a:sym typeface="Arial"/>
              </a:rPr>
              <a:t>请</a:t>
            </a:r>
            <a:r>
              <a:rPr lang="en-US" altLang="zh-CN" sz="1100" b="0" i="0" u="none" strike="noStrike" cap="none" dirty="0">
                <a:solidFill>
                  <a:srgbClr val="000000"/>
                </a:solidFill>
                <a:effectLst/>
                <a:latin typeface="Arial"/>
                <a:ea typeface="Arial"/>
                <a:cs typeface="Arial"/>
                <a:sym typeface="Arial"/>
              </a:rPr>
              <a:t>2</a:t>
            </a:r>
            <a:r>
              <a:rPr lang="zh-CN" altLang="en-US" sz="1100" b="0" i="0" u="none" strike="noStrike" cap="none" dirty="0">
                <a:solidFill>
                  <a:srgbClr val="000000"/>
                </a:solidFill>
                <a:effectLst/>
                <a:latin typeface="Arial"/>
                <a:ea typeface="Arial"/>
                <a:cs typeface="Arial"/>
                <a:sym typeface="Arial"/>
              </a:rPr>
              <a:t>至</a:t>
            </a:r>
            <a:r>
              <a:rPr lang="en-US" altLang="zh-CN" sz="1100" b="0" i="0" u="none" strike="noStrike" cap="none" dirty="0">
                <a:solidFill>
                  <a:srgbClr val="000000"/>
                </a:solidFill>
                <a:effectLst/>
                <a:latin typeface="Arial"/>
                <a:ea typeface="Arial"/>
                <a:cs typeface="Arial"/>
                <a:sym typeface="Arial"/>
              </a:rPr>
              <a:t>3</a:t>
            </a:r>
            <a:r>
              <a:rPr lang="zh-CN" altLang="en-US" sz="1100" b="0" i="0" u="none" strike="noStrike" cap="none" dirty="0">
                <a:solidFill>
                  <a:srgbClr val="000000"/>
                </a:solidFill>
                <a:effectLst/>
                <a:latin typeface="Arial"/>
                <a:ea typeface="Arial"/>
                <a:cs typeface="Arial"/>
                <a:sym typeface="Arial"/>
              </a:rPr>
              <a:t>位家长进行</a:t>
            </a:r>
            <a:r>
              <a:rPr lang="en-US" altLang="zh-CN" sz="1100" b="0" i="0" u="none" strike="noStrike" cap="none" dirty="0">
                <a:solidFill>
                  <a:srgbClr val="000000"/>
                </a:solidFill>
                <a:effectLst/>
                <a:latin typeface="Arial"/>
                <a:ea typeface="Arial"/>
                <a:cs typeface="Arial"/>
                <a:sym typeface="Arial"/>
              </a:rPr>
              <a:t>3</a:t>
            </a:r>
            <a:r>
              <a:rPr lang="zh-CN" altLang="en-US" sz="1100" b="0" i="0" u="none" strike="noStrike" cap="none" dirty="0">
                <a:solidFill>
                  <a:srgbClr val="000000"/>
                </a:solidFill>
                <a:effectLst/>
                <a:latin typeface="Arial"/>
                <a:ea typeface="Arial"/>
                <a:cs typeface="Arial"/>
                <a:sym typeface="Arial"/>
              </a:rPr>
              <a:t>分钟的分组讨论，分享对上网成瘾的定义及征状的看法。 以下为引导问题：
</a:t>
            </a:r>
            <a:endParaRPr lang="en-US" altLang="zh-CN" sz="1100" b="0" i="0" u="none" strike="noStrike" cap="none" dirty="0">
              <a:solidFill>
                <a:srgbClr val="000000"/>
              </a:solidFill>
              <a:effectLst/>
              <a:latin typeface="Arial"/>
              <a:ea typeface="Arial"/>
              <a:cs typeface="Arial"/>
              <a:sym typeface="Arial"/>
            </a:endParaRPr>
          </a:p>
          <a:p>
            <a:pPr marL="229712" marR="0" lvl="0" indent="-228600" algn="l" defTabSz="914400" rtl="0" eaLnBrk="1" fontAlgn="auto" latinLnBrk="0" hangingPunct="1">
              <a:lnSpc>
                <a:spcPct val="120000"/>
              </a:lnSpc>
              <a:spcBef>
                <a:spcPts val="0"/>
              </a:spcBef>
              <a:spcAft>
                <a:spcPts val="0"/>
              </a:spcAft>
              <a:buClr>
                <a:srgbClr val="1F3864"/>
              </a:buClr>
              <a:buSzPct val="100000"/>
              <a:buFont typeface="+mj-lt"/>
              <a:buAutoNum type="arabicPeriod"/>
              <a:tabLst/>
              <a:defRPr/>
            </a:pPr>
            <a:r>
              <a:rPr lang="zh-CN" altLang="en-US" sz="1100" b="0" i="0" u="none" strike="noStrike" cap="none" dirty="0">
                <a:solidFill>
                  <a:srgbClr val="000000"/>
                </a:solidFill>
                <a:effectLst/>
                <a:latin typeface="Arial"/>
                <a:ea typeface="Arial"/>
                <a:cs typeface="Arial"/>
                <a:sym typeface="Arial"/>
              </a:rPr>
              <a:t>子女每日平均用多少时间上网？
子女上网做什么？ 打机？ 做功课？ 社交网站？ 看短片？ 购物？
你认为子女为什会沉迷上网？
子女有哪些上网习惯／行为／身心反应会让你担心？
你认为子女有这些上网习惯／行为／身心反应，是否已是上网成瘾？
如否，你觉得什么征状才是上网成瘾？</a:t>
            </a:r>
            <a:endParaRPr dirty="0"/>
          </a:p>
        </p:txBody>
      </p:sp>
      <p:sp>
        <p:nvSpPr>
          <p:cNvPr id="224" name="Google Shape;224;g37cf7eb4b25_2_125:notes">
            <a:extLst>
              <a:ext uri="{FF2B5EF4-FFF2-40B4-BE49-F238E27FC236}">
                <a16:creationId xmlns:a16="http://schemas.microsoft.com/office/drawing/2014/main" id="{D0E4E1DE-8654-7130-76DE-2DEED7DA8F5E}"/>
              </a:ext>
            </a:extLst>
          </p:cNvPr>
          <p:cNvSpPr txBox="1">
            <a:spLocks noGrp="1"/>
          </p:cNvSpPr>
          <p:nvPr>
            <p:ph type="sldNum" idx="12"/>
          </p:nvPr>
        </p:nvSpPr>
        <p:spPr>
          <a:xfrm>
            <a:off x="3850444" y="9428586"/>
            <a:ext cx="2945659" cy="498054"/>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9</a:t>
            </a:fld>
            <a:endParaRPr/>
          </a:p>
        </p:txBody>
      </p:sp>
    </p:spTree>
    <p:extLst>
      <p:ext uri="{BB962C8B-B14F-4D97-AF65-F5344CB8AC3E}">
        <p14:creationId xmlns:p14="http://schemas.microsoft.com/office/powerpoint/2010/main" val="1817130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8" name="Google Shape;58;p14"/>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5"/>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1349573" y="-447080"/>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內容"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4" name="Google Shape;64;p15"/>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6"/>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兩個內容"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6" name="Google Shape;76;p17"/>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7"/>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sp>
      <p:sp>
        <p:nvSpPr>
          <p:cNvPr id="109" name="Google Shape;109;p22"/>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5" name="Google Shape;115;p23"/>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4" r:id="rId5"/>
    <p:sldLayoutId id="2147483665" r:id="rId6"/>
    <p:sldLayoutId id="2147483666" r:id="rId7"/>
    <p:sldLayoutId id="2147483667" r:id="rId8"/>
    <p:sldLayoutId id="2147483668" r:id="rId9"/>
    <p:sldLayoutId id="214748366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hyperlink" Target="http://sites.bu.edu/bryantlab/files/2015/04/dopamine-pathways.jp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hyperlink" Target="http://sites.bu.edu/bryantlab/files/2015/04/dopamine-pathways.jp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youtu.be/cboygPcRpbQ"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youtu.be/LArxOLUIw4c"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youtu.be/uFVk99tDvV8"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edbgovhk.sharepoint.com/:v:/s/ped_resourcepackage/IQD37bQI2q-5R4m9Pm6M6ZkXAd_8kvkDqg0PKgb-HBn9G1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edbgovhk.sharepoint.com/:v:/s/ped_resourcepackage/IQD__evZdTK3QLiBafLN9Dl9AdJ6sn9EmaBza44DP-wGsds?e=9kBJiM"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ites.bu.edu/bryantlab/files/2015/04/dopamine-pathways.jpg"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hyperlink" Target="https://doi.org/10.1037/adb0000315" TargetMode="External"/><Relationship Id="rId5" Type="http://schemas.openxmlformats.org/officeDocument/2006/relationships/hyperlink" Target="https://doi.org/10.1089/cpb.2007.9951" TargetMode="External"/><Relationship Id="rId4" Type="http://schemas.openxmlformats.org/officeDocument/2006/relationships/hyperlink" Target="https://doi.org/10.3390/jcm8070945" TargetMode="External"/></Relationships>
</file>

<file path=ppt/slides/_rels/slide56.xml.rels><?xml version="1.0" encoding="UTF-8" standalone="yes"?>
<Relationships xmlns="http://schemas.openxmlformats.org/package/2006/relationships"><Relationship Id="rId8" Type="http://schemas.openxmlformats.org/officeDocument/2006/relationships/hyperlink" Target="https://www.hkfws.org.hk/news/press-release/20240206" TargetMode="External"/><Relationship Id="rId3" Type="http://schemas.openxmlformats.org/officeDocument/2006/relationships/hyperlink" Target="https://ir.breakthrough.org.hk/rs45/" TargetMode="External"/><Relationship Id="rId7" Type="http://schemas.openxmlformats.org/officeDocument/2006/relationships/hyperlink" Target="https://www.sfu.edu.hk/sc/media/press-release/index_id_841.ht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hyperlink" Target="https://www.aca.org.hk/image/catalog/survey/20170308-survey_Chi-only.pdf" TargetMode="External"/><Relationship Id="rId5" Type="http://schemas.openxmlformats.org/officeDocument/2006/relationships/hyperlink" Target="https://www.studenthealth.gov.hk/sc_chi/internet/report/files/executive_summary_e_report.pdf" TargetMode="External"/><Relationship Id="rId10" Type="http://schemas.openxmlformats.org/officeDocument/2006/relationships/hyperlink" Target="https://www.parent.edu.hk/zh-cn/smart-parent-net/topics/article/framework_sec" TargetMode="External"/><Relationship Id="rId4" Type="http://schemas.openxmlformats.org/officeDocument/2006/relationships/hyperlink" Target="https://www.studenthealth.gov.hk/tc_chi/internet/report/files/executive_summary_e_report.pdf" TargetMode="External"/><Relationship Id="rId9" Type="http://schemas.openxmlformats.org/officeDocument/2006/relationships/hyperlink" Target="https://www.parent.edu.hk/zh-cn/smart-parent-net/topics/article/(%E5%BD%B1%E7%89%87)-%E5%81%A5%E5%BA%B7%E7%B6%B2%E7%B5%A1%E7%94%B1%E4%BD%A0%E5%89%B5-%E7%9F%AD%E7%89%87%E7%B3%BB%E5%88%97(%E5%AE%B6%E9%95%B7%E7%AF%87)-%E6%B2%89%E8%BF%B7%E4%B8%8A%E7%B6%B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txBox="1"/>
          <p:nvPr/>
        </p:nvSpPr>
        <p:spPr>
          <a:xfrm>
            <a:off x="1143000" y="1251880"/>
            <a:ext cx="6858000" cy="485272"/>
          </a:xfrm>
          <a:prstGeom prst="rect">
            <a:avLst/>
          </a:prstGeom>
          <a:noFill/>
          <a:ln>
            <a:noFill/>
          </a:ln>
        </p:spPr>
        <p:txBody>
          <a:bodyPr spcFirstLastPara="1" wrap="square" lIns="68575" tIns="34275" rIns="68575" bIns="34275" anchor="t" anchorCtr="0">
            <a:normAutofit/>
          </a:bodyPr>
          <a:lstStyle/>
          <a:p>
            <a:pPr lvl="0" algn="ctr">
              <a:lnSpc>
                <a:spcPct val="90000"/>
              </a:lnSpc>
              <a:buClr>
                <a:schemeClr val="dk1"/>
              </a:buClr>
              <a:buSzPts val="3000"/>
            </a:pPr>
            <a:r>
              <a:rPr lang="zh-CN" altLang="en-US" sz="3000" b="1" dirty="0">
                <a:solidFill>
                  <a:schemeClr val="dk1"/>
                </a:solidFill>
                <a:latin typeface="Microsoft JhengHei"/>
                <a:ea typeface="Microsoft JhengHei"/>
                <a:cs typeface="Microsoft JhengHei"/>
                <a:sym typeface="Microsoft JhengHei"/>
              </a:rPr>
              <a:t>中学家长教育资源套</a:t>
            </a:r>
            <a:endParaRPr sz="3000" b="1" i="0" u="none" strike="noStrike" cap="none" dirty="0">
              <a:solidFill>
                <a:schemeClr val="dk1"/>
              </a:solidFill>
              <a:latin typeface="Microsoft JhengHei"/>
              <a:ea typeface="Microsoft JhengHei"/>
              <a:cs typeface="Microsoft JhengHei"/>
              <a:sym typeface="Microsoft JhengHei"/>
            </a:endParaRPr>
          </a:p>
        </p:txBody>
      </p:sp>
      <p:sp>
        <p:nvSpPr>
          <p:cNvPr id="130" name="Google Shape;130;p25"/>
          <p:cNvSpPr txBox="1"/>
          <p:nvPr/>
        </p:nvSpPr>
        <p:spPr>
          <a:xfrm>
            <a:off x="1143000" y="1492096"/>
            <a:ext cx="6858000" cy="1241822"/>
          </a:xfrm>
          <a:prstGeom prst="rect">
            <a:avLst/>
          </a:prstGeom>
          <a:noFill/>
          <a:ln>
            <a:noFill/>
          </a:ln>
        </p:spPr>
        <p:txBody>
          <a:bodyPr spcFirstLastPara="1" wrap="square" lIns="68575" tIns="34275" rIns="68575" bIns="34275" anchor="t" anchorCtr="0">
            <a:normAutofit/>
          </a:bodyPr>
          <a:lstStyle/>
          <a:p>
            <a:pPr marL="0" marR="0" lvl="0" indent="0" algn="ctr" rtl="0">
              <a:lnSpc>
                <a:spcPct val="90000"/>
              </a:lnSpc>
              <a:spcBef>
                <a:spcPts val="0"/>
              </a:spcBef>
              <a:spcAft>
                <a:spcPts val="0"/>
              </a:spcAft>
              <a:buClr>
                <a:schemeClr val="dk1"/>
              </a:buClr>
              <a:buSzPts val="1800"/>
              <a:buFont typeface="Arial"/>
              <a:buNone/>
            </a:pPr>
            <a:r>
              <a:rPr lang="zh-TW" sz="1800" b="1" i="0" u="none" strike="noStrike" cap="none" dirty="0">
                <a:solidFill>
                  <a:schemeClr val="dk1"/>
                </a:solidFill>
                <a:latin typeface="Calibri"/>
                <a:ea typeface="Calibri"/>
                <a:cs typeface="Calibri"/>
                <a:sym typeface="Calibri"/>
              </a:rPr>
              <a:t> </a:t>
            </a:r>
            <a:endParaRPr sz="1800" b="1" i="0" u="none" strike="noStrike" cap="none" dirty="0">
              <a:solidFill>
                <a:schemeClr val="dk1"/>
              </a:solidFill>
              <a:latin typeface="Calibri"/>
              <a:ea typeface="Calibri"/>
              <a:cs typeface="Calibri"/>
              <a:sym typeface="Calibri"/>
            </a:endParaRPr>
          </a:p>
          <a:p>
            <a:pPr lvl="0" algn="ctr">
              <a:lnSpc>
                <a:spcPct val="90000"/>
              </a:lnSpc>
              <a:spcBef>
                <a:spcPts val="800"/>
              </a:spcBef>
              <a:buClr>
                <a:schemeClr val="dk1"/>
              </a:buClr>
              <a:buSzPts val="2400"/>
            </a:pPr>
            <a:r>
              <a:rPr lang="zh-CN" altLang="en-US" sz="2400" b="1" dirty="0">
                <a:solidFill>
                  <a:schemeClr val="dk1"/>
                </a:solidFill>
                <a:latin typeface="Microsoft JhengHei"/>
                <a:ea typeface="Microsoft JhengHei"/>
                <a:cs typeface="Microsoft JhengHei"/>
                <a:sym typeface="Microsoft JhengHei"/>
              </a:rPr>
              <a:t>范畴二：促进青少年健康、愉快及均衡的发展</a:t>
            </a:r>
            <a:endParaRPr sz="2400" b="1" i="0" u="none" strike="noStrike" cap="none" dirty="0">
              <a:solidFill>
                <a:schemeClr val="dk1"/>
              </a:solidFill>
              <a:latin typeface="Calibri"/>
              <a:ea typeface="Calibri"/>
              <a:cs typeface="Calibri"/>
              <a:sym typeface="Calibri"/>
            </a:endParaRPr>
          </a:p>
        </p:txBody>
      </p:sp>
      <p:sp>
        <p:nvSpPr>
          <p:cNvPr id="131" name="Google Shape;131;p25"/>
          <p:cNvSpPr txBox="1">
            <a:spLocks noGrp="1"/>
          </p:cNvSpPr>
          <p:nvPr>
            <p:ph type="ctrTitle"/>
          </p:nvPr>
        </p:nvSpPr>
        <p:spPr>
          <a:xfrm>
            <a:off x="1143000" y="1676400"/>
            <a:ext cx="6858000" cy="1790700"/>
          </a:xfrm>
          <a:prstGeom prst="rect">
            <a:avLst/>
          </a:prstGeom>
          <a:noFill/>
          <a:ln>
            <a:noFill/>
          </a:ln>
        </p:spPr>
        <p:txBody>
          <a:bodyPr spcFirstLastPara="1" wrap="square" lIns="68575" tIns="34275" rIns="68575" bIns="34275" anchor="b" anchorCtr="0">
            <a:normAutofit/>
          </a:bodyPr>
          <a:lstStyle/>
          <a:p>
            <a:pPr lvl="0">
              <a:lnSpc>
                <a:spcPct val="100000"/>
              </a:lnSpc>
              <a:buSzPts val="4100"/>
            </a:pPr>
            <a:r>
              <a:rPr lang="zh-CN" altLang="en-US" sz="4100" b="1" dirty="0">
                <a:latin typeface="Microsoft JhengHei"/>
                <a:ea typeface="Microsoft JhengHei"/>
                <a:cs typeface="Microsoft JhengHei"/>
                <a:sym typeface="Microsoft JhengHei"/>
              </a:rPr>
              <a:t>关爱共成长，健康网上行</a:t>
            </a:r>
            <a:endParaRPr sz="4100" dirty="0">
              <a:latin typeface="Microsoft JhengHei"/>
              <a:ea typeface="Microsoft JhengHei"/>
              <a:cs typeface="Microsoft JhengHei"/>
              <a:sym typeface="Microsoft JhengHe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3"/>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normAutofit fontScale="77500" lnSpcReduction="20000"/>
          </a:bodyPr>
          <a:lstStyle/>
          <a:p>
            <a:pPr marL="177800" lvl="0" indent="-176688">
              <a:lnSpc>
                <a:spcPct val="120000"/>
              </a:lnSpc>
              <a:spcBef>
                <a:spcPts val="0"/>
              </a:spcBef>
              <a:buClr>
                <a:srgbClr val="1F3864"/>
              </a:buClr>
              <a:buSzPct val="100000"/>
            </a:pPr>
            <a:r>
              <a:rPr lang="zh-TW" altLang="en-US" sz="2300" b="1" dirty="0">
                <a:solidFill>
                  <a:srgbClr val="1F3864"/>
                </a:solidFill>
                <a:latin typeface="Microsoft JhengHei"/>
                <a:ea typeface="Microsoft JhengHei"/>
                <a:cs typeface="Microsoft JhengHei"/>
                <a:sym typeface="Microsoft JhengHei"/>
              </a:rPr>
              <a:t>于</a:t>
            </a:r>
            <a:r>
              <a:rPr lang="zh-TW" sz="2300" b="1" dirty="0">
                <a:solidFill>
                  <a:srgbClr val="C00000"/>
                </a:solidFill>
                <a:latin typeface="Microsoft JhengHei"/>
                <a:ea typeface="Microsoft JhengHei"/>
                <a:cs typeface="Microsoft JhengHei"/>
                <a:sym typeface="Microsoft JhengHei"/>
              </a:rPr>
              <a:t>1995年</a:t>
            </a:r>
            <a:r>
              <a:rPr lang="zh-TW" sz="2300" b="1" dirty="0">
                <a:solidFill>
                  <a:srgbClr val="1F3864"/>
                </a:solidFill>
                <a:latin typeface="Microsoft JhengHei"/>
                <a:ea typeface="Microsoft JhengHei"/>
                <a:cs typeface="Microsoft JhengHei"/>
                <a:sym typeface="Microsoft JhengHei"/>
              </a:rPr>
              <a:t>，</a:t>
            </a:r>
            <a:r>
              <a:rPr lang="zh-CN" altLang="en-US" sz="2300" b="1" dirty="0">
                <a:solidFill>
                  <a:srgbClr val="1F3864"/>
                </a:solidFill>
                <a:latin typeface="Microsoft JhengHei"/>
                <a:ea typeface="Microsoft JhengHei"/>
                <a:cs typeface="Microsoft JhengHei"/>
                <a:sym typeface="Microsoft JhengHei"/>
              </a:rPr>
              <a:t>美国的精神科医生</a:t>
            </a:r>
            <a:r>
              <a:rPr lang="en-US" altLang="zh-TW" sz="2300" b="1" dirty="0">
                <a:solidFill>
                  <a:srgbClr val="1F3864"/>
                </a:solidFill>
                <a:latin typeface="Microsoft JhengHei"/>
                <a:ea typeface="Microsoft JhengHei"/>
                <a:cs typeface="Microsoft JhengHei"/>
                <a:sym typeface="Microsoft JhengHei"/>
              </a:rPr>
              <a:t>Dr. Goldberg</a:t>
            </a:r>
            <a:r>
              <a:rPr lang="zh-TW" altLang="en-US" sz="2300" b="1" dirty="0">
                <a:solidFill>
                  <a:srgbClr val="1F3864"/>
                </a:solidFill>
                <a:latin typeface="Microsoft JhengHei"/>
                <a:ea typeface="Microsoft JhengHei"/>
                <a:cs typeface="Microsoft JhengHei"/>
                <a:sym typeface="Microsoft JhengHei"/>
              </a:rPr>
              <a:t>首次提出</a:t>
            </a:r>
            <a:r>
              <a:rPr lang="zh-TW" sz="2300" b="1" dirty="0">
                <a:solidFill>
                  <a:srgbClr val="C00000"/>
                </a:solidFill>
                <a:latin typeface="Microsoft JhengHei"/>
                <a:ea typeface="Microsoft JhengHei"/>
                <a:cs typeface="Microsoft JhengHei"/>
                <a:sym typeface="Microsoft JhengHei"/>
              </a:rPr>
              <a:t>上</a:t>
            </a:r>
            <a:r>
              <a:rPr lang="zh-TW" altLang="en-US" sz="2300" b="1" dirty="0">
                <a:solidFill>
                  <a:srgbClr val="C00000"/>
                </a:solidFill>
                <a:latin typeface="Microsoft JhengHei"/>
                <a:ea typeface="Microsoft JhengHei"/>
                <a:cs typeface="Microsoft JhengHei"/>
                <a:sym typeface="Microsoft JhengHei"/>
              </a:rPr>
              <a:t>网成</a:t>
            </a:r>
            <a:r>
              <a:rPr lang="zh-TW" sz="2300" b="1" dirty="0">
                <a:solidFill>
                  <a:srgbClr val="C00000"/>
                </a:solidFill>
                <a:latin typeface="Microsoft JhengHei"/>
                <a:ea typeface="Microsoft JhengHei"/>
                <a:cs typeface="Microsoft JhengHei"/>
                <a:sym typeface="Microsoft JhengHei"/>
              </a:rPr>
              <a:t>癮</a:t>
            </a:r>
            <a:r>
              <a:rPr lang="zh-TW" sz="2300" b="1" dirty="0">
                <a:solidFill>
                  <a:srgbClr val="1F3864"/>
                </a:solidFill>
                <a:latin typeface="Microsoft JhengHei"/>
                <a:ea typeface="Microsoft JhengHei"/>
                <a:cs typeface="Microsoft JhengHei"/>
                <a:sym typeface="Microsoft JhengHei"/>
              </a:rPr>
              <a:t>(Internet Addiction Disorder ) 一</a:t>
            </a:r>
            <a:r>
              <a:rPr lang="zh-TW" altLang="en-US" sz="2300" b="1" dirty="0">
                <a:solidFill>
                  <a:srgbClr val="1F3864"/>
                </a:solidFill>
                <a:latin typeface="Microsoft JhengHei"/>
                <a:ea typeface="Microsoft JhengHei"/>
                <a:cs typeface="Microsoft JhengHei"/>
                <a:sym typeface="Microsoft JhengHei"/>
              </a:rPr>
              <a:t>词</a:t>
            </a:r>
            <a:endParaRPr dirty="0"/>
          </a:p>
          <a:p>
            <a:pPr marL="177800" lvl="0" indent="-176688">
              <a:lnSpc>
                <a:spcPct val="120000"/>
              </a:lnSpc>
              <a:buClr>
                <a:srgbClr val="1F3864"/>
              </a:buClr>
              <a:buSzPct val="100000"/>
            </a:pPr>
            <a:r>
              <a:rPr lang="zh-TW" altLang="en-US" sz="2300" b="1" dirty="0">
                <a:solidFill>
                  <a:srgbClr val="1F3864"/>
                </a:solidFill>
                <a:latin typeface="Microsoft JhengHei"/>
                <a:ea typeface="Microsoft JhengHei"/>
                <a:cs typeface="Microsoft JhengHei"/>
                <a:sym typeface="Microsoft JhengHei"/>
              </a:rPr>
              <a:t>于</a:t>
            </a:r>
            <a:r>
              <a:rPr lang="zh-TW" sz="2300" b="1" dirty="0">
                <a:solidFill>
                  <a:srgbClr val="C00000"/>
                </a:solidFill>
                <a:latin typeface="Microsoft JhengHei"/>
                <a:ea typeface="Microsoft JhengHei"/>
                <a:cs typeface="Microsoft JhengHei"/>
                <a:sym typeface="Microsoft JhengHei"/>
              </a:rPr>
              <a:t>1996年</a:t>
            </a:r>
            <a:r>
              <a:rPr lang="zh-TW" sz="2300" b="1" dirty="0">
                <a:solidFill>
                  <a:srgbClr val="1F3864"/>
                </a:solidFill>
                <a:latin typeface="Microsoft JhengHei"/>
                <a:ea typeface="Microsoft JhengHei"/>
                <a:cs typeface="Microsoft JhengHei"/>
                <a:sym typeface="Microsoft JhengHei"/>
              </a:rPr>
              <a:t>，</a:t>
            </a:r>
            <a:r>
              <a:rPr lang="zh-CN" altLang="en-US" sz="2300" b="1" dirty="0">
                <a:solidFill>
                  <a:srgbClr val="1F3864"/>
                </a:solidFill>
                <a:latin typeface="Microsoft JhengHei"/>
                <a:ea typeface="Microsoft JhengHei"/>
                <a:cs typeface="Microsoft JhengHei"/>
                <a:sym typeface="Microsoft JhengHei"/>
              </a:rPr>
              <a:t>美国心理学博士</a:t>
            </a:r>
            <a:r>
              <a:rPr lang="zh-TW" sz="2300" b="1" dirty="0">
                <a:solidFill>
                  <a:srgbClr val="1F3864"/>
                </a:solidFill>
                <a:latin typeface="Microsoft JhengHei"/>
                <a:ea typeface="Microsoft JhengHei"/>
                <a:cs typeface="Microsoft JhengHei"/>
                <a:sym typeface="Microsoft JhengHei"/>
              </a:rPr>
              <a:t>Dr. Kimberly Young</a:t>
            </a:r>
            <a:r>
              <a:rPr lang="zh-TW" altLang="en-US" sz="2300" b="1" dirty="0">
                <a:solidFill>
                  <a:srgbClr val="1F3864"/>
                </a:solidFill>
                <a:latin typeface="Microsoft JhengHei"/>
                <a:ea typeface="Microsoft JhengHei"/>
                <a:cs typeface="Microsoft JhengHei"/>
                <a:sym typeface="Microsoft JhengHei"/>
              </a:rPr>
              <a:t> 发表了</a:t>
            </a:r>
            <a:r>
              <a:rPr lang="zh-CN" altLang="en-US" sz="2300" b="1" u="sng" dirty="0">
                <a:solidFill>
                  <a:srgbClr val="C00000"/>
                </a:solidFill>
                <a:latin typeface="Microsoft JhengHei"/>
                <a:ea typeface="Microsoft JhengHei"/>
                <a:cs typeface="Microsoft JhengHei"/>
                <a:sym typeface="Microsoft JhengHei"/>
              </a:rPr>
              <a:t>网络成瘾的定义</a:t>
            </a:r>
            <a:r>
              <a:rPr lang="zh-TW" sz="2300" b="1" dirty="0">
                <a:solidFill>
                  <a:srgbClr val="1F3864"/>
                </a:solidFill>
                <a:latin typeface="Microsoft JhengHei"/>
                <a:ea typeface="Microsoft JhengHei"/>
                <a:cs typeface="Microsoft JhengHei"/>
                <a:sym typeface="Microsoft JhengHei"/>
              </a:rPr>
              <a:t>，</a:t>
            </a:r>
            <a:r>
              <a:rPr lang="zh-CN" altLang="en-US" sz="2300" b="1" dirty="0">
                <a:solidFill>
                  <a:srgbClr val="1F3864"/>
                </a:solidFill>
                <a:latin typeface="Microsoft JhengHei"/>
                <a:ea typeface="Microsoft JhengHei"/>
                <a:cs typeface="Microsoft JhengHei"/>
                <a:sym typeface="Microsoft JhengHei"/>
              </a:rPr>
              <a:t>和测试网络成瘾的条件及量表，指出在</a:t>
            </a:r>
            <a:r>
              <a:rPr lang="zh-TW" altLang="en-US" sz="2300" b="1" dirty="0">
                <a:solidFill>
                  <a:srgbClr val="C00000"/>
                </a:solidFill>
                <a:latin typeface="Microsoft JhengHei"/>
                <a:ea typeface="Microsoft JhengHei"/>
                <a:cs typeface="Microsoft JhengHei"/>
                <a:sym typeface="Microsoft JhengHei"/>
              </a:rPr>
              <a:t>不受控制</a:t>
            </a:r>
            <a:r>
              <a:rPr lang="zh-TW" sz="2300" b="1" dirty="0">
                <a:solidFill>
                  <a:srgbClr val="1F3864"/>
                </a:solidFill>
                <a:latin typeface="Microsoft JhengHei"/>
                <a:ea typeface="Microsoft JhengHei"/>
                <a:cs typeface="Microsoft JhengHei"/>
                <a:sym typeface="Microsoft JhengHei"/>
              </a:rPr>
              <a:t>的情況下</a:t>
            </a:r>
            <a:r>
              <a:rPr lang="zh-CN" altLang="en-US" sz="2300" b="1" dirty="0">
                <a:solidFill>
                  <a:srgbClr val="C00000"/>
                </a:solidFill>
                <a:latin typeface="Microsoft JhengHei"/>
                <a:ea typeface="Microsoft JhengHei"/>
                <a:cs typeface="Microsoft JhengHei"/>
                <a:sym typeface="Microsoft JhengHei"/>
              </a:rPr>
              <a:t>过份使用网络</a:t>
            </a:r>
            <a:r>
              <a:rPr lang="zh-TW" sz="2300" b="1" dirty="0">
                <a:solidFill>
                  <a:srgbClr val="1F3864"/>
                </a:solidFill>
                <a:latin typeface="Microsoft JhengHei"/>
                <a:ea typeface="Microsoft JhengHei"/>
                <a:cs typeface="Microsoft JhengHei"/>
                <a:sym typeface="Microsoft JhengHei"/>
              </a:rPr>
              <a:t>，</a:t>
            </a:r>
            <a:r>
              <a:rPr lang="zh-CN" altLang="en-US" sz="2300" b="1" dirty="0">
                <a:solidFill>
                  <a:srgbClr val="C00000"/>
                </a:solidFill>
                <a:latin typeface="Microsoft JhengHei"/>
                <a:ea typeface="Microsoft JhengHei"/>
                <a:cs typeface="Microsoft JhengHei"/>
                <a:sym typeface="Microsoft JhengHei"/>
              </a:rPr>
              <a:t>影响个人心理健康、社交及工作</a:t>
            </a:r>
            <a:r>
              <a:rPr lang="zh-TW" sz="2300" b="1" dirty="0">
                <a:solidFill>
                  <a:srgbClr val="1F3864"/>
                </a:solidFill>
                <a:latin typeface="Microsoft JhengHei"/>
                <a:ea typeface="Microsoft JhengHei"/>
                <a:cs typeface="Microsoft JhengHei"/>
                <a:sym typeface="Microsoft JhengHei"/>
              </a:rPr>
              <a:t>，</a:t>
            </a:r>
            <a:r>
              <a:rPr lang="zh-TW" altLang="en-US" sz="2300" b="1" dirty="0">
                <a:solidFill>
                  <a:srgbClr val="1F3864"/>
                </a:solidFill>
                <a:latin typeface="Microsoft JhengHei"/>
                <a:ea typeface="Microsoft JhengHei"/>
                <a:cs typeface="Microsoft JhengHei"/>
                <a:sym typeface="Microsoft JhengHei"/>
              </a:rPr>
              <a:t>便有机会是</a:t>
            </a:r>
            <a:r>
              <a:rPr lang="zh-TW" altLang="en-US" sz="2300" b="1" dirty="0">
                <a:solidFill>
                  <a:srgbClr val="C00000"/>
                </a:solidFill>
                <a:latin typeface="Microsoft JhengHei"/>
                <a:ea typeface="Microsoft JhengHei"/>
                <a:cs typeface="Microsoft JhengHei"/>
                <a:sym typeface="Microsoft JhengHei"/>
              </a:rPr>
              <a:t>网</a:t>
            </a:r>
            <a:r>
              <a:rPr lang="zh-TW" sz="2300" b="1" dirty="0">
                <a:solidFill>
                  <a:srgbClr val="C00000"/>
                </a:solidFill>
                <a:latin typeface="Microsoft JhengHei"/>
                <a:ea typeface="Microsoft JhengHei"/>
                <a:cs typeface="Microsoft JhengHei"/>
                <a:sym typeface="Microsoft JhengHei"/>
              </a:rPr>
              <a:t>絡成癮</a:t>
            </a:r>
            <a:endParaRPr dirty="0"/>
          </a:p>
          <a:p>
            <a:pPr marL="177800" lvl="0" indent="-176688">
              <a:lnSpc>
                <a:spcPct val="120000"/>
              </a:lnSpc>
              <a:buClr>
                <a:srgbClr val="1F3864"/>
              </a:buClr>
              <a:buSzPct val="100000"/>
            </a:pPr>
            <a:r>
              <a:rPr lang="zh-CN" altLang="en-US" sz="2300" b="1" dirty="0">
                <a:solidFill>
                  <a:srgbClr val="1F3864"/>
                </a:solidFill>
                <a:latin typeface="Microsoft JhengHei"/>
                <a:ea typeface="Microsoft JhengHei"/>
                <a:cs typeface="Microsoft JhengHei"/>
                <a:sym typeface="Microsoft JhengHei"/>
              </a:rPr>
              <a:t>世界卫生组织在</a:t>
            </a:r>
            <a:r>
              <a:rPr lang="zh-TW" sz="2300" b="1" dirty="0">
                <a:solidFill>
                  <a:srgbClr val="C00000"/>
                </a:solidFill>
                <a:latin typeface="Microsoft JhengHei"/>
                <a:ea typeface="Microsoft JhengHei"/>
                <a:cs typeface="Microsoft JhengHei"/>
                <a:sym typeface="Microsoft JhengHei"/>
              </a:rPr>
              <a:t>2018</a:t>
            </a:r>
            <a:r>
              <a:rPr lang="zh-TW" sz="2300" b="1" dirty="0">
                <a:solidFill>
                  <a:srgbClr val="1F3864"/>
                </a:solidFill>
                <a:latin typeface="Microsoft JhengHei"/>
                <a:ea typeface="Microsoft JhengHei"/>
                <a:cs typeface="Microsoft JhengHei"/>
                <a:sym typeface="Microsoft JhengHei"/>
              </a:rPr>
              <a:t>年把</a:t>
            </a:r>
            <a:r>
              <a:rPr lang="zh-TW" sz="2300" b="1" dirty="0">
                <a:solidFill>
                  <a:srgbClr val="C00000"/>
                </a:solidFill>
                <a:latin typeface="Microsoft JhengHei"/>
                <a:ea typeface="Microsoft JhengHei"/>
                <a:cs typeface="Microsoft JhengHei"/>
                <a:sym typeface="Microsoft JhengHei"/>
              </a:rPr>
              <a:t>「</a:t>
            </a:r>
            <a:r>
              <a:rPr lang="zh-TW" altLang="en-US" sz="2300" b="1" dirty="0">
                <a:solidFill>
                  <a:srgbClr val="C00000"/>
                </a:solidFill>
                <a:latin typeface="Microsoft JhengHei"/>
                <a:ea typeface="Microsoft JhengHei"/>
                <a:cs typeface="Microsoft JhengHei"/>
                <a:sym typeface="Microsoft JhengHei"/>
              </a:rPr>
              <a:t>游戏障碍</a:t>
            </a:r>
            <a:r>
              <a:rPr lang="zh-TW" sz="2300" b="1" dirty="0">
                <a:solidFill>
                  <a:srgbClr val="C00000"/>
                </a:solidFill>
                <a:latin typeface="Microsoft JhengHei"/>
                <a:ea typeface="Microsoft JhengHei"/>
                <a:cs typeface="Microsoft JhengHei"/>
                <a:sym typeface="Microsoft JhengHei"/>
              </a:rPr>
              <a:t>」</a:t>
            </a:r>
            <a:r>
              <a:rPr lang="zh-TW" sz="2300" b="1" dirty="0">
                <a:solidFill>
                  <a:srgbClr val="1F3864"/>
                </a:solidFill>
                <a:latin typeface="Microsoft JhengHei"/>
                <a:ea typeface="Microsoft JhengHei"/>
                <a:cs typeface="Microsoft JhengHei"/>
                <a:sym typeface="Microsoft JhengHei"/>
              </a:rPr>
              <a:t>（gaming disorder）</a:t>
            </a:r>
            <a:r>
              <a:rPr lang="zh-TW" altLang="en-US" sz="2300" b="1" dirty="0">
                <a:solidFill>
                  <a:srgbClr val="C00000"/>
                </a:solidFill>
                <a:latin typeface="Microsoft JhengHei"/>
                <a:ea typeface="Microsoft JhengHei"/>
                <a:cs typeface="Microsoft JhengHei"/>
                <a:sym typeface="Microsoft JhengHei"/>
              </a:rPr>
              <a:t>列为精神疾病</a:t>
            </a:r>
            <a:endParaRPr sz="2300" b="1" dirty="0">
              <a:solidFill>
                <a:srgbClr val="C00000"/>
              </a:solidFill>
              <a:latin typeface="Microsoft JhengHei"/>
              <a:ea typeface="Microsoft JhengHei"/>
              <a:cs typeface="Microsoft JhengHei"/>
              <a:sym typeface="Microsoft JhengHei"/>
            </a:endParaRPr>
          </a:p>
          <a:p>
            <a:pPr marL="177800" lvl="0" indent="-176688">
              <a:lnSpc>
                <a:spcPct val="120000"/>
              </a:lnSpc>
              <a:buClr>
                <a:srgbClr val="1F3864"/>
              </a:buClr>
              <a:buSzPct val="100000"/>
            </a:pPr>
            <a:r>
              <a:rPr lang="zh-TW" sz="2300" b="1" dirty="0">
                <a:solidFill>
                  <a:srgbClr val="1F3864"/>
                </a:solidFill>
                <a:latin typeface="Microsoft JhengHei"/>
                <a:ea typeface="Microsoft JhengHei"/>
                <a:cs typeface="Microsoft JhengHei"/>
                <a:sym typeface="Microsoft JhengHei"/>
              </a:rPr>
              <a:t>其</a:t>
            </a:r>
            <a:r>
              <a:rPr lang="zh-CN" altLang="en-US" sz="2300" b="1" dirty="0">
                <a:solidFill>
                  <a:srgbClr val="1F3864"/>
                </a:solidFill>
                <a:latin typeface="Microsoft JhengHei"/>
                <a:ea typeface="Microsoft JhengHei"/>
                <a:cs typeface="Microsoft JhengHei"/>
                <a:sym typeface="Microsoft JhengHei"/>
              </a:rPr>
              <a:t>后，各界学者对上网成瘾提出不同的见解，因此直至</a:t>
            </a:r>
            <a:r>
              <a:rPr lang="zh-CN" altLang="en-US" sz="2300" b="1" dirty="0">
                <a:solidFill>
                  <a:srgbClr val="C00000"/>
                </a:solidFill>
                <a:latin typeface="Microsoft JhengHei"/>
                <a:ea typeface="Microsoft JhengHei"/>
                <a:cs typeface="Microsoft JhengHei"/>
                <a:sym typeface="Microsoft JhengHei"/>
              </a:rPr>
              <a:t>现时仍未有一套受国际认可的诊断标准</a:t>
            </a:r>
            <a:endParaRPr dirty="0">
              <a:solidFill>
                <a:srgbClr val="C00000"/>
              </a:solidFill>
            </a:endParaRPr>
          </a:p>
          <a:p>
            <a:pPr marL="177800" lvl="0" indent="-176688">
              <a:lnSpc>
                <a:spcPct val="120000"/>
              </a:lnSpc>
              <a:buClr>
                <a:srgbClr val="1F3864"/>
              </a:buClr>
              <a:buSzPct val="100000"/>
            </a:pPr>
            <a:r>
              <a:rPr lang="zh-TW" sz="2300" b="1" dirty="0">
                <a:solidFill>
                  <a:srgbClr val="1F3864"/>
                </a:solidFill>
                <a:latin typeface="Microsoft JhengHei"/>
                <a:ea typeface="Microsoft JhengHei"/>
                <a:cs typeface="Microsoft JhengHei"/>
                <a:sym typeface="Microsoft JhengHei"/>
              </a:rPr>
              <a:t>但</a:t>
            </a:r>
            <a:r>
              <a:rPr lang="zh-TW" altLang="en-US" sz="2300" b="1" dirty="0">
                <a:solidFill>
                  <a:srgbClr val="1F3864"/>
                </a:solidFill>
                <a:latin typeface="Microsoft JhengHei"/>
                <a:ea typeface="Microsoft JhengHei"/>
                <a:cs typeface="Microsoft JhengHei"/>
                <a:sym typeface="Microsoft JhengHei"/>
              </a:rPr>
              <a:t>学术</a:t>
            </a:r>
            <a:r>
              <a:rPr lang="zh-TW" sz="2300" b="1" dirty="0">
                <a:solidFill>
                  <a:srgbClr val="1F3864"/>
                </a:solidFill>
                <a:latin typeface="Microsoft JhengHei"/>
                <a:ea typeface="Microsoft JhengHei"/>
                <a:cs typeface="Microsoft JhengHei"/>
                <a:sym typeface="Microsoft JhengHei"/>
              </a:rPr>
              <a:t>界</a:t>
            </a:r>
            <a:r>
              <a:rPr lang="zh-TW" altLang="en-US" sz="2300" b="1" dirty="0">
                <a:solidFill>
                  <a:srgbClr val="1F3864"/>
                </a:solidFill>
                <a:latin typeface="Microsoft JhengHei"/>
                <a:ea typeface="Microsoft JhengHei"/>
                <a:cs typeface="Microsoft JhengHei"/>
                <a:sym typeface="Microsoft JhengHei"/>
              </a:rPr>
              <a:t>对</a:t>
            </a:r>
            <a:r>
              <a:rPr lang="zh-CN" altLang="en-US" sz="2300" b="1" dirty="0">
                <a:solidFill>
                  <a:srgbClr val="C00000"/>
                </a:solidFill>
                <a:latin typeface="Microsoft JhengHei"/>
                <a:ea typeface="Microsoft JhengHei"/>
                <a:cs typeface="Microsoft JhengHei"/>
                <a:sym typeface="Microsoft JhengHei"/>
              </a:rPr>
              <a:t>成瘾行为的界定早有研究基础</a:t>
            </a:r>
            <a:endParaRPr dirty="0">
              <a:solidFill>
                <a:srgbClr val="C00000"/>
              </a:solidFill>
            </a:endParaRPr>
          </a:p>
          <a:p>
            <a:pPr marL="177800" lvl="0" indent="-76200" algn="l" rtl="0">
              <a:lnSpc>
                <a:spcPct val="90000"/>
              </a:lnSpc>
              <a:spcBef>
                <a:spcPts val="800"/>
              </a:spcBef>
              <a:spcAft>
                <a:spcPts val="0"/>
              </a:spcAft>
              <a:buClr>
                <a:schemeClr val="dk1"/>
              </a:buClr>
              <a:buSzPct val="100000"/>
              <a:buNone/>
            </a:pPr>
            <a:endParaRPr dirty="0"/>
          </a:p>
        </p:txBody>
      </p:sp>
      <p:sp>
        <p:nvSpPr>
          <p:cNvPr id="228" name="Google Shape;228;p33"/>
          <p:cNvSpPr/>
          <p:nvPr/>
        </p:nvSpPr>
        <p:spPr>
          <a:xfrm>
            <a:off x="2681450" y="601675"/>
            <a:ext cx="35793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300" b="1" dirty="0">
                <a:solidFill>
                  <a:schemeClr val="lt1"/>
                </a:solidFill>
                <a:latin typeface="Microsoft JhengHei"/>
                <a:ea typeface="Microsoft JhengHei"/>
                <a:cs typeface="Microsoft JhengHei"/>
                <a:sym typeface="Microsoft JhengHei"/>
              </a:rPr>
              <a:t>上网成瘾的定义</a:t>
            </a:r>
            <a:endParaRPr sz="3300" b="0" i="0" u="none" strike="noStrike" cap="none" dirty="0">
              <a:solidFill>
                <a:schemeClr val="lt1"/>
              </a:solidFill>
              <a:latin typeface="Calibri"/>
              <a:ea typeface="Calibri"/>
              <a:cs typeface="Calibri"/>
              <a:sym typeface="Calibri"/>
            </a:endParaRPr>
          </a:p>
        </p:txBody>
      </p:sp>
      <p:pic>
        <p:nvPicPr>
          <p:cNvPr id="229" name="Google Shape;229;p33" descr="ハッカーの検索結果 | かわいいフリー素材集 いらすとや"/>
          <p:cNvPicPr preferRelativeResize="0"/>
          <p:nvPr/>
        </p:nvPicPr>
        <p:blipFill rotWithShape="1">
          <a:blip r:embed="rId3">
            <a:alphaModFix/>
          </a:blip>
          <a:srcRect/>
          <a:stretch/>
        </p:blipFill>
        <p:spPr>
          <a:xfrm>
            <a:off x="4977636" y="3960108"/>
            <a:ext cx="1189408" cy="1183392"/>
          </a:xfrm>
          <a:prstGeom prst="rect">
            <a:avLst/>
          </a:prstGeom>
          <a:noFill/>
          <a:ln>
            <a:noFill/>
          </a:ln>
        </p:spPr>
      </p:pic>
      <p:sp>
        <p:nvSpPr>
          <p:cNvPr id="230" name="Google Shape;230;p33"/>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10</a:t>
            </a:fld>
            <a:endParaRPr/>
          </a:p>
        </p:txBody>
      </p:sp>
      <p:pic>
        <p:nvPicPr>
          <p:cNvPr id="231" name="Google Shape;231;p33"/>
          <p:cNvPicPr preferRelativeResize="0"/>
          <p:nvPr/>
        </p:nvPicPr>
        <p:blipFill>
          <a:blip r:embed="rId4">
            <a:alphaModFix/>
          </a:blip>
          <a:stretch>
            <a:fillRect/>
          </a:stretch>
        </p:blipFill>
        <p:spPr>
          <a:xfrm>
            <a:off x="1150488" y="73850"/>
            <a:ext cx="1468088" cy="1361000"/>
          </a:xfrm>
          <a:prstGeom prst="rect">
            <a:avLst/>
          </a:prstGeom>
          <a:noFill/>
          <a:ln>
            <a:noFill/>
          </a:ln>
        </p:spPr>
      </p:pic>
      <p:sp>
        <p:nvSpPr>
          <p:cNvPr id="8" name="Google Shape;149;p27">
            <a:extLst>
              <a:ext uri="{FF2B5EF4-FFF2-40B4-BE49-F238E27FC236}">
                <a16:creationId xmlns:a16="http://schemas.microsoft.com/office/drawing/2014/main" id="{6626AE92-B311-4502-A84F-7A79C8BCDD11}"/>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4"/>
          <p:cNvSpPr/>
          <p:nvPr/>
        </p:nvSpPr>
        <p:spPr>
          <a:xfrm>
            <a:off x="2208433" y="158843"/>
            <a:ext cx="4126751" cy="528268"/>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300" b="1" dirty="0">
                <a:solidFill>
                  <a:schemeClr val="lt1"/>
                </a:solidFill>
                <a:latin typeface="Microsoft JhengHei"/>
                <a:ea typeface="Microsoft JhengHei"/>
                <a:sym typeface="Microsoft JhengHei"/>
              </a:rPr>
              <a:t>上网成瘾的征状</a:t>
            </a:r>
            <a:endParaRPr sz="3300" b="1" dirty="0">
              <a:solidFill>
                <a:schemeClr val="lt1"/>
              </a:solidFill>
              <a:latin typeface="Microsoft JhengHei"/>
              <a:ea typeface="Microsoft JhengHei"/>
              <a:sym typeface="Calibri"/>
            </a:endParaRPr>
          </a:p>
        </p:txBody>
      </p:sp>
      <p:sp>
        <p:nvSpPr>
          <p:cNvPr id="238" name="Google Shape;238;p34"/>
          <p:cNvSpPr/>
          <p:nvPr/>
        </p:nvSpPr>
        <p:spPr>
          <a:xfrm>
            <a:off x="628650" y="735270"/>
            <a:ext cx="7886700" cy="4815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Clr>
                <a:schemeClr val="dk1"/>
              </a:buClr>
              <a:buSzPts val="3300"/>
              <a:buFont typeface="Calibri"/>
              <a:buNone/>
            </a:pPr>
            <a:endParaRPr sz="3300" b="1" i="0" u="none" strike="noStrike" cap="none">
              <a:solidFill>
                <a:schemeClr val="dk1"/>
              </a:solidFill>
              <a:latin typeface="Calibri"/>
              <a:ea typeface="Calibri"/>
              <a:cs typeface="Calibri"/>
              <a:sym typeface="Calibri"/>
            </a:endParaRPr>
          </a:p>
        </p:txBody>
      </p:sp>
      <p:sp>
        <p:nvSpPr>
          <p:cNvPr id="239" name="Google Shape;239;p34"/>
          <p:cNvSpPr/>
          <p:nvPr/>
        </p:nvSpPr>
        <p:spPr>
          <a:xfrm>
            <a:off x="7683368" y="4787850"/>
            <a:ext cx="811800" cy="273900"/>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fld id="{00000000-1234-1234-1234-123412341234}" type="slidenum">
              <a:rPr lang="en-US" altLang="zh-TW" sz="900" b="0" i="0" u="none" strike="noStrike" cap="none">
                <a:solidFill>
                  <a:srgbClr val="888888"/>
                </a:solidFill>
                <a:latin typeface="Calibri"/>
                <a:ea typeface="Calibri"/>
                <a:cs typeface="Calibri"/>
                <a:sym typeface="Calibri"/>
              </a:rPr>
              <a:t>11</a:t>
            </a:fld>
            <a:endParaRPr sz="900" b="0" i="0" u="none" strike="noStrike" cap="none">
              <a:solidFill>
                <a:srgbClr val="888888"/>
              </a:solidFill>
              <a:latin typeface="Calibri"/>
              <a:ea typeface="Calibri"/>
              <a:cs typeface="Calibri"/>
              <a:sym typeface="Calibri"/>
            </a:endParaRPr>
          </a:p>
        </p:txBody>
      </p:sp>
      <p:grpSp>
        <p:nvGrpSpPr>
          <p:cNvPr id="240" name="Google Shape;240;p34"/>
          <p:cNvGrpSpPr/>
          <p:nvPr/>
        </p:nvGrpSpPr>
        <p:grpSpPr>
          <a:xfrm>
            <a:off x="2073736" y="1293739"/>
            <a:ext cx="5134700" cy="3767845"/>
            <a:chOff x="1422476" y="970897"/>
            <a:chExt cx="8070890" cy="5820863"/>
          </a:xfrm>
        </p:grpSpPr>
        <p:grpSp>
          <p:nvGrpSpPr>
            <p:cNvPr id="241" name="Google Shape;241;p34"/>
            <p:cNvGrpSpPr/>
            <p:nvPr/>
          </p:nvGrpSpPr>
          <p:grpSpPr>
            <a:xfrm>
              <a:off x="1827248" y="1673706"/>
              <a:ext cx="1965632" cy="1979670"/>
              <a:chOff x="1926444" y="1446554"/>
              <a:chExt cx="2173628" cy="2173894"/>
            </a:xfrm>
          </p:grpSpPr>
          <p:sp>
            <p:nvSpPr>
              <p:cNvPr id="242" name="Google Shape;242;p34"/>
              <p:cNvSpPr/>
              <p:nvPr/>
            </p:nvSpPr>
            <p:spPr>
              <a:xfrm>
                <a:off x="1926444" y="1446554"/>
                <a:ext cx="2173628" cy="2173894"/>
              </a:xfrm>
              <a:prstGeom prst="ellipse">
                <a:avLst/>
              </a:prstGeom>
              <a:solidFill>
                <a:srgbClr val="548135"/>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43" name="Google Shape;243;p34"/>
              <p:cNvSpPr txBox="1"/>
              <p:nvPr/>
            </p:nvSpPr>
            <p:spPr>
              <a:xfrm>
                <a:off x="1948547" y="1787361"/>
                <a:ext cx="2039100" cy="1788600"/>
              </a:xfrm>
              <a:prstGeom prst="rect">
                <a:avLst/>
              </a:prstGeom>
              <a:noFill/>
              <a:ln>
                <a:noFill/>
              </a:ln>
            </p:spPr>
            <p:txBody>
              <a:bodyPr spcFirstLastPara="1" wrap="square" lIns="68575" tIns="34275" rIns="68575" bIns="34275" anchor="t" anchorCtr="0">
                <a:spAutoFit/>
              </a:bodyPr>
              <a:lstStyle/>
              <a:p>
                <a:pPr lvl="0" algn="ctr"/>
                <a:r>
                  <a:rPr lang="zh-CN" altLang="en-US" sz="1600" b="1" dirty="0">
                    <a:solidFill>
                      <a:schemeClr val="lt1"/>
                    </a:solidFill>
                    <a:latin typeface="Microsoft JhengHei"/>
                    <a:ea typeface="Microsoft JhengHei"/>
                    <a:cs typeface="Microsoft JhengHei"/>
                    <a:sym typeface="Microsoft JhengHei"/>
                  </a:rPr>
                  <a:t>透过上网
逃避问题或
舒缓负面</a:t>
                </a:r>
                <a:br>
                  <a:rPr lang="zh-CN" altLang="en-US" sz="1600" b="1" dirty="0">
                    <a:solidFill>
                      <a:schemeClr val="lt1"/>
                    </a:solidFill>
                    <a:latin typeface="Microsoft JhengHei"/>
                    <a:ea typeface="Microsoft JhengHei"/>
                    <a:cs typeface="Microsoft JhengHei"/>
                    <a:sym typeface="Microsoft JhengHei"/>
                  </a:rPr>
                </a:br>
                <a:r>
                  <a:rPr lang="zh-CN" altLang="en-US" sz="1600" b="1" dirty="0">
                    <a:solidFill>
                      <a:schemeClr val="lt1"/>
                    </a:solidFill>
                    <a:latin typeface="Microsoft JhengHei"/>
                    <a:ea typeface="Microsoft JhengHei"/>
                    <a:cs typeface="Microsoft JhengHei"/>
                    <a:sym typeface="Microsoft JhengHei"/>
                  </a:rPr>
                  <a:t>情绪</a:t>
                </a:r>
                <a:endParaRPr sz="1100" dirty="0"/>
              </a:p>
            </p:txBody>
          </p:sp>
        </p:grpSp>
        <p:grpSp>
          <p:nvGrpSpPr>
            <p:cNvPr id="244" name="Google Shape;244;p34"/>
            <p:cNvGrpSpPr/>
            <p:nvPr/>
          </p:nvGrpSpPr>
          <p:grpSpPr>
            <a:xfrm>
              <a:off x="3576034" y="970897"/>
              <a:ext cx="2065694" cy="1895646"/>
              <a:chOff x="3954202" y="1447042"/>
              <a:chExt cx="2068200" cy="1941201"/>
            </a:xfrm>
          </p:grpSpPr>
          <p:sp>
            <p:nvSpPr>
              <p:cNvPr id="245" name="Google Shape;245;p34"/>
              <p:cNvSpPr/>
              <p:nvPr/>
            </p:nvSpPr>
            <p:spPr>
              <a:xfrm>
                <a:off x="4008479" y="1447042"/>
                <a:ext cx="1940963" cy="1941201"/>
              </a:xfrm>
              <a:prstGeom prst="ellipse">
                <a:avLst/>
              </a:prstGeom>
              <a:solidFill>
                <a:srgbClr val="7030A0"/>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46" name="Google Shape;246;p34"/>
              <p:cNvSpPr txBox="1"/>
              <p:nvPr/>
            </p:nvSpPr>
            <p:spPr>
              <a:xfrm>
                <a:off x="3954202" y="2021313"/>
                <a:ext cx="2068200" cy="937500"/>
              </a:xfrm>
              <a:prstGeom prst="rect">
                <a:avLst/>
              </a:prstGeom>
              <a:noFill/>
              <a:ln>
                <a:noFill/>
              </a:ln>
            </p:spPr>
            <p:txBody>
              <a:bodyPr spcFirstLastPara="1" wrap="square" lIns="68575" tIns="34275" rIns="68575" bIns="34275" anchor="t" anchorCtr="0">
                <a:spAutoFit/>
              </a:bodyPr>
              <a:lstStyle/>
              <a:p>
                <a:pPr lvl="0" algn="ctr"/>
                <a:r>
                  <a:rPr lang="zh-CN" altLang="en-US" sz="1700" b="1" dirty="0">
                    <a:solidFill>
                      <a:schemeClr val="lt1"/>
                    </a:solidFill>
                    <a:latin typeface="Microsoft JhengHei"/>
                    <a:ea typeface="Microsoft JhengHei"/>
                    <a:cs typeface="Microsoft JhengHei"/>
                    <a:sym typeface="Microsoft JhengHei"/>
                  </a:rPr>
                  <a:t>经常想着</a:t>
                </a:r>
                <a:br>
                  <a:rPr lang="zh-CN" altLang="en-US" sz="1700" b="1" dirty="0">
                    <a:solidFill>
                      <a:schemeClr val="lt1"/>
                    </a:solidFill>
                    <a:latin typeface="Microsoft JhengHei"/>
                    <a:ea typeface="Microsoft JhengHei"/>
                    <a:cs typeface="Microsoft JhengHei"/>
                    <a:sym typeface="Microsoft JhengHei"/>
                  </a:rPr>
                </a:br>
                <a:r>
                  <a:rPr lang="zh-CN" altLang="en-US" sz="1700" b="1" dirty="0">
                    <a:solidFill>
                      <a:schemeClr val="lt1"/>
                    </a:solidFill>
                    <a:latin typeface="Microsoft JhengHei"/>
                    <a:ea typeface="Microsoft JhengHei"/>
                    <a:cs typeface="Microsoft JhengHei"/>
                    <a:sym typeface="Microsoft JhengHei"/>
                  </a:rPr>
                  <a:t>上网</a:t>
                </a:r>
                <a:endParaRPr sz="1100" dirty="0"/>
              </a:p>
            </p:txBody>
          </p:sp>
        </p:grpSp>
        <p:grpSp>
          <p:nvGrpSpPr>
            <p:cNvPr id="247" name="Google Shape;247;p34"/>
            <p:cNvGrpSpPr/>
            <p:nvPr/>
          </p:nvGrpSpPr>
          <p:grpSpPr>
            <a:xfrm>
              <a:off x="5952544" y="1036840"/>
              <a:ext cx="1940963" cy="1941201"/>
              <a:chOff x="6157755" y="1171703"/>
              <a:chExt cx="1940963" cy="1941201"/>
            </a:xfrm>
          </p:grpSpPr>
          <p:sp>
            <p:nvSpPr>
              <p:cNvPr id="248" name="Google Shape;248;p34"/>
              <p:cNvSpPr/>
              <p:nvPr/>
            </p:nvSpPr>
            <p:spPr>
              <a:xfrm>
                <a:off x="6157755" y="1171703"/>
                <a:ext cx="1940963" cy="1941201"/>
              </a:xfrm>
              <a:prstGeom prst="ellipse">
                <a:avLst/>
              </a:prstGeom>
              <a:solidFill>
                <a:srgbClr val="7030A0"/>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49" name="Google Shape;249;p34"/>
              <p:cNvSpPr txBox="1"/>
              <p:nvPr/>
            </p:nvSpPr>
            <p:spPr>
              <a:xfrm>
                <a:off x="6277466" y="1495571"/>
                <a:ext cx="1781400" cy="1319700"/>
              </a:xfrm>
              <a:prstGeom prst="rect">
                <a:avLst/>
              </a:prstGeom>
              <a:noFill/>
              <a:ln>
                <a:noFill/>
              </a:ln>
            </p:spPr>
            <p:txBody>
              <a:bodyPr spcFirstLastPara="1" wrap="square" lIns="68575" tIns="34275" rIns="68575" bIns="34275" anchor="t" anchorCtr="0">
                <a:spAutoFit/>
              </a:bodyPr>
              <a:lstStyle/>
              <a:p>
                <a:pPr lvl="0" algn="ctr"/>
                <a:r>
                  <a:rPr lang="zh-CN" altLang="en-US" sz="1700" b="1" dirty="0">
                    <a:solidFill>
                      <a:schemeClr val="lt1"/>
                    </a:solidFill>
                    <a:latin typeface="Microsoft JhengHei"/>
                    <a:ea typeface="Microsoft JhengHei"/>
                    <a:cs typeface="Microsoft JhengHei"/>
                    <a:sym typeface="Microsoft JhengHei"/>
                  </a:rPr>
                  <a:t>需要增加</a:t>
                </a:r>
                <a:br>
                  <a:rPr lang="zh-CN" altLang="en-US" sz="1700" b="1" dirty="0">
                    <a:solidFill>
                      <a:schemeClr val="lt1"/>
                    </a:solidFill>
                    <a:latin typeface="Microsoft JhengHei"/>
                    <a:ea typeface="Microsoft JhengHei"/>
                    <a:cs typeface="Microsoft JhengHei"/>
                    <a:sym typeface="Microsoft JhengHei"/>
                  </a:rPr>
                </a:br>
                <a:r>
                  <a:rPr lang="zh-CN" altLang="en-US" sz="1700" b="1" dirty="0">
                    <a:solidFill>
                      <a:schemeClr val="lt1"/>
                    </a:solidFill>
                    <a:latin typeface="Microsoft JhengHei"/>
                    <a:ea typeface="Microsoft JhengHei"/>
                    <a:cs typeface="Microsoft JhengHei"/>
                    <a:sym typeface="Microsoft JhengHei"/>
                  </a:rPr>
                  <a:t>上网时间</a:t>
                </a:r>
                <a:br>
                  <a:rPr lang="zh-CN" altLang="en-US" sz="1700" b="1" dirty="0">
                    <a:solidFill>
                      <a:schemeClr val="lt1"/>
                    </a:solidFill>
                    <a:latin typeface="Microsoft JhengHei"/>
                    <a:ea typeface="Microsoft JhengHei"/>
                    <a:cs typeface="Microsoft JhengHei"/>
                    <a:sym typeface="Microsoft JhengHei"/>
                  </a:rPr>
                </a:br>
                <a:r>
                  <a:rPr lang="zh-CN" altLang="en-US" sz="1700" b="1" dirty="0">
                    <a:solidFill>
                      <a:schemeClr val="lt1"/>
                    </a:solidFill>
                    <a:latin typeface="Microsoft JhengHei"/>
                    <a:ea typeface="Microsoft JhengHei"/>
                    <a:cs typeface="Microsoft JhengHei"/>
                    <a:sym typeface="Microsoft JhengHei"/>
                  </a:rPr>
                  <a:t>才满足</a:t>
                </a:r>
                <a:endParaRPr sz="1100" dirty="0"/>
              </a:p>
            </p:txBody>
          </p:sp>
        </p:grpSp>
        <p:grpSp>
          <p:nvGrpSpPr>
            <p:cNvPr id="250" name="Google Shape;250;p34"/>
            <p:cNvGrpSpPr/>
            <p:nvPr/>
          </p:nvGrpSpPr>
          <p:grpSpPr>
            <a:xfrm>
              <a:off x="7450548" y="2264512"/>
              <a:ext cx="2042818" cy="1982147"/>
              <a:chOff x="7557304" y="2438723"/>
              <a:chExt cx="1983592" cy="1924680"/>
            </a:xfrm>
          </p:grpSpPr>
          <p:sp>
            <p:nvSpPr>
              <p:cNvPr id="251" name="Google Shape;251;p34"/>
              <p:cNvSpPr/>
              <p:nvPr/>
            </p:nvSpPr>
            <p:spPr>
              <a:xfrm>
                <a:off x="7557304" y="2438723"/>
                <a:ext cx="1983592" cy="1924680"/>
              </a:xfrm>
              <a:prstGeom prst="ellipse">
                <a:avLst/>
              </a:prstGeom>
              <a:solidFill>
                <a:srgbClr val="CC0066"/>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2" name="Google Shape;252;p34"/>
              <p:cNvSpPr txBox="1"/>
              <p:nvPr/>
            </p:nvSpPr>
            <p:spPr>
              <a:xfrm>
                <a:off x="7691140" y="2973440"/>
                <a:ext cx="1781400" cy="1281300"/>
              </a:xfrm>
              <a:prstGeom prst="rect">
                <a:avLst/>
              </a:prstGeom>
              <a:noFill/>
              <a:ln>
                <a:noFill/>
              </a:ln>
            </p:spPr>
            <p:txBody>
              <a:bodyPr spcFirstLastPara="1" wrap="square" lIns="68575" tIns="34275" rIns="68575" bIns="34275" anchor="t" anchorCtr="0">
                <a:spAutoFit/>
              </a:bodyPr>
              <a:lstStyle/>
              <a:p>
                <a:pPr lvl="0" algn="ctr"/>
                <a:r>
                  <a:rPr lang="zh-CN" altLang="en-US" sz="1700" b="1" dirty="0">
                    <a:solidFill>
                      <a:schemeClr val="lt1"/>
                    </a:solidFill>
                    <a:latin typeface="Microsoft JhengHei"/>
                    <a:ea typeface="Microsoft JhengHei"/>
                    <a:cs typeface="Microsoft JhengHei"/>
                    <a:sym typeface="Microsoft JhengHei"/>
                  </a:rPr>
                  <a:t>尝试控制</a:t>
                </a:r>
                <a:br>
                  <a:rPr lang="zh-CN" altLang="en-US" sz="1700" b="1" dirty="0">
                    <a:solidFill>
                      <a:schemeClr val="lt1"/>
                    </a:solidFill>
                    <a:latin typeface="Microsoft JhengHei"/>
                    <a:ea typeface="Microsoft JhengHei"/>
                    <a:cs typeface="Microsoft JhengHei"/>
                    <a:sym typeface="Microsoft JhengHei"/>
                  </a:rPr>
                </a:br>
                <a:r>
                  <a:rPr lang="zh-CN" altLang="en-US" sz="1700" b="1" dirty="0">
                    <a:solidFill>
                      <a:schemeClr val="lt1"/>
                    </a:solidFill>
                    <a:latin typeface="Microsoft JhengHei"/>
                    <a:ea typeface="Microsoft JhengHei"/>
                    <a:cs typeface="Microsoft JhengHei"/>
                    <a:sym typeface="Microsoft JhengHei"/>
                  </a:rPr>
                  <a:t>上网但失败</a:t>
                </a:r>
                <a:endParaRPr sz="1700" b="1" u="none" dirty="0">
                  <a:solidFill>
                    <a:schemeClr val="lt1"/>
                  </a:solidFill>
                  <a:latin typeface="Microsoft JhengHei"/>
                  <a:ea typeface="Microsoft JhengHei"/>
                  <a:cs typeface="Microsoft JhengHei"/>
                  <a:sym typeface="Microsoft JhengHei"/>
                </a:endParaRPr>
              </a:p>
            </p:txBody>
          </p:sp>
        </p:grpSp>
        <p:grpSp>
          <p:nvGrpSpPr>
            <p:cNvPr id="253" name="Google Shape;253;p34"/>
            <p:cNvGrpSpPr/>
            <p:nvPr/>
          </p:nvGrpSpPr>
          <p:grpSpPr>
            <a:xfrm>
              <a:off x="3084581" y="4774761"/>
              <a:ext cx="1940963" cy="1941201"/>
              <a:chOff x="3120662" y="4500440"/>
              <a:chExt cx="1940963" cy="1941201"/>
            </a:xfrm>
          </p:grpSpPr>
          <p:sp>
            <p:nvSpPr>
              <p:cNvPr id="254" name="Google Shape;254;p34"/>
              <p:cNvSpPr/>
              <p:nvPr/>
            </p:nvSpPr>
            <p:spPr>
              <a:xfrm>
                <a:off x="3120662" y="4500440"/>
                <a:ext cx="1940963" cy="1941201"/>
              </a:xfrm>
              <a:prstGeom prst="ellipse">
                <a:avLst/>
              </a:prstGeom>
              <a:solidFill>
                <a:srgbClr val="548135"/>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5" name="Google Shape;255;p34"/>
              <p:cNvSpPr txBox="1"/>
              <p:nvPr/>
            </p:nvSpPr>
            <p:spPr>
              <a:xfrm>
                <a:off x="3334167" y="4957216"/>
                <a:ext cx="1680000" cy="1248300"/>
              </a:xfrm>
              <a:prstGeom prst="rect">
                <a:avLst/>
              </a:prstGeom>
              <a:noFill/>
              <a:ln>
                <a:noFill/>
              </a:ln>
            </p:spPr>
            <p:txBody>
              <a:bodyPr spcFirstLastPara="1" wrap="square" lIns="68575" tIns="34275" rIns="68575" bIns="34275" anchor="t" anchorCtr="0">
                <a:spAutoFit/>
              </a:bodyPr>
              <a:lstStyle/>
              <a:p>
                <a:pPr lvl="0"/>
                <a:r>
                  <a:rPr lang="zh-CN" altLang="en-US" sz="1600" b="1" dirty="0">
                    <a:solidFill>
                      <a:schemeClr val="lt1"/>
                    </a:solidFill>
                    <a:latin typeface="Microsoft JhengHei"/>
                    <a:ea typeface="Microsoft JhengHei"/>
                    <a:cs typeface="Microsoft JhengHei"/>
                    <a:sym typeface="Microsoft JhengHei"/>
                  </a:rPr>
                  <a:t>就算影响日常生活也要上网</a:t>
                </a:r>
                <a:endParaRPr sz="1600" b="1" u="none" dirty="0">
                  <a:solidFill>
                    <a:schemeClr val="lt1"/>
                  </a:solidFill>
                  <a:latin typeface="Microsoft JhengHei"/>
                  <a:ea typeface="Microsoft JhengHei"/>
                  <a:cs typeface="Microsoft JhengHei"/>
                  <a:sym typeface="Microsoft JhengHei"/>
                </a:endParaRPr>
              </a:p>
            </p:txBody>
          </p:sp>
        </p:grpSp>
        <p:grpSp>
          <p:nvGrpSpPr>
            <p:cNvPr id="256" name="Google Shape;256;p34"/>
            <p:cNvGrpSpPr/>
            <p:nvPr/>
          </p:nvGrpSpPr>
          <p:grpSpPr>
            <a:xfrm>
              <a:off x="1422476" y="3671004"/>
              <a:ext cx="2000973" cy="1902792"/>
              <a:chOff x="1572669" y="3245284"/>
              <a:chExt cx="1980817" cy="2014005"/>
            </a:xfrm>
          </p:grpSpPr>
          <p:sp>
            <p:nvSpPr>
              <p:cNvPr id="257" name="Google Shape;257;p34"/>
              <p:cNvSpPr/>
              <p:nvPr/>
            </p:nvSpPr>
            <p:spPr>
              <a:xfrm>
                <a:off x="1572669" y="3245284"/>
                <a:ext cx="1980817" cy="2014005"/>
              </a:xfrm>
              <a:prstGeom prst="ellipse">
                <a:avLst/>
              </a:prstGeom>
              <a:solidFill>
                <a:srgbClr val="548135"/>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8" name="Google Shape;258;p34"/>
              <p:cNvSpPr txBox="1"/>
              <p:nvPr/>
            </p:nvSpPr>
            <p:spPr>
              <a:xfrm>
                <a:off x="1881967" y="3591679"/>
                <a:ext cx="1547400" cy="1321200"/>
              </a:xfrm>
              <a:prstGeom prst="rect">
                <a:avLst/>
              </a:prstGeom>
              <a:noFill/>
              <a:ln>
                <a:noFill/>
              </a:ln>
            </p:spPr>
            <p:txBody>
              <a:bodyPr spcFirstLastPara="1" wrap="square" lIns="68575" tIns="34275" rIns="68575" bIns="34275" anchor="t" anchorCtr="0">
                <a:spAutoFit/>
              </a:bodyPr>
              <a:lstStyle/>
              <a:p>
                <a:pPr lvl="0"/>
                <a:r>
                  <a:rPr lang="zh-CN" altLang="en-US" sz="1600" b="1" dirty="0">
                    <a:solidFill>
                      <a:schemeClr val="lt1"/>
                    </a:solidFill>
                    <a:latin typeface="Microsoft JhengHei"/>
                    <a:ea typeface="Microsoft JhengHei"/>
                    <a:sym typeface="Microsoft JhengHei"/>
                  </a:rPr>
                  <a:t>向他人隐瞒沉迷上网的程度</a:t>
                </a:r>
                <a:endParaRPr sz="1000" dirty="0"/>
              </a:p>
            </p:txBody>
          </p:sp>
        </p:grpSp>
        <p:grpSp>
          <p:nvGrpSpPr>
            <p:cNvPr id="259" name="Google Shape;259;p34"/>
            <p:cNvGrpSpPr/>
            <p:nvPr/>
          </p:nvGrpSpPr>
          <p:grpSpPr>
            <a:xfrm>
              <a:off x="2448965" y="1443633"/>
              <a:ext cx="5435278" cy="4437441"/>
              <a:chOff x="2710649" y="1092523"/>
              <a:chExt cx="5755614" cy="4414618"/>
            </a:xfrm>
          </p:grpSpPr>
          <p:sp>
            <p:nvSpPr>
              <p:cNvPr id="260" name="Google Shape;260;p34"/>
              <p:cNvSpPr/>
              <p:nvPr/>
            </p:nvSpPr>
            <p:spPr>
              <a:xfrm rot="-3280818">
                <a:off x="5556937" y="2875112"/>
                <a:ext cx="2548353" cy="2099358"/>
              </a:xfrm>
              <a:prstGeom prst="triangle">
                <a:avLst>
                  <a:gd name="adj" fmla="val 50000"/>
                </a:avLst>
              </a:prstGeom>
              <a:solidFill>
                <a:srgbClr val="FCBAC8"/>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u="none">
                  <a:solidFill>
                    <a:schemeClr val="lt1"/>
                  </a:solidFill>
                  <a:latin typeface="Calibri"/>
                  <a:ea typeface="Calibri"/>
                  <a:cs typeface="Calibri"/>
                  <a:sym typeface="Calibri"/>
                </a:endParaRPr>
              </a:p>
            </p:txBody>
          </p:sp>
          <p:sp>
            <p:nvSpPr>
              <p:cNvPr id="261" name="Google Shape;261;p34"/>
              <p:cNvSpPr/>
              <p:nvPr/>
            </p:nvSpPr>
            <p:spPr>
              <a:xfrm rot="-1789761">
                <a:off x="3134568" y="2303810"/>
                <a:ext cx="2549363" cy="2124408"/>
              </a:xfrm>
              <a:prstGeom prst="triangle">
                <a:avLst>
                  <a:gd name="adj" fmla="val 50000"/>
                </a:avLst>
              </a:prstGeom>
              <a:solidFill>
                <a:srgbClr val="A8D08C"/>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u="none">
                  <a:solidFill>
                    <a:schemeClr val="lt1"/>
                  </a:solidFill>
                  <a:latin typeface="Calibri"/>
                  <a:ea typeface="Calibri"/>
                  <a:cs typeface="Calibri"/>
                  <a:sym typeface="Calibri"/>
                </a:endParaRPr>
              </a:p>
            </p:txBody>
          </p:sp>
          <p:sp>
            <p:nvSpPr>
              <p:cNvPr id="262" name="Google Shape;262;p34"/>
              <p:cNvSpPr/>
              <p:nvPr/>
            </p:nvSpPr>
            <p:spPr>
              <a:xfrm rot="-2723652">
                <a:off x="4946346" y="1587460"/>
                <a:ext cx="2343266" cy="1903325"/>
              </a:xfrm>
              <a:prstGeom prst="triangle">
                <a:avLst>
                  <a:gd name="adj" fmla="val 50000"/>
                </a:avLst>
              </a:prstGeom>
              <a:solidFill>
                <a:srgbClr val="DECEFA"/>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u="none">
                  <a:solidFill>
                    <a:schemeClr val="lt1"/>
                  </a:solidFill>
                  <a:latin typeface="Calibri"/>
                  <a:ea typeface="Calibri"/>
                  <a:cs typeface="Calibri"/>
                  <a:sym typeface="Calibri"/>
                </a:endParaRPr>
              </a:p>
            </p:txBody>
          </p:sp>
          <p:sp>
            <p:nvSpPr>
              <p:cNvPr id="263" name="Google Shape;263;p34"/>
              <p:cNvSpPr/>
              <p:nvPr/>
            </p:nvSpPr>
            <p:spPr>
              <a:xfrm>
                <a:off x="5333183" y="3075473"/>
                <a:ext cx="1249200" cy="1280400"/>
              </a:xfrm>
              <a:prstGeom prst="ellipse">
                <a:avLst/>
              </a:prstGeom>
              <a:solidFill>
                <a:schemeClr val="lt2"/>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lvl="0" indent="0" algn="l" rtl="0">
                  <a:spcBef>
                    <a:spcPts val="0"/>
                  </a:spcBef>
                  <a:spcAft>
                    <a:spcPts val="0"/>
                  </a:spcAft>
                  <a:buNone/>
                </a:pPr>
                <a:r>
                  <a:rPr lang="zh-TW" b="1" dirty="0">
                    <a:solidFill>
                      <a:srgbClr val="1F3864"/>
                    </a:solidFill>
                    <a:latin typeface="Microsoft JhengHei"/>
                    <a:ea typeface="Microsoft JhengHei"/>
                    <a:cs typeface="Microsoft JhengHei"/>
                    <a:sym typeface="Microsoft JhengHei"/>
                  </a:rPr>
                  <a:t>上網成癮</a:t>
                </a:r>
                <a:endParaRPr sz="1100" u="none" dirty="0">
                  <a:solidFill>
                    <a:schemeClr val="lt1"/>
                  </a:solidFill>
                  <a:latin typeface="Microsoft JhengHei"/>
                  <a:ea typeface="Microsoft JhengHei"/>
                  <a:cs typeface="Microsoft JhengHei"/>
                  <a:sym typeface="Microsoft JhengHei"/>
                </a:endParaRPr>
              </a:p>
            </p:txBody>
          </p:sp>
          <p:sp>
            <p:nvSpPr>
              <p:cNvPr id="264" name="Google Shape;264;p34"/>
              <p:cNvSpPr txBox="1"/>
              <p:nvPr/>
            </p:nvSpPr>
            <p:spPr>
              <a:xfrm>
                <a:off x="5693324" y="2044290"/>
                <a:ext cx="1228800" cy="1100100"/>
              </a:xfrm>
              <a:prstGeom prst="rect">
                <a:avLst/>
              </a:prstGeom>
              <a:noFill/>
              <a:ln>
                <a:noFill/>
              </a:ln>
            </p:spPr>
            <p:txBody>
              <a:bodyPr spcFirstLastPara="1" wrap="square" lIns="68575" tIns="34275" rIns="68575" bIns="34275" anchor="t" anchorCtr="0">
                <a:spAutoFit/>
              </a:bodyPr>
              <a:lstStyle/>
              <a:p>
                <a:pPr lvl="0"/>
                <a:r>
                  <a:rPr lang="zh-TW" altLang="en-US" sz="2100" b="1" dirty="0">
                    <a:solidFill>
                      <a:srgbClr val="7030A0"/>
                    </a:solidFill>
                    <a:latin typeface="Microsoft JhengHei"/>
                    <a:ea typeface="Microsoft JhengHei"/>
                    <a:cs typeface="Microsoft JhengHei"/>
                    <a:sym typeface="Microsoft JhengHei"/>
                  </a:rPr>
                  <a:t>強烈</a:t>
                </a:r>
                <a:br>
                  <a:rPr lang="zh-TW" altLang="en-US" sz="2100" b="1" dirty="0">
                    <a:solidFill>
                      <a:srgbClr val="7030A0"/>
                    </a:solidFill>
                    <a:latin typeface="Microsoft JhengHei"/>
                    <a:ea typeface="Microsoft JhengHei"/>
                    <a:cs typeface="Microsoft JhengHei"/>
                    <a:sym typeface="Microsoft JhengHei"/>
                  </a:rPr>
                </a:br>
                <a:r>
                  <a:rPr lang="zh-TW" altLang="en-US" sz="2100" b="1" dirty="0">
                    <a:solidFill>
                      <a:srgbClr val="7030A0"/>
                    </a:solidFill>
                    <a:latin typeface="Microsoft JhengHei"/>
                    <a:ea typeface="Microsoft JhengHei"/>
                    <a:cs typeface="Microsoft JhengHei"/>
                    <a:sym typeface="Microsoft JhengHei"/>
                  </a:rPr>
                  <a:t>渴望</a:t>
                </a:r>
                <a:endParaRPr sz="2100" b="1" u="none" dirty="0">
                  <a:solidFill>
                    <a:srgbClr val="7030A0"/>
                  </a:solidFill>
                  <a:latin typeface="Microsoft JhengHei"/>
                  <a:ea typeface="Microsoft JhengHei"/>
                  <a:cs typeface="Microsoft JhengHei"/>
                  <a:sym typeface="Microsoft JhengHei"/>
                </a:endParaRPr>
              </a:p>
            </p:txBody>
          </p:sp>
          <p:sp>
            <p:nvSpPr>
              <p:cNvPr id="265" name="Google Shape;265;p34"/>
              <p:cNvSpPr/>
              <p:nvPr/>
            </p:nvSpPr>
            <p:spPr>
              <a:xfrm>
                <a:off x="3972572" y="3032191"/>
                <a:ext cx="1779000" cy="989400"/>
              </a:xfrm>
              <a:prstGeom prst="rect">
                <a:avLst/>
              </a:prstGeom>
              <a:noFill/>
              <a:ln>
                <a:noFill/>
              </a:ln>
            </p:spPr>
            <p:txBody>
              <a:bodyPr spcFirstLastPara="1" wrap="square" lIns="68575" tIns="34275" rIns="68575" bIns="34275" anchor="t" anchorCtr="0">
                <a:noAutofit/>
              </a:bodyPr>
              <a:lstStyle/>
              <a:p>
                <a:pPr lvl="0"/>
                <a:r>
                  <a:rPr lang="zh-TW" altLang="en-US" sz="2100" b="1" dirty="0">
                    <a:solidFill>
                      <a:srgbClr val="385623"/>
                    </a:solidFill>
                    <a:latin typeface="Microsoft JhengHei"/>
                    <a:ea typeface="Microsoft JhengHei"/>
                    <a:cs typeface="Microsoft JhengHei"/>
                    <a:sym typeface="Microsoft JhengHei"/>
                  </a:rPr>
                  <a:t>不顾</a:t>
                </a:r>
                <a:br>
                  <a:rPr lang="zh-TW" altLang="en-US" sz="2100" b="1" dirty="0">
                    <a:solidFill>
                      <a:srgbClr val="385623"/>
                    </a:solidFill>
                    <a:latin typeface="Microsoft JhengHei"/>
                    <a:ea typeface="Microsoft JhengHei"/>
                    <a:cs typeface="Microsoft JhengHei"/>
                    <a:sym typeface="Microsoft JhengHei"/>
                  </a:rPr>
                </a:br>
                <a:r>
                  <a:rPr lang="zh-TW" altLang="en-US" sz="2100" b="1" dirty="0">
                    <a:solidFill>
                      <a:srgbClr val="385623"/>
                    </a:solidFill>
                    <a:latin typeface="Microsoft JhengHei"/>
                    <a:ea typeface="Microsoft JhengHei"/>
                    <a:cs typeface="Microsoft JhengHei"/>
                    <a:sym typeface="Microsoft JhengHei"/>
                  </a:rPr>
                  <a:t>后果</a:t>
                </a:r>
                <a:endParaRPr sz="2100" b="1" u="none" dirty="0">
                  <a:solidFill>
                    <a:srgbClr val="385623"/>
                  </a:solidFill>
                  <a:latin typeface="Microsoft JhengHei"/>
                  <a:ea typeface="Microsoft JhengHei"/>
                  <a:cs typeface="Microsoft JhengHei"/>
                  <a:sym typeface="Microsoft JhengHei"/>
                </a:endParaRPr>
              </a:p>
            </p:txBody>
          </p:sp>
          <p:sp>
            <p:nvSpPr>
              <p:cNvPr id="266" name="Google Shape;266;p34"/>
              <p:cNvSpPr/>
              <p:nvPr/>
            </p:nvSpPr>
            <p:spPr>
              <a:xfrm>
                <a:off x="6613910" y="3483786"/>
                <a:ext cx="1249200" cy="1100100"/>
              </a:xfrm>
              <a:prstGeom prst="rect">
                <a:avLst/>
              </a:prstGeom>
              <a:noFill/>
              <a:ln>
                <a:noFill/>
              </a:ln>
            </p:spPr>
            <p:txBody>
              <a:bodyPr spcFirstLastPara="1" wrap="square" lIns="68575" tIns="34275" rIns="68575" bIns="34275" anchor="t" anchorCtr="0">
                <a:noAutofit/>
              </a:bodyPr>
              <a:lstStyle/>
              <a:p>
                <a:pPr lvl="0"/>
                <a:r>
                  <a:rPr lang="zh-TW" altLang="en-US" sz="2100" b="1" dirty="0">
                    <a:solidFill>
                      <a:srgbClr val="CC0066"/>
                    </a:solidFill>
                    <a:latin typeface="Microsoft JhengHei"/>
                    <a:ea typeface="Microsoft JhengHei"/>
                    <a:cs typeface="Microsoft JhengHei"/>
                    <a:sym typeface="Microsoft JhengHei"/>
                  </a:rPr>
                  <a:t>失去</a:t>
                </a:r>
                <a:br>
                  <a:rPr lang="zh-TW" altLang="en-US" sz="2100" b="1" dirty="0">
                    <a:solidFill>
                      <a:srgbClr val="CC0066"/>
                    </a:solidFill>
                    <a:latin typeface="Microsoft JhengHei"/>
                    <a:ea typeface="Microsoft JhengHei"/>
                    <a:cs typeface="Microsoft JhengHei"/>
                    <a:sym typeface="Microsoft JhengHei"/>
                  </a:rPr>
                </a:br>
                <a:r>
                  <a:rPr lang="zh-TW" altLang="en-US" sz="2100" b="1" dirty="0">
                    <a:solidFill>
                      <a:srgbClr val="CC0066"/>
                    </a:solidFill>
                    <a:latin typeface="Microsoft JhengHei"/>
                    <a:ea typeface="Microsoft JhengHei"/>
                    <a:cs typeface="Microsoft JhengHei"/>
                    <a:sym typeface="Microsoft JhengHei"/>
                  </a:rPr>
                  <a:t>控制</a:t>
                </a:r>
                <a:r>
                  <a:rPr lang="zh-TW" sz="2100" b="1" u="none" dirty="0">
                    <a:solidFill>
                      <a:srgbClr val="CC0066"/>
                    </a:solidFill>
                    <a:latin typeface="Microsoft JhengHei"/>
                    <a:ea typeface="Microsoft JhengHei"/>
                    <a:cs typeface="Microsoft JhengHei"/>
                    <a:sym typeface="Microsoft JhengHei"/>
                  </a:rPr>
                  <a:t> </a:t>
                </a:r>
                <a:endParaRPr sz="2100" b="1" u="none" dirty="0">
                  <a:solidFill>
                    <a:srgbClr val="FF0000"/>
                  </a:solidFill>
                  <a:latin typeface="Microsoft JhengHei"/>
                  <a:ea typeface="Microsoft JhengHei"/>
                  <a:cs typeface="Microsoft JhengHei"/>
                  <a:sym typeface="Microsoft JhengHei"/>
                </a:endParaRPr>
              </a:p>
            </p:txBody>
          </p:sp>
        </p:grpSp>
        <p:grpSp>
          <p:nvGrpSpPr>
            <p:cNvPr id="267" name="Google Shape;267;p34"/>
            <p:cNvGrpSpPr/>
            <p:nvPr/>
          </p:nvGrpSpPr>
          <p:grpSpPr>
            <a:xfrm>
              <a:off x="7091739" y="4320108"/>
              <a:ext cx="2027557" cy="1982364"/>
              <a:chOff x="7042624" y="4355726"/>
              <a:chExt cx="2042049" cy="1982364"/>
            </a:xfrm>
          </p:grpSpPr>
          <p:sp>
            <p:nvSpPr>
              <p:cNvPr id="268" name="Google Shape;268;p34"/>
              <p:cNvSpPr/>
              <p:nvPr/>
            </p:nvSpPr>
            <p:spPr>
              <a:xfrm>
                <a:off x="7042624" y="4355726"/>
                <a:ext cx="2042049" cy="1877062"/>
              </a:xfrm>
              <a:prstGeom prst="ellipse">
                <a:avLst/>
              </a:prstGeom>
              <a:solidFill>
                <a:srgbClr val="CC0066"/>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200" b="0" u="none">
                  <a:solidFill>
                    <a:schemeClr val="dk1"/>
                  </a:solidFill>
                  <a:latin typeface="Calibri"/>
                  <a:ea typeface="Calibri"/>
                  <a:cs typeface="Calibri"/>
                  <a:sym typeface="Calibri"/>
                </a:endParaRPr>
              </a:p>
            </p:txBody>
          </p:sp>
          <p:sp>
            <p:nvSpPr>
              <p:cNvPr id="269" name="Google Shape;269;p34"/>
              <p:cNvSpPr/>
              <p:nvPr/>
            </p:nvSpPr>
            <p:spPr>
              <a:xfrm>
                <a:off x="7231319" y="4709295"/>
                <a:ext cx="1853354" cy="1628795"/>
              </a:xfrm>
              <a:prstGeom prst="rect">
                <a:avLst/>
              </a:prstGeom>
              <a:noFill/>
              <a:ln>
                <a:noFill/>
              </a:ln>
            </p:spPr>
            <p:txBody>
              <a:bodyPr spcFirstLastPara="1" wrap="square" lIns="68575" tIns="34275" rIns="68575" bIns="34275" anchor="t" anchorCtr="0">
                <a:noAutofit/>
              </a:bodyPr>
              <a:lstStyle/>
              <a:p>
                <a:pPr lvl="0"/>
                <a:r>
                  <a:rPr lang="zh-CN" altLang="en-US" sz="1700" b="1" dirty="0">
                    <a:solidFill>
                      <a:schemeClr val="lt1"/>
                    </a:solidFill>
                    <a:latin typeface="Microsoft JhengHei"/>
                    <a:ea typeface="Microsoft JhengHei"/>
                    <a:cs typeface="Microsoft JhengHei"/>
                    <a:sym typeface="Microsoft JhengHei"/>
                  </a:rPr>
                  <a:t>减少或不上网时会影响心情</a:t>
                </a:r>
                <a:endParaRPr sz="1700" b="0" u="sng" dirty="0">
                  <a:solidFill>
                    <a:schemeClr val="dk1"/>
                  </a:solidFill>
                  <a:latin typeface="Microsoft JhengHei"/>
                  <a:ea typeface="Microsoft JhengHei"/>
                  <a:cs typeface="Microsoft JhengHei"/>
                  <a:sym typeface="Microsoft JhengHei"/>
                </a:endParaRPr>
              </a:p>
            </p:txBody>
          </p:sp>
        </p:grpSp>
        <p:grpSp>
          <p:nvGrpSpPr>
            <p:cNvPr id="270" name="Google Shape;270;p34"/>
            <p:cNvGrpSpPr/>
            <p:nvPr/>
          </p:nvGrpSpPr>
          <p:grpSpPr>
            <a:xfrm>
              <a:off x="5189649" y="4914698"/>
              <a:ext cx="1904210" cy="1877062"/>
              <a:chOff x="5001282" y="4808951"/>
              <a:chExt cx="1969277" cy="1941201"/>
            </a:xfrm>
          </p:grpSpPr>
          <p:sp>
            <p:nvSpPr>
              <p:cNvPr id="271" name="Google Shape;271;p34"/>
              <p:cNvSpPr/>
              <p:nvPr/>
            </p:nvSpPr>
            <p:spPr>
              <a:xfrm>
                <a:off x="5001282" y="4808951"/>
                <a:ext cx="1940963" cy="1941201"/>
              </a:xfrm>
              <a:prstGeom prst="ellipse">
                <a:avLst/>
              </a:prstGeom>
              <a:solidFill>
                <a:srgbClr val="CC0066"/>
              </a:solidFill>
              <a:ln w="12700" cap="flat" cmpd="sng">
                <a:solidFill>
                  <a:schemeClr val="lt1"/>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 name="Google Shape;272;p34"/>
              <p:cNvSpPr txBox="1"/>
              <p:nvPr/>
            </p:nvSpPr>
            <p:spPr>
              <a:xfrm>
                <a:off x="5382059" y="5201360"/>
                <a:ext cx="1588500" cy="1364700"/>
              </a:xfrm>
              <a:prstGeom prst="rect">
                <a:avLst/>
              </a:prstGeom>
              <a:noFill/>
              <a:ln>
                <a:noFill/>
              </a:ln>
            </p:spPr>
            <p:txBody>
              <a:bodyPr spcFirstLastPara="1" wrap="square" lIns="68575" tIns="34275" rIns="68575" bIns="34275" anchor="t" anchorCtr="0">
                <a:spAutoFit/>
              </a:bodyPr>
              <a:lstStyle/>
              <a:p>
                <a:pPr lvl="0"/>
                <a:r>
                  <a:rPr lang="zh-CN" altLang="en-US" sz="1700" b="1" dirty="0">
                    <a:solidFill>
                      <a:schemeClr val="lt1"/>
                    </a:solidFill>
                    <a:latin typeface="Microsoft JhengHei"/>
                    <a:ea typeface="Microsoft JhengHei"/>
                    <a:cs typeface="Microsoft JhengHei"/>
                    <a:sym typeface="Microsoft JhengHei"/>
                  </a:rPr>
                  <a:t>上网时间比预期长</a:t>
                </a:r>
                <a:endParaRPr sz="1100" dirty="0"/>
              </a:p>
            </p:txBody>
          </p:sp>
        </p:grpSp>
      </p:grpSp>
      <p:sp>
        <p:nvSpPr>
          <p:cNvPr id="274" name="Google Shape;274;p34"/>
          <p:cNvSpPr txBox="1"/>
          <p:nvPr/>
        </p:nvSpPr>
        <p:spPr>
          <a:xfrm>
            <a:off x="869022" y="701189"/>
            <a:ext cx="7544400" cy="592500"/>
          </a:xfrm>
          <a:prstGeom prst="rect">
            <a:avLst/>
          </a:prstGeom>
          <a:noFill/>
          <a:ln>
            <a:noFill/>
          </a:ln>
        </p:spPr>
        <p:txBody>
          <a:bodyPr spcFirstLastPara="1" wrap="square" lIns="68575" tIns="34275" rIns="68575" bIns="34275" anchor="t" anchorCtr="0">
            <a:spAutoFit/>
          </a:bodyPr>
          <a:lstStyle/>
          <a:p>
            <a:pPr marL="215900" lvl="0" indent="-209550">
              <a:buClr>
                <a:srgbClr val="1F3864"/>
              </a:buClr>
              <a:buSzPts val="1700"/>
              <a:buFont typeface="Arial"/>
              <a:buChar char="•"/>
            </a:pPr>
            <a:r>
              <a:rPr lang="zh-CN" altLang="en-US" sz="1700" b="1" dirty="0">
                <a:solidFill>
                  <a:srgbClr val="1F3864"/>
                </a:solidFill>
                <a:latin typeface="Microsoft JhengHei"/>
                <a:ea typeface="Microsoft JhengHei"/>
                <a:cs typeface="Microsoft JhengHei"/>
                <a:sym typeface="Microsoft JhengHei"/>
              </a:rPr>
              <a:t>在</a:t>
            </a:r>
            <a:r>
              <a:rPr lang="en-US" altLang="zh-CN" sz="1700" b="1" dirty="0">
                <a:solidFill>
                  <a:srgbClr val="1F3864"/>
                </a:solidFill>
                <a:latin typeface="Microsoft JhengHei"/>
                <a:ea typeface="Microsoft JhengHei"/>
                <a:cs typeface="Microsoft JhengHei"/>
                <a:sym typeface="Microsoft JhengHei"/>
              </a:rPr>
              <a:t>1990</a:t>
            </a:r>
            <a:r>
              <a:rPr lang="zh-CN" altLang="en-US" sz="1700" b="1" dirty="0">
                <a:solidFill>
                  <a:srgbClr val="1F3864"/>
                </a:solidFill>
                <a:latin typeface="Microsoft JhengHei"/>
                <a:ea typeface="Microsoft JhengHei"/>
                <a:cs typeface="Microsoft JhengHei"/>
                <a:sym typeface="Microsoft JhengHei"/>
              </a:rPr>
              <a:t>年代，美国心理学博士</a:t>
            </a:r>
            <a:r>
              <a:rPr lang="en-US" altLang="zh-CN" sz="1700" b="1" dirty="0">
                <a:solidFill>
                  <a:srgbClr val="1F3864"/>
                </a:solidFill>
                <a:latin typeface="Microsoft JhengHei"/>
                <a:ea typeface="Microsoft JhengHei"/>
                <a:cs typeface="Microsoft JhengHei"/>
                <a:sym typeface="Microsoft JhengHei"/>
              </a:rPr>
              <a:t>Dr. Kimberly Young </a:t>
            </a:r>
            <a:r>
              <a:rPr lang="zh-CN" altLang="en-US" sz="1700" b="1" dirty="0">
                <a:solidFill>
                  <a:srgbClr val="1F3864"/>
                </a:solidFill>
                <a:latin typeface="Microsoft JhengHei"/>
                <a:ea typeface="Microsoft JhengHei"/>
                <a:cs typeface="Microsoft JhengHei"/>
                <a:sym typeface="Microsoft JhengHei"/>
              </a:rPr>
              <a:t>参考精神病诊断统计手册第四版，以病态赌博作为问卷，为上网成瘾定下</a:t>
            </a:r>
            <a:r>
              <a:rPr lang="en-US" altLang="zh-CN" sz="1700" b="1" dirty="0">
                <a:solidFill>
                  <a:srgbClr val="1F3864"/>
                </a:solidFill>
                <a:latin typeface="Microsoft JhengHei"/>
                <a:ea typeface="Microsoft JhengHei"/>
                <a:cs typeface="Microsoft JhengHei"/>
                <a:sym typeface="Microsoft JhengHei"/>
              </a:rPr>
              <a:t>8</a:t>
            </a:r>
            <a:r>
              <a:rPr lang="zh-CN" altLang="en-US" sz="1700" b="1" dirty="0">
                <a:solidFill>
                  <a:srgbClr val="1F3864"/>
                </a:solidFill>
                <a:latin typeface="Microsoft JhengHei"/>
                <a:ea typeface="Microsoft JhengHei"/>
                <a:cs typeface="Microsoft JhengHei"/>
                <a:sym typeface="Microsoft JhengHei"/>
              </a:rPr>
              <a:t>项诊断准则：</a:t>
            </a:r>
            <a:endParaRPr sz="1100" dirty="0"/>
          </a:p>
        </p:txBody>
      </p:sp>
      <p:sp>
        <p:nvSpPr>
          <p:cNvPr id="275" name="Google Shape;275;p34"/>
          <p:cNvSpPr txBox="1"/>
          <p:nvPr/>
        </p:nvSpPr>
        <p:spPr>
          <a:xfrm>
            <a:off x="6096500" y="1320249"/>
            <a:ext cx="2814600" cy="284700"/>
          </a:xfrm>
          <a:prstGeom prst="rect">
            <a:avLst/>
          </a:prstGeom>
          <a:noFill/>
          <a:ln>
            <a:noFill/>
          </a:ln>
        </p:spPr>
        <p:txBody>
          <a:bodyPr spcFirstLastPara="1" wrap="square" lIns="68575" tIns="34275" rIns="68575" bIns="34275" anchor="t" anchorCtr="0">
            <a:spAutoFit/>
          </a:bodyPr>
          <a:lstStyle/>
          <a:p>
            <a:pPr lvl="0"/>
            <a:r>
              <a:rPr lang="zh-CN" altLang="en-US" b="1" dirty="0">
                <a:solidFill>
                  <a:srgbClr val="1F3864"/>
                </a:solidFill>
                <a:latin typeface="Microsoft JhengHei"/>
                <a:ea typeface="Microsoft JhengHei"/>
                <a:cs typeface="Microsoft JhengHei"/>
                <a:sym typeface="Microsoft JhengHei"/>
              </a:rPr>
              <a:t>（上网成瘾需出现五项或以上特性）</a:t>
            </a:r>
            <a:endParaRPr sz="1100" dirty="0"/>
          </a:p>
        </p:txBody>
      </p:sp>
      <p:sp>
        <p:nvSpPr>
          <p:cNvPr id="276" name="Google Shape;276;p34"/>
          <p:cNvSpPr txBox="1"/>
          <p:nvPr/>
        </p:nvSpPr>
        <p:spPr>
          <a:xfrm>
            <a:off x="6705415" y="1604953"/>
            <a:ext cx="2127900" cy="284700"/>
          </a:xfrm>
          <a:prstGeom prst="rect">
            <a:avLst/>
          </a:prstGeom>
          <a:noFill/>
          <a:ln>
            <a:noFill/>
          </a:ln>
        </p:spPr>
        <p:txBody>
          <a:bodyPr spcFirstLastPara="1" wrap="square" lIns="68575" tIns="34275" rIns="68575" bIns="34275" anchor="t" anchorCtr="0">
            <a:spAutoFit/>
          </a:bodyPr>
          <a:lstStyle/>
          <a:p>
            <a:pPr lvl="0"/>
            <a:r>
              <a:rPr lang="zh-TW" sz="1400" b="1" dirty="0">
                <a:solidFill>
                  <a:srgbClr val="1F3864"/>
                </a:solidFill>
                <a:latin typeface="Microsoft JhengHei"/>
                <a:ea typeface="Microsoft JhengHei"/>
                <a:cs typeface="Microsoft JhengHei"/>
                <a:sym typeface="Microsoft JhengHei"/>
              </a:rPr>
              <a:t>參考</a:t>
            </a:r>
            <a:r>
              <a:rPr lang="zh-TW" altLang="en-US" b="1" dirty="0">
                <a:solidFill>
                  <a:srgbClr val="1F3864"/>
                </a:solidFill>
                <a:latin typeface="Microsoft JhengHei"/>
                <a:ea typeface="Microsoft JhengHei"/>
                <a:cs typeface="Microsoft JhengHei"/>
                <a:sym typeface="Microsoft JhengHei"/>
              </a:rPr>
              <a:t>资</a:t>
            </a:r>
            <a:r>
              <a:rPr lang="zh-TW" sz="1400" b="1" dirty="0">
                <a:solidFill>
                  <a:srgbClr val="1F3864"/>
                </a:solidFill>
                <a:latin typeface="Microsoft JhengHei"/>
                <a:ea typeface="Microsoft JhengHei"/>
                <a:cs typeface="Microsoft JhengHei"/>
                <a:sym typeface="Microsoft JhengHei"/>
              </a:rPr>
              <a:t>料:Young (1998).</a:t>
            </a:r>
            <a:endParaRPr sz="1400" b="0" i="0" dirty="0">
              <a:solidFill>
                <a:srgbClr val="1F3864"/>
              </a:solidFill>
              <a:latin typeface="Microsoft JhengHei"/>
              <a:ea typeface="Microsoft JhengHei"/>
              <a:cs typeface="Microsoft JhengHei"/>
              <a:sym typeface="Microsoft JhengHei"/>
            </a:endParaRPr>
          </a:p>
        </p:txBody>
      </p:sp>
      <p:pic>
        <p:nvPicPr>
          <p:cNvPr id="277" name="Google Shape;277;p34" descr="ゲーム機の抽選に外れた人のイラスト"/>
          <p:cNvPicPr preferRelativeResize="0"/>
          <p:nvPr/>
        </p:nvPicPr>
        <p:blipFill rotWithShape="1">
          <a:blip r:embed="rId3">
            <a:alphaModFix/>
          </a:blip>
          <a:srcRect/>
          <a:stretch/>
        </p:blipFill>
        <p:spPr>
          <a:xfrm>
            <a:off x="7345226" y="2996351"/>
            <a:ext cx="1488100" cy="1488100"/>
          </a:xfrm>
          <a:prstGeom prst="rect">
            <a:avLst/>
          </a:prstGeom>
          <a:noFill/>
          <a:ln>
            <a:noFill/>
          </a:ln>
        </p:spPr>
      </p:pic>
      <p:pic>
        <p:nvPicPr>
          <p:cNvPr id="278" name="Google Shape;278;p34" descr="ゲーム機の抽選に当たった人のイラスト"/>
          <p:cNvPicPr preferRelativeResize="0"/>
          <p:nvPr/>
        </p:nvPicPr>
        <p:blipFill rotWithShape="1">
          <a:blip r:embed="rId4">
            <a:alphaModFix/>
          </a:blip>
          <a:srcRect/>
          <a:stretch/>
        </p:blipFill>
        <p:spPr>
          <a:xfrm>
            <a:off x="544617" y="2230698"/>
            <a:ext cx="1488097" cy="1488097"/>
          </a:xfrm>
          <a:prstGeom prst="rect">
            <a:avLst/>
          </a:prstGeom>
          <a:noFill/>
          <a:ln>
            <a:noFill/>
          </a:ln>
        </p:spPr>
      </p:pic>
      <p:sp>
        <p:nvSpPr>
          <p:cNvPr id="44" name="Google Shape;149;p27">
            <a:extLst>
              <a:ext uri="{FF2B5EF4-FFF2-40B4-BE49-F238E27FC236}">
                <a16:creationId xmlns:a16="http://schemas.microsoft.com/office/drawing/2014/main" id="{06986FB1-4A4C-4161-AC99-D105B4FCD340}"/>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 name="Google Shape;283;p35">
            <a:extLst>
              <a:ext uri="{FF2B5EF4-FFF2-40B4-BE49-F238E27FC236}">
                <a16:creationId xmlns:a16="http://schemas.microsoft.com/office/drawing/2014/main" id="{2EE59A18-EDC3-4B1C-C050-772EBEEA15CF}"/>
              </a:ext>
            </a:extLst>
          </p:cNvPr>
          <p:cNvSpPr txBox="1">
            <a:spLocks/>
          </p:cNvSpPr>
          <p:nvPr/>
        </p:nvSpPr>
        <p:spPr>
          <a:xfrm>
            <a:off x="655661" y="2236384"/>
            <a:ext cx="3049622" cy="2146567"/>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3652" indent="0">
              <a:buClr>
                <a:srgbClr val="C00000"/>
              </a:buClr>
              <a:buSzPct val="100000"/>
              <a:buNone/>
            </a:pPr>
            <a:r>
              <a:rPr lang="en-US" altLang="zh-TW" b="1" dirty="0">
                <a:solidFill>
                  <a:srgbClr val="C00000"/>
                </a:solidFill>
                <a:latin typeface="Microsoft JhengHei"/>
                <a:ea typeface="Microsoft JhengHei"/>
              </a:rPr>
              <a:t>1. </a:t>
            </a:r>
            <a:r>
              <a:rPr lang="zh-CN" altLang="en-US" b="1" dirty="0">
                <a:solidFill>
                  <a:srgbClr val="C00000"/>
                </a:solidFill>
                <a:latin typeface="Microsoft JhengHei"/>
                <a:ea typeface="Microsoft JhengHei"/>
              </a:rPr>
              <a:t>学业成绩下降</a:t>
            </a:r>
            <a:endParaRPr lang="zh-TW" altLang="en-US" b="1" dirty="0">
              <a:solidFill>
                <a:srgbClr val="C00000"/>
              </a:solidFill>
              <a:latin typeface="Microsoft JhengHei"/>
              <a:ea typeface="Microsoft JhengHei"/>
            </a:endParaRPr>
          </a:p>
          <a:p>
            <a:pPr marL="342900" indent="-342900">
              <a:lnSpc>
                <a:spcPct val="110000"/>
              </a:lnSpc>
              <a:buFont typeface="Symbol" panose="05050102010706020507" pitchFamily="18" charset="2"/>
              <a:buChar char=""/>
            </a:pPr>
            <a:r>
              <a:rPr lang="zh-CN" altLang="en-US" sz="1500" b="1" dirty="0">
                <a:solidFill>
                  <a:srgbClr val="1F3864"/>
                </a:solidFill>
                <a:latin typeface="Microsoft JhengHei"/>
                <a:ea typeface="Microsoft JhengHei"/>
              </a:rPr>
              <a:t>上课打瞌睡，影响专注力
导致成绩退步、甚至欠功课
经常找借口请病假或说谎
放学后常无故迟归</a:t>
            </a:r>
            <a:endParaRPr lang="zh-TW" altLang="en-US" dirty="0"/>
          </a:p>
        </p:txBody>
      </p:sp>
      <p:sp>
        <p:nvSpPr>
          <p:cNvPr id="283" name="Google Shape;283;p35"/>
          <p:cNvSpPr txBox="1">
            <a:spLocks noGrp="1"/>
          </p:cNvSpPr>
          <p:nvPr>
            <p:ph type="body" idx="1"/>
          </p:nvPr>
        </p:nvSpPr>
        <p:spPr>
          <a:xfrm>
            <a:off x="628650" y="1369219"/>
            <a:ext cx="7429070" cy="701275"/>
          </a:xfrm>
          <a:prstGeom prst="rect">
            <a:avLst/>
          </a:prstGeom>
          <a:noFill/>
          <a:ln>
            <a:noFill/>
          </a:ln>
        </p:spPr>
        <p:txBody>
          <a:bodyPr spcFirstLastPara="1" wrap="square" lIns="68575" tIns="34275" rIns="68575" bIns="34275" anchor="t" anchorCtr="0">
            <a:normAutofit lnSpcReduction="10000"/>
          </a:bodyPr>
          <a:lstStyle/>
          <a:p>
            <a:pPr marL="177800" lvl="0" indent="-174148">
              <a:spcBef>
                <a:spcPts val="0"/>
              </a:spcBef>
              <a:buClr>
                <a:srgbClr val="1F3864"/>
              </a:buClr>
              <a:buSzPct val="100000"/>
            </a:pPr>
            <a:r>
              <a:rPr lang="zh-CN" altLang="en-US" b="1" dirty="0">
                <a:solidFill>
                  <a:srgbClr val="1F3864"/>
                </a:solidFill>
                <a:latin typeface="Microsoft JhengHei"/>
                <a:ea typeface="Microsoft JhengHei"/>
                <a:cs typeface="Microsoft JhengHei"/>
                <a:sym typeface="Microsoft JhengHei"/>
              </a:rPr>
              <a:t>每天在家中上网</a:t>
            </a:r>
            <a:r>
              <a:rPr lang="en-US" altLang="zh-CN" b="1" dirty="0">
                <a:solidFill>
                  <a:srgbClr val="1F3864"/>
                </a:solidFill>
                <a:latin typeface="Microsoft JhengHei"/>
                <a:ea typeface="Microsoft JhengHei"/>
                <a:cs typeface="Microsoft JhengHei"/>
                <a:sym typeface="Microsoft JhengHei"/>
              </a:rPr>
              <a:t>8</a:t>
            </a:r>
            <a:r>
              <a:rPr lang="zh-CN" altLang="en-US" b="1" dirty="0">
                <a:solidFill>
                  <a:srgbClr val="1F3864"/>
                </a:solidFill>
                <a:latin typeface="Microsoft JhengHei"/>
                <a:ea typeface="Microsoft JhengHei"/>
                <a:cs typeface="Microsoft JhengHei"/>
                <a:sym typeface="Microsoft JhengHei"/>
              </a:rPr>
              <a:t>小时或以上及每周</a:t>
            </a:r>
            <a:r>
              <a:rPr lang="en-US" altLang="zh-CN" b="1" dirty="0">
                <a:solidFill>
                  <a:srgbClr val="1F3864"/>
                </a:solidFill>
                <a:latin typeface="Microsoft JhengHei"/>
                <a:ea typeface="Microsoft JhengHei"/>
                <a:cs typeface="Microsoft JhengHei"/>
                <a:sym typeface="Microsoft JhengHei"/>
              </a:rPr>
              <a:t>30</a:t>
            </a:r>
            <a:r>
              <a:rPr lang="zh-CN" altLang="en-US" b="1" dirty="0">
                <a:solidFill>
                  <a:srgbClr val="1F3864"/>
                </a:solidFill>
                <a:latin typeface="Microsoft JhengHei"/>
                <a:ea typeface="Microsoft JhengHei"/>
                <a:cs typeface="Microsoft JhengHei"/>
                <a:sym typeface="Microsoft JhengHei"/>
              </a:rPr>
              <a:t>小时或以上</a:t>
            </a:r>
            <a:endParaRPr dirty="0"/>
          </a:p>
          <a:p>
            <a:pPr marL="177800" lvl="0" indent="-174148">
              <a:buClr>
                <a:srgbClr val="C00000"/>
              </a:buClr>
              <a:buSzPct val="100000"/>
            </a:pPr>
            <a:r>
              <a:rPr lang="zh-CN" altLang="en-US" b="1" dirty="0">
                <a:solidFill>
                  <a:srgbClr val="C00000"/>
                </a:solidFill>
                <a:latin typeface="Microsoft JhengHei"/>
                <a:ea typeface="Microsoft JhengHei"/>
                <a:sym typeface="Microsoft JhengHei"/>
              </a:rPr>
              <a:t>但时间并非唯一的标准</a:t>
            </a:r>
            <a:endParaRPr lang="en-HK" altLang="zh-TW" b="1" dirty="0">
              <a:solidFill>
                <a:srgbClr val="C00000"/>
              </a:solidFill>
              <a:latin typeface="Microsoft JhengHei"/>
              <a:ea typeface="Microsoft JhengHei"/>
              <a:sym typeface="Microsoft JhengHei"/>
            </a:endParaRPr>
          </a:p>
        </p:txBody>
      </p:sp>
      <p:sp>
        <p:nvSpPr>
          <p:cNvPr id="285" name="Google Shape;285;p35"/>
          <p:cNvSpPr/>
          <p:nvPr/>
        </p:nvSpPr>
        <p:spPr>
          <a:xfrm>
            <a:off x="1053888" y="574681"/>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2600" b="1" dirty="0">
                <a:solidFill>
                  <a:schemeClr val="lt1"/>
                </a:solidFill>
                <a:latin typeface="Microsoft JhengHei"/>
                <a:ea typeface="Microsoft JhengHei"/>
                <a:cs typeface="Microsoft JhengHei"/>
                <a:sym typeface="Microsoft JhengHei"/>
              </a:rPr>
              <a:t>问题性网络使用的警示讯号</a:t>
            </a:r>
            <a:endParaRPr sz="2600" dirty="0">
              <a:solidFill>
                <a:schemeClr val="lt1"/>
              </a:solidFill>
              <a:latin typeface="Calibri"/>
              <a:ea typeface="Calibri"/>
              <a:cs typeface="Calibri"/>
              <a:sym typeface="Calibri"/>
            </a:endParaRPr>
          </a:p>
        </p:txBody>
      </p:sp>
      <p:pic>
        <p:nvPicPr>
          <p:cNvPr id="286" name="Google Shape;286;p35" descr="疲れたの検索結果 | かわいいフリー素材集 いらすとや"/>
          <p:cNvPicPr preferRelativeResize="0"/>
          <p:nvPr/>
        </p:nvPicPr>
        <p:blipFill rotWithShape="1">
          <a:blip r:embed="rId3">
            <a:alphaModFix/>
          </a:blip>
          <a:srcRect/>
          <a:stretch/>
        </p:blipFill>
        <p:spPr>
          <a:xfrm>
            <a:off x="2603467" y="3817883"/>
            <a:ext cx="867612" cy="750936"/>
          </a:xfrm>
          <a:prstGeom prst="rect">
            <a:avLst/>
          </a:prstGeom>
          <a:noFill/>
          <a:ln>
            <a:noFill/>
          </a:ln>
        </p:spPr>
      </p:pic>
      <p:pic>
        <p:nvPicPr>
          <p:cNvPr id="288" name="Google Shape;288;p35" descr="勉強の検索結果 | かわいいフリー素材集 いらすとや"/>
          <p:cNvPicPr preferRelativeResize="0"/>
          <p:nvPr/>
        </p:nvPicPr>
        <p:blipFill rotWithShape="1">
          <a:blip r:embed="rId4">
            <a:alphaModFix/>
          </a:blip>
          <a:srcRect/>
          <a:stretch/>
        </p:blipFill>
        <p:spPr>
          <a:xfrm>
            <a:off x="3323590" y="3650725"/>
            <a:ext cx="867612" cy="918094"/>
          </a:xfrm>
          <a:prstGeom prst="rect">
            <a:avLst/>
          </a:prstGeom>
          <a:noFill/>
          <a:ln>
            <a:noFill/>
          </a:ln>
        </p:spPr>
      </p:pic>
      <p:sp>
        <p:nvSpPr>
          <p:cNvPr id="291" name="Google Shape;291;p35"/>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12</a:t>
            </a:fld>
            <a:endParaRPr/>
          </a:p>
        </p:txBody>
      </p:sp>
      <p:sp>
        <p:nvSpPr>
          <p:cNvPr id="3" name="Google Shape;283;p35">
            <a:extLst>
              <a:ext uri="{FF2B5EF4-FFF2-40B4-BE49-F238E27FC236}">
                <a16:creationId xmlns:a16="http://schemas.microsoft.com/office/drawing/2014/main" id="{D86B1AA0-EA79-0F2A-F336-B2EE46B0C55D}"/>
              </a:ext>
            </a:extLst>
          </p:cNvPr>
          <p:cNvSpPr txBox="1">
            <a:spLocks/>
          </p:cNvSpPr>
          <p:nvPr/>
        </p:nvSpPr>
        <p:spPr>
          <a:xfrm>
            <a:off x="4338588" y="2247396"/>
            <a:ext cx="3049622" cy="2146567"/>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3652" indent="0">
              <a:buClr>
                <a:srgbClr val="C00000"/>
              </a:buClr>
              <a:buSzPct val="100000"/>
              <a:buNone/>
            </a:pPr>
            <a:r>
              <a:rPr lang="en-HK" altLang="zh-TW" b="1" dirty="0">
                <a:solidFill>
                  <a:srgbClr val="C00000"/>
                </a:solidFill>
                <a:latin typeface="Microsoft JhengHei"/>
                <a:ea typeface="Microsoft JhengHei"/>
              </a:rPr>
              <a:t>2. </a:t>
            </a:r>
            <a:r>
              <a:rPr lang="zh-CN" altLang="en-US" b="1" dirty="0">
                <a:solidFill>
                  <a:srgbClr val="C00000"/>
                </a:solidFill>
                <a:latin typeface="Microsoft JhengHei"/>
                <a:ea typeface="Microsoft JhengHei"/>
              </a:rPr>
              <a:t>情绪容易波动</a:t>
            </a:r>
            <a:endParaRPr lang="zh-TW" altLang="en-US" b="1" dirty="0">
              <a:solidFill>
                <a:srgbClr val="C00000"/>
              </a:solidFill>
              <a:latin typeface="Microsoft JhengHei"/>
              <a:ea typeface="Microsoft JhengHei"/>
            </a:endParaRPr>
          </a:p>
          <a:p>
            <a:pPr marL="342900" indent="-342900">
              <a:lnSpc>
                <a:spcPct val="110000"/>
              </a:lnSpc>
              <a:buFont typeface="Symbol" panose="05050102010706020507" pitchFamily="18" charset="2"/>
              <a:buChar char=""/>
            </a:pPr>
            <a:r>
              <a:rPr lang="zh-CN" altLang="en-US" sz="1500" b="1" dirty="0">
                <a:solidFill>
                  <a:srgbClr val="1F3864"/>
                </a:solidFill>
                <a:latin typeface="Microsoft JhengHei"/>
                <a:ea typeface="Microsoft JhengHei"/>
              </a:rPr>
              <a:t>当无法上网时，可能会表现出易发怒、烦躁、焦虑或抑郁 （如：担心「错过」上网，没有网络时感到失落）</a:t>
            </a:r>
            <a:endParaRPr lang="zh-TW" altLang="en-US" sz="1500" b="1" dirty="0">
              <a:solidFill>
                <a:srgbClr val="1F3864"/>
              </a:solidFill>
              <a:latin typeface="Microsoft JhengHei"/>
              <a:ea typeface="Microsoft JhengHei"/>
            </a:endParaRPr>
          </a:p>
        </p:txBody>
      </p:sp>
      <p:pic>
        <p:nvPicPr>
          <p:cNvPr id="287" name="Google Shape;287;p35" descr="疲れの検索結果 | かわいいフリー素材集 いらすとや"/>
          <p:cNvPicPr preferRelativeResize="0"/>
          <p:nvPr/>
        </p:nvPicPr>
        <p:blipFill rotWithShape="1">
          <a:blip r:embed="rId5">
            <a:alphaModFix/>
          </a:blip>
          <a:srcRect/>
          <a:stretch/>
        </p:blipFill>
        <p:spPr>
          <a:xfrm>
            <a:off x="6550194" y="3712601"/>
            <a:ext cx="985401" cy="1036409"/>
          </a:xfrm>
          <a:prstGeom prst="rect">
            <a:avLst/>
          </a:prstGeom>
          <a:noFill/>
          <a:ln>
            <a:noFill/>
          </a:ln>
        </p:spPr>
      </p:pic>
      <p:pic>
        <p:nvPicPr>
          <p:cNvPr id="290" name="Google Shape;290;p35" descr="怒る男性のイラスト（5段階） | かわいいフリー素材集 いらすとや"/>
          <p:cNvPicPr preferRelativeResize="0"/>
          <p:nvPr/>
        </p:nvPicPr>
        <p:blipFill rotWithShape="1">
          <a:blip r:embed="rId6">
            <a:alphaModFix/>
          </a:blip>
          <a:srcRect/>
          <a:stretch/>
        </p:blipFill>
        <p:spPr>
          <a:xfrm>
            <a:off x="5863399" y="3817883"/>
            <a:ext cx="745808" cy="918094"/>
          </a:xfrm>
          <a:prstGeom prst="rect">
            <a:avLst/>
          </a:prstGeom>
          <a:noFill/>
          <a:ln>
            <a:noFill/>
          </a:ln>
        </p:spPr>
      </p:pic>
      <p:sp>
        <p:nvSpPr>
          <p:cNvPr id="12" name="Google Shape;149;p27">
            <a:extLst>
              <a:ext uri="{FF2B5EF4-FFF2-40B4-BE49-F238E27FC236}">
                <a16:creationId xmlns:a16="http://schemas.microsoft.com/office/drawing/2014/main" id="{E99E7D00-1081-4579-9E95-3870034AAE17}"/>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2">
          <a:extLst>
            <a:ext uri="{FF2B5EF4-FFF2-40B4-BE49-F238E27FC236}">
              <a16:creationId xmlns:a16="http://schemas.microsoft.com/office/drawing/2014/main" id="{218450FB-BFA7-B546-EE9C-052C28E1EE90}"/>
            </a:ext>
          </a:extLst>
        </p:cNvPr>
        <p:cNvGrpSpPr/>
        <p:nvPr/>
      </p:nvGrpSpPr>
      <p:grpSpPr>
        <a:xfrm>
          <a:off x="0" y="0"/>
          <a:ext cx="0" cy="0"/>
          <a:chOff x="0" y="0"/>
          <a:chExt cx="0" cy="0"/>
        </a:xfrm>
      </p:grpSpPr>
      <p:sp>
        <p:nvSpPr>
          <p:cNvPr id="2" name="Google Shape;283;p35">
            <a:extLst>
              <a:ext uri="{FF2B5EF4-FFF2-40B4-BE49-F238E27FC236}">
                <a16:creationId xmlns:a16="http://schemas.microsoft.com/office/drawing/2014/main" id="{C7C1E0E5-0FE3-4865-84BC-FD8E1DD03B9C}"/>
              </a:ext>
            </a:extLst>
          </p:cNvPr>
          <p:cNvSpPr txBox="1">
            <a:spLocks/>
          </p:cNvSpPr>
          <p:nvPr/>
        </p:nvSpPr>
        <p:spPr>
          <a:xfrm>
            <a:off x="755900" y="1329890"/>
            <a:ext cx="3049622" cy="162668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460852" indent="-457200">
              <a:buClr>
                <a:srgbClr val="C00000"/>
              </a:buClr>
              <a:buSzPct val="100000"/>
              <a:buFont typeface="Arial"/>
              <a:buAutoNum type="arabicPeriod" startAt="3"/>
            </a:pPr>
            <a:r>
              <a:rPr lang="zh-TW" altLang="en-US" b="1" dirty="0">
                <a:solidFill>
                  <a:srgbClr val="C00000"/>
                </a:solidFill>
                <a:latin typeface="Microsoft JhengHei"/>
                <a:ea typeface="Microsoft JhengHei"/>
              </a:rPr>
              <a:t>社交退缩</a:t>
            </a:r>
            <a:endParaRPr lang="en-HK" altLang="zh-TW" b="1" dirty="0">
              <a:solidFill>
                <a:srgbClr val="C00000"/>
              </a:solidFill>
              <a:latin typeface="Microsoft JhengHei"/>
              <a:ea typeface="Microsoft JhengHei"/>
            </a:endParaRPr>
          </a:p>
          <a:p>
            <a:pPr marL="342900" indent="-342900">
              <a:lnSpc>
                <a:spcPct val="110000"/>
              </a:lnSpc>
              <a:spcAft>
                <a:spcPts val="800"/>
              </a:spcAft>
              <a:buFont typeface="Symbol" panose="05050102010706020507" pitchFamily="18" charset="2"/>
              <a:buChar char=""/>
            </a:pPr>
            <a:r>
              <a:rPr lang="zh-CN" altLang="en-US" sz="1500" b="1" dirty="0">
                <a:solidFill>
                  <a:srgbClr val="1F3864"/>
                </a:solidFill>
                <a:latin typeface="Microsoft JhengHei"/>
                <a:ea typeface="Microsoft JhengHei"/>
              </a:rPr>
              <a:t>减少或不愿参加与家人或朋友的面对面互动，倾向独自上网
只依赖网上社交</a:t>
            </a:r>
            <a:endParaRPr lang="zh-TW" altLang="en-US" sz="1500" b="1" dirty="0">
              <a:solidFill>
                <a:srgbClr val="1F3864"/>
              </a:solidFill>
              <a:latin typeface="Microsoft JhengHei"/>
              <a:ea typeface="Microsoft JhengHei"/>
            </a:endParaRPr>
          </a:p>
        </p:txBody>
      </p:sp>
      <p:sp>
        <p:nvSpPr>
          <p:cNvPr id="285" name="Google Shape;285;p35">
            <a:extLst>
              <a:ext uri="{FF2B5EF4-FFF2-40B4-BE49-F238E27FC236}">
                <a16:creationId xmlns:a16="http://schemas.microsoft.com/office/drawing/2014/main" id="{D0CA5937-979E-F0BE-99AD-8179C2320B79}"/>
              </a:ext>
            </a:extLst>
          </p:cNvPr>
          <p:cNvSpPr/>
          <p:nvPr/>
        </p:nvSpPr>
        <p:spPr>
          <a:xfrm>
            <a:off x="1053888" y="574681"/>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2600" b="1" dirty="0">
                <a:solidFill>
                  <a:schemeClr val="lt1"/>
                </a:solidFill>
                <a:latin typeface="Microsoft JhengHei"/>
                <a:ea typeface="Microsoft JhengHei"/>
                <a:cs typeface="Microsoft JhengHei"/>
                <a:sym typeface="Microsoft JhengHei"/>
              </a:rPr>
              <a:t>问题性网络使用的警示讯号</a:t>
            </a:r>
            <a:endParaRPr lang="zh-CN" altLang="en-US" sz="2600" dirty="0">
              <a:solidFill>
                <a:schemeClr val="lt1"/>
              </a:solidFill>
              <a:latin typeface="Calibri"/>
              <a:ea typeface="Calibri"/>
              <a:cs typeface="Calibri"/>
              <a:sym typeface="Calibri"/>
            </a:endParaRPr>
          </a:p>
        </p:txBody>
      </p:sp>
      <p:sp>
        <p:nvSpPr>
          <p:cNvPr id="291" name="Google Shape;291;p35">
            <a:extLst>
              <a:ext uri="{FF2B5EF4-FFF2-40B4-BE49-F238E27FC236}">
                <a16:creationId xmlns:a16="http://schemas.microsoft.com/office/drawing/2014/main" id="{1042F47F-5723-ED89-5E71-8E0F67DE104C}"/>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13</a:t>
            </a:fld>
            <a:endParaRPr/>
          </a:p>
        </p:txBody>
      </p:sp>
      <p:sp>
        <p:nvSpPr>
          <p:cNvPr id="6" name="Google Shape;283;p35">
            <a:extLst>
              <a:ext uri="{FF2B5EF4-FFF2-40B4-BE49-F238E27FC236}">
                <a16:creationId xmlns:a16="http://schemas.microsoft.com/office/drawing/2014/main" id="{EFA2A38C-9EF4-FA1D-8F96-615B4901C28A}"/>
              </a:ext>
            </a:extLst>
          </p:cNvPr>
          <p:cNvSpPr txBox="1">
            <a:spLocks/>
          </p:cNvSpPr>
          <p:nvPr/>
        </p:nvSpPr>
        <p:spPr>
          <a:xfrm>
            <a:off x="755900" y="3277532"/>
            <a:ext cx="3049622" cy="162668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68575" tIns="34275" rIns="68575" bIns="34275" anchor="t" anchorCtr="0">
            <a:normAutofit/>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460852" indent="-457200">
              <a:buClr>
                <a:srgbClr val="C00000"/>
              </a:buClr>
              <a:buSzPct val="100000"/>
              <a:buAutoNum type="arabicPeriod" startAt="4"/>
            </a:pPr>
            <a:r>
              <a:rPr lang="zh-TW" altLang="en-US" b="1" dirty="0">
                <a:solidFill>
                  <a:srgbClr val="C00000"/>
                </a:solidFill>
                <a:latin typeface="Microsoft JhengHei"/>
                <a:ea typeface="Microsoft JhengHei"/>
              </a:rPr>
              <a:t>日夜颠倒</a:t>
            </a:r>
            <a:endParaRPr lang="en-HK" altLang="zh-TW" b="1" dirty="0">
              <a:solidFill>
                <a:srgbClr val="C00000"/>
              </a:solidFill>
              <a:latin typeface="Microsoft JhengHei"/>
              <a:ea typeface="Microsoft JhengHei"/>
            </a:endParaRPr>
          </a:p>
          <a:p>
            <a:pPr marL="342900" indent="-342900">
              <a:lnSpc>
                <a:spcPct val="110000"/>
              </a:lnSpc>
              <a:spcAft>
                <a:spcPts val="800"/>
              </a:spcAft>
              <a:buFont typeface="Symbol" panose="05050102010706020507" pitchFamily="18" charset="2"/>
              <a:buChar char=""/>
            </a:pPr>
            <a:r>
              <a:rPr lang="zh-CN" altLang="en-US" sz="1500" b="1" dirty="0">
                <a:solidFill>
                  <a:srgbClr val="1F3864"/>
                </a:solidFill>
                <a:latin typeface="Microsoft JhengHei"/>
                <a:ea typeface="Microsoft JhengHei"/>
              </a:rPr>
              <a:t>熬夜上网，影响作息，甚至导致失眠
白天心神恍惚，精神不振</a:t>
            </a:r>
            <a:endParaRPr lang="zh-TW" altLang="en-US" sz="1500" b="1" dirty="0">
              <a:solidFill>
                <a:srgbClr val="1F3864"/>
              </a:solidFill>
              <a:latin typeface="Microsoft JhengHei"/>
              <a:ea typeface="Microsoft JhengHei"/>
            </a:endParaRPr>
          </a:p>
        </p:txBody>
      </p:sp>
      <p:pic>
        <p:nvPicPr>
          <p:cNvPr id="289" name="Google Shape;289;p35" descr="英会話の検索結果 | かわいいフリー素材集 いらすとや">
            <a:extLst>
              <a:ext uri="{FF2B5EF4-FFF2-40B4-BE49-F238E27FC236}">
                <a16:creationId xmlns:a16="http://schemas.microsoft.com/office/drawing/2014/main" id="{13575280-8168-1F57-B85A-8CA34D364D6E}"/>
              </a:ext>
            </a:extLst>
          </p:cNvPr>
          <p:cNvPicPr preferRelativeResize="0"/>
          <p:nvPr/>
        </p:nvPicPr>
        <p:blipFill rotWithShape="1">
          <a:blip r:embed="rId3">
            <a:alphaModFix/>
          </a:blip>
          <a:srcRect/>
          <a:stretch/>
        </p:blipFill>
        <p:spPr>
          <a:xfrm>
            <a:off x="3227017" y="2313633"/>
            <a:ext cx="1285875" cy="1285875"/>
          </a:xfrm>
          <a:prstGeom prst="rect">
            <a:avLst/>
          </a:prstGeom>
          <a:noFill/>
          <a:ln>
            <a:noFill/>
          </a:ln>
        </p:spPr>
      </p:pic>
      <p:sp>
        <p:nvSpPr>
          <p:cNvPr id="7" name="Google Shape;283;p35">
            <a:extLst>
              <a:ext uri="{FF2B5EF4-FFF2-40B4-BE49-F238E27FC236}">
                <a16:creationId xmlns:a16="http://schemas.microsoft.com/office/drawing/2014/main" id="{24A3C0D3-A4D3-9ADF-CF3E-76D01A936D00}"/>
              </a:ext>
            </a:extLst>
          </p:cNvPr>
          <p:cNvSpPr txBox="1">
            <a:spLocks/>
          </p:cNvSpPr>
          <p:nvPr/>
        </p:nvSpPr>
        <p:spPr>
          <a:xfrm>
            <a:off x="4641527" y="2020519"/>
            <a:ext cx="3049622" cy="1626681"/>
          </a:xfrm>
          <a:prstGeom prst="rect">
            <a:avLst/>
          </a:prstGeom>
          <a:ln/>
        </p:spPr>
        <p:style>
          <a:lnRef idx="2">
            <a:schemeClr val="accent1"/>
          </a:lnRef>
          <a:fillRef idx="1">
            <a:schemeClr val="lt1"/>
          </a:fillRef>
          <a:effectRef idx="0">
            <a:schemeClr val="accent1"/>
          </a:effectRef>
          <a:fontRef idx="minor">
            <a:schemeClr val="dk1"/>
          </a:fontRef>
        </p:style>
        <p:txBody>
          <a:bodyPr spcFirstLastPara="1" wrap="square" lIns="68575" tIns="34275" rIns="68575" bIns="34275" anchor="t" anchorCtr="0">
            <a:normAutofit fontScale="92500" lnSpcReduction="20000"/>
          </a:bodyPr>
          <a:lstStyle>
            <a:defPPr marR="0" lvl="0" algn="l" rtl="0">
              <a:lnSpc>
                <a:spcPct val="100000"/>
              </a:lnSpc>
              <a:spcBef>
                <a:spcPts val="0"/>
              </a:spcBef>
              <a:spcAft>
                <a:spcPts val="0"/>
              </a:spcAft>
            </a:defPPr>
            <a:lvl1pPr marL="457200" marR="0" lvl="0" indent="-317500" algn="l" rtl="0">
              <a:lnSpc>
                <a:spcPct val="90000"/>
              </a:lnSpc>
              <a:spcBef>
                <a:spcPts val="800"/>
              </a:spcBef>
              <a:spcAft>
                <a:spcPts val="0"/>
              </a:spcAft>
              <a:buClr>
                <a:schemeClr val="dk1"/>
              </a:buClr>
              <a:buSzPts val="1400"/>
              <a:buFont typeface="Arial"/>
              <a:buChar char="•"/>
              <a:defRPr sz="2100" b="0" i="0" u="none" strike="noStrike" cap="none">
                <a:solidFill>
                  <a:schemeClr val="dk1"/>
                </a:solidFill>
                <a:latin typeface="Calibri"/>
                <a:ea typeface="Calibri"/>
                <a:cs typeface="Calibri"/>
                <a:sym typeface="Calibri"/>
              </a:defRPr>
            </a:lvl1pPr>
            <a:lvl2pPr marL="914400" marR="0" lvl="1" indent="-317500" algn="l" rtl="0">
              <a:lnSpc>
                <a:spcPct val="90000"/>
              </a:lnSpc>
              <a:spcBef>
                <a:spcPts val="400"/>
              </a:spcBef>
              <a:spcAft>
                <a:spcPts val="0"/>
              </a:spcAft>
              <a:buClr>
                <a:schemeClr val="dk1"/>
              </a:buClr>
              <a:buSzPts val="1400"/>
              <a:buFont typeface="Arial"/>
              <a:buChar char="•"/>
              <a:defRPr sz="18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dk1"/>
              </a:buClr>
              <a:buSzPts val="14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pPr marL="460852" indent="-457200">
              <a:buClr>
                <a:srgbClr val="C00000"/>
              </a:buClr>
              <a:buSzPct val="100000"/>
              <a:buAutoNum type="arabicPeriod" startAt="5"/>
            </a:pPr>
            <a:r>
              <a:rPr lang="zh-TW" altLang="en-US" b="1" dirty="0">
                <a:solidFill>
                  <a:srgbClr val="C00000"/>
                </a:solidFill>
                <a:latin typeface="Microsoft JhengHei"/>
                <a:ea typeface="Microsoft JhengHei"/>
              </a:rPr>
              <a:t>上网时间失控</a:t>
            </a:r>
            <a:endParaRPr lang="en-HK" altLang="zh-TW" b="1" dirty="0">
              <a:solidFill>
                <a:srgbClr val="C00000"/>
              </a:solidFill>
              <a:latin typeface="Microsoft JhengHei"/>
              <a:ea typeface="Microsoft JhengHei"/>
            </a:endParaRPr>
          </a:p>
          <a:p>
            <a:pPr marL="342900" indent="-342900">
              <a:lnSpc>
                <a:spcPct val="110000"/>
              </a:lnSpc>
              <a:spcAft>
                <a:spcPts val="800"/>
              </a:spcAft>
              <a:buFont typeface="Symbol" panose="05050102010706020507" pitchFamily="18" charset="2"/>
              <a:buChar char=""/>
            </a:pPr>
            <a:r>
              <a:rPr lang="zh-CN" altLang="en-US" sz="1500" b="1" dirty="0">
                <a:solidFill>
                  <a:srgbClr val="1F3864"/>
                </a:solidFill>
                <a:latin typeface="Microsoft JhengHei"/>
                <a:ea typeface="Microsoft JhengHei"/>
              </a:rPr>
              <a:t>难以停止上网，即使已超过原定时间，仍持续使用
如：原本说「只玩</a:t>
            </a:r>
            <a:r>
              <a:rPr lang="en-US" altLang="zh-CN" sz="1500" b="1" dirty="0">
                <a:solidFill>
                  <a:srgbClr val="1F3864"/>
                </a:solidFill>
                <a:latin typeface="Microsoft JhengHei"/>
                <a:ea typeface="Microsoft JhengHei"/>
              </a:rPr>
              <a:t>10</a:t>
            </a:r>
            <a:r>
              <a:rPr lang="zh-CN" altLang="en-US" sz="1500" b="1" dirty="0">
                <a:solidFill>
                  <a:srgbClr val="1F3864"/>
                </a:solidFill>
                <a:latin typeface="Microsoft JhengHei"/>
                <a:ea typeface="Microsoft JhengHei"/>
              </a:rPr>
              <a:t>分钟」，结果一玩就是几小时</a:t>
            </a:r>
            <a:endParaRPr lang="zh-TW" altLang="en-US" sz="1500" b="1" dirty="0">
              <a:solidFill>
                <a:srgbClr val="1F3864"/>
              </a:solidFill>
              <a:latin typeface="Microsoft JhengHei"/>
              <a:ea typeface="Microsoft JhengHei"/>
            </a:endParaRPr>
          </a:p>
        </p:txBody>
      </p:sp>
      <p:sp>
        <p:nvSpPr>
          <p:cNvPr id="9" name="Google Shape;149;p27">
            <a:extLst>
              <a:ext uri="{FF2B5EF4-FFF2-40B4-BE49-F238E27FC236}">
                <a16:creationId xmlns:a16="http://schemas.microsoft.com/office/drawing/2014/main" id="{4F21BB1E-1223-4AFC-A30D-FF097E8BBD92}"/>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287996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8" name="Google Shape;298;p36"/>
          <p:cNvSpPr/>
          <p:nvPr/>
        </p:nvSpPr>
        <p:spPr>
          <a:xfrm>
            <a:off x="1124338" y="601682"/>
            <a:ext cx="656941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2900" b="1" dirty="0">
                <a:solidFill>
                  <a:schemeClr val="lt1"/>
                </a:solidFill>
                <a:latin typeface="Microsoft JhengHei"/>
                <a:ea typeface="Microsoft JhengHei"/>
                <a:cs typeface="Microsoft JhengHei"/>
                <a:sym typeface="Microsoft JhengHei"/>
              </a:rPr>
              <a:t>上网成瘾：问题的背后 </a:t>
            </a:r>
            <a:r>
              <a:rPr lang="en-US" altLang="zh-CN" sz="2900" b="1" dirty="0">
                <a:solidFill>
                  <a:schemeClr val="lt1"/>
                </a:solidFill>
                <a:latin typeface="Microsoft JhengHei"/>
                <a:ea typeface="Microsoft JhengHei"/>
                <a:cs typeface="Microsoft JhengHei"/>
                <a:sym typeface="Microsoft JhengHei"/>
              </a:rPr>
              <a:t>- </a:t>
            </a:r>
            <a:r>
              <a:rPr lang="zh-CN" altLang="en-US" sz="2900" b="1" dirty="0">
                <a:solidFill>
                  <a:schemeClr val="lt1"/>
                </a:solidFill>
                <a:latin typeface="Microsoft JhengHei"/>
                <a:ea typeface="Microsoft JhengHei"/>
                <a:cs typeface="Microsoft JhengHei"/>
                <a:sym typeface="Microsoft JhengHei"/>
              </a:rPr>
              <a:t>背后的问题</a:t>
            </a:r>
            <a:endParaRPr sz="2900" dirty="0">
              <a:solidFill>
                <a:schemeClr val="lt1"/>
              </a:solidFill>
              <a:latin typeface="Calibri"/>
              <a:ea typeface="Calibri"/>
              <a:cs typeface="Calibri"/>
              <a:sym typeface="Calibri"/>
            </a:endParaRPr>
          </a:p>
        </p:txBody>
      </p:sp>
      <p:grpSp>
        <p:nvGrpSpPr>
          <p:cNvPr id="299" name="Google Shape;299;p36"/>
          <p:cNvGrpSpPr/>
          <p:nvPr/>
        </p:nvGrpSpPr>
        <p:grpSpPr>
          <a:xfrm>
            <a:off x="1136127" y="1400206"/>
            <a:ext cx="7306589" cy="3056315"/>
            <a:chOff x="47" y="1570"/>
            <a:chExt cx="9742119" cy="4075087"/>
          </a:xfrm>
        </p:grpSpPr>
        <p:sp>
          <p:nvSpPr>
            <p:cNvPr id="300" name="Google Shape;300;p36"/>
            <p:cNvSpPr/>
            <p:nvPr/>
          </p:nvSpPr>
          <p:spPr>
            <a:xfrm>
              <a:off x="47" y="1570"/>
              <a:ext cx="4552392" cy="1584000"/>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1" name="Google Shape;301;p36"/>
            <p:cNvSpPr txBox="1"/>
            <p:nvPr/>
          </p:nvSpPr>
          <p:spPr>
            <a:xfrm>
              <a:off x="47" y="1570"/>
              <a:ext cx="4552392" cy="1584000"/>
            </a:xfrm>
            <a:prstGeom prst="rect">
              <a:avLst/>
            </a:prstGeom>
            <a:noFill/>
            <a:ln>
              <a:noFill/>
            </a:ln>
          </p:spPr>
          <p:txBody>
            <a:bodyPr spcFirstLastPara="1" wrap="square" lIns="149350" tIns="85325" rIns="149350" bIns="85325" anchor="ctr" anchorCtr="0">
              <a:noAutofit/>
            </a:bodyPr>
            <a:lstStyle/>
            <a:p>
              <a:pPr lvl="0" algn="ctr">
                <a:lnSpc>
                  <a:spcPct val="90000"/>
                </a:lnSpc>
                <a:buClr>
                  <a:schemeClr val="lt1"/>
                </a:buClr>
                <a:buSzPts val="2100"/>
              </a:pPr>
              <a:r>
                <a:rPr lang="zh-CN" altLang="en-US" sz="2100" b="1" dirty="0">
                  <a:solidFill>
                    <a:schemeClr val="lt1"/>
                  </a:solidFill>
                  <a:latin typeface="Microsoft JhengHei"/>
                  <a:ea typeface="Microsoft JhengHei"/>
                  <a:cs typeface="Microsoft JhengHei"/>
                  <a:sym typeface="Microsoft JhengHei"/>
                </a:rPr>
                <a:t>家长对子女上网</a:t>
              </a:r>
              <a:r>
                <a:rPr lang="zh-TW" sz="2100" b="1" dirty="0">
                  <a:solidFill>
                    <a:schemeClr val="lt1"/>
                  </a:solidFill>
                  <a:latin typeface="Microsoft JhengHei"/>
                  <a:ea typeface="Microsoft JhengHei"/>
                  <a:cs typeface="Microsoft JhengHei"/>
                  <a:sym typeface="Microsoft JhengHei"/>
                </a:rPr>
                <a:t>／</a:t>
              </a:r>
              <a:br>
                <a:rPr lang="en-US" altLang="zh-CN" sz="2100" b="1" dirty="0">
                  <a:solidFill>
                    <a:schemeClr val="lt1"/>
                  </a:solidFill>
                  <a:latin typeface="Microsoft JhengHei"/>
                  <a:ea typeface="Microsoft JhengHei"/>
                  <a:cs typeface="Microsoft JhengHei"/>
                  <a:sym typeface="Microsoft JhengHei"/>
                </a:rPr>
              </a:br>
              <a:r>
                <a:rPr lang="zh-CN" altLang="en-US" sz="2100" b="1" dirty="0">
                  <a:solidFill>
                    <a:schemeClr val="lt1"/>
                  </a:solidFill>
                  <a:latin typeface="Microsoft JhengHei"/>
                  <a:ea typeface="Microsoft JhengHei"/>
                  <a:cs typeface="Microsoft JhengHei"/>
                  <a:sym typeface="Microsoft JhengHei"/>
                </a:rPr>
                <a:t>打机的看法</a:t>
              </a:r>
              <a:endParaRPr sz="2100" dirty="0">
                <a:solidFill>
                  <a:schemeClr val="lt1"/>
                </a:solidFill>
                <a:latin typeface="Calibri"/>
                <a:ea typeface="Calibri"/>
                <a:cs typeface="Calibri"/>
                <a:sym typeface="Calibri"/>
              </a:endParaRPr>
            </a:p>
          </p:txBody>
        </p:sp>
        <p:sp>
          <p:nvSpPr>
            <p:cNvPr id="302" name="Google Shape;302;p36"/>
            <p:cNvSpPr/>
            <p:nvPr/>
          </p:nvSpPr>
          <p:spPr>
            <a:xfrm>
              <a:off x="47" y="1585570"/>
              <a:ext cx="4552392" cy="2491087"/>
            </a:xfrm>
            <a:prstGeom prst="rect">
              <a:avLst/>
            </a:prstGeom>
            <a:solidFill>
              <a:srgbClr val="CCD3EA">
                <a:alpha val="8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3" name="Google Shape;303;p36"/>
            <p:cNvSpPr txBox="1"/>
            <p:nvPr/>
          </p:nvSpPr>
          <p:spPr>
            <a:xfrm>
              <a:off x="47" y="1585570"/>
              <a:ext cx="4552392" cy="2491087"/>
            </a:xfrm>
            <a:prstGeom prst="rect">
              <a:avLst/>
            </a:prstGeom>
            <a:noFill/>
            <a:ln>
              <a:noFill/>
            </a:ln>
          </p:spPr>
          <p:txBody>
            <a:bodyPr spcFirstLastPara="1" wrap="square" lIns="92000" tIns="92000" rIns="122675" bIns="138000" anchor="t" anchorCtr="0">
              <a:noAutofit/>
            </a:bodyPr>
            <a:lstStyle/>
            <a:p>
              <a:pPr marL="177800" lvl="1" indent="-171450">
                <a:buClr>
                  <a:srgbClr val="1F3864"/>
                </a:buClr>
                <a:buSzPts val="1700"/>
                <a:buFont typeface="Microsoft JhengHei"/>
                <a:buChar char="•"/>
              </a:pPr>
              <a:r>
                <a:rPr lang="zh-CN" altLang="en-US" sz="1700" b="1" dirty="0">
                  <a:solidFill>
                    <a:srgbClr val="1F3864"/>
                  </a:solidFill>
                  <a:latin typeface="Microsoft JhengHei"/>
                  <a:ea typeface="Microsoft JhengHei"/>
                  <a:cs typeface="Microsoft JhengHei"/>
                  <a:sym typeface="Microsoft JhengHei"/>
                </a:rPr>
                <a:t>抽离现实，逃避责任？
自闭，不愿与人真实交往？
没动力，没大志，不上进？
不愿跟家人相处？</a:t>
              </a:r>
              <a:endParaRPr sz="1700" b="1" i="0" u="none" strike="noStrike" cap="none" dirty="0">
                <a:solidFill>
                  <a:srgbClr val="1F3864"/>
                </a:solidFill>
                <a:latin typeface="Microsoft JhengHei"/>
                <a:ea typeface="Microsoft JhengHei"/>
                <a:cs typeface="Microsoft JhengHei"/>
                <a:sym typeface="Microsoft JhengHei"/>
              </a:endParaRPr>
            </a:p>
          </p:txBody>
        </p:sp>
        <p:sp>
          <p:nvSpPr>
            <p:cNvPr id="304" name="Google Shape;304;p36"/>
            <p:cNvSpPr/>
            <p:nvPr/>
          </p:nvSpPr>
          <p:spPr>
            <a:xfrm>
              <a:off x="5189774" y="1570"/>
              <a:ext cx="4552392" cy="1584000"/>
            </a:xfrm>
            <a:prstGeom prst="rect">
              <a:avLst/>
            </a:prstGeom>
            <a:solidFill>
              <a:srgbClr val="CC00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5" name="Google Shape;305;p36"/>
            <p:cNvSpPr txBox="1"/>
            <p:nvPr/>
          </p:nvSpPr>
          <p:spPr>
            <a:xfrm>
              <a:off x="5189774" y="1570"/>
              <a:ext cx="4552392" cy="1584000"/>
            </a:xfrm>
            <a:prstGeom prst="rect">
              <a:avLst/>
            </a:prstGeom>
            <a:noFill/>
            <a:ln>
              <a:noFill/>
            </a:ln>
          </p:spPr>
          <p:txBody>
            <a:bodyPr spcFirstLastPara="1" wrap="square" lIns="149350" tIns="85325" rIns="149350" bIns="85325" anchor="ctr" anchorCtr="0">
              <a:noAutofit/>
            </a:bodyPr>
            <a:lstStyle/>
            <a:p>
              <a:pPr lvl="0" algn="ctr">
                <a:lnSpc>
                  <a:spcPct val="90000"/>
                </a:lnSpc>
                <a:buClr>
                  <a:srgbClr val="FFFFFF"/>
                </a:buClr>
                <a:buSzPts val="2100"/>
              </a:pPr>
              <a:r>
                <a:rPr lang="zh-CN" altLang="en-US" sz="2100" b="1" dirty="0">
                  <a:solidFill>
                    <a:srgbClr val="FFFFFF"/>
                  </a:solidFill>
                  <a:latin typeface="Microsoft JhengHei"/>
                  <a:ea typeface="Microsoft JhengHei"/>
                  <a:cs typeface="Microsoft JhengHei"/>
                  <a:sym typeface="Microsoft JhengHei"/>
                </a:rPr>
                <a:t>上网</a:t>
              </a:r>
              <a:r>
                <a:rPr lang="zh-TW" sz="2100" b="1" dirty="0">
                  <a:solidFill>
                    <a:schemeClr val="lt1"/>
                  </a:solidFill>
                  <a:latin typeface="Microsoft JhengHei"/>
                  <a:ea typeface="Microsoft JhengHei"/>
                  <a:cs typeface="Microsoft JhengHei"/>
                  <a:sym typeface="Microsoft JhengHei"/>
                </a:rPr>
                <a:t>／</a:t>
              </a:r>
              <a:r>
                <a:rPr lang="zh-CN" altLang="en-US" sz="2100" b="1" dirty="0">
                  <a:solidFill>
                    <a:srgbClr val="FFFFFF"/>
                  </a:solidFill>
                  <a:latin typeface="Microsoft JhengHei"/>
                  <a:ea typeface="Microsoft JhengHei"/>
                  <a:cs typeface="Microsoft JhengHei"/>
                  <a:sym typeface="Microsoft JhengHei"/>
                </a:rPr>
                <a:t>打机对子女</a:t>
              </a:r>
              <a:br>
                <a:rPr lang="zh-CN" altLang="en-US" sz="2100" b="1" dirty="0">
                  <a:solidFill>
                    <a:srgbClr val="FFFFFF"/>
                  </a:solidFill>
                  <a:latin typeface="Microsoft JhengHei"/>
                  <a:ea typeface="Microsoft JhengHei"/>
                  <a:cs typeface="Microsoft JhengHei"/>
                  <a:sym typeface="Microsoft JhengHei"/>
                </a:rPr>
              </a:br>
              <a:r>
                <a:rPr lang="zh-CN" altLang="en-US" sz="2100" b="1" dirty="0">
                  <a:solidFill>
                    <a:srgbClr val="FFFFFF"/>
                  </a:solidFill>
                  <a:latin typeface="Microsoft JhengHei"/>
                  <a:ea typeface="Microsoft JhengHei"/>
                  <a:cs typeface="Microsoft JhengHei"/>
                  <a:sym typeface="Microsoft JhengHei"/>
                </a:rPr>
                <a:t>有什么意义？</a:t>
              </a:r>
              <a:endParaRPr sz="2100" b="1" dirty="0">
                <a:solidFill>
                  <a:srgbClr val="FFFFFF"/>
                </a:solidFill>
                <a:latin typeface="Microsoft JhengHei"/>
                <a:ea typeface="Microsoft JhengHei"/>
                <a:cs typeface="Microsoft JhengHei"/>
                <a:sym typeface="Microsoft JhengHei"/>
              </a:endParaRPr>
            </a:p>
          </p:txBody>
        </p:sp>
        <p:sp>
          <p:nvSpPr>
            <p:cNvPr id="306" name="Google Shape;306;p36"/>
            <p:cNvSpPr/>
            <p:nvPr/>
          </p:nvSpPr>
          <p:spPr>
            <a:xfrm>
              <a:off x="5189774" y="1585570"/>
              <a:ext cx="4552392" cy="2491087"/>
            </a:xfrm>
            <a:prstGeom prst="rect">
              <a:avLst/>
            </a:prstGeom>
            <a:solidFill>
              <a:srgbClr val="FEE2EB">
                <a:alpha val="8980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07" name="Google Shape;307;p36"/>
            <p:cNvSpPr txBox="1"/>
            <p:nvPr/>
          </p:nvSpPr>
          <p:spPr>
            <a:xfrm>
              <a:off x="5189774" y="1585570"/>
              <a:ext cx="4552392" cy="2491087"/>
            </a:xfrm>
            <a:prstGeom prst="rect">
              <a:avLst/>
            </a:prstGeom>
            <a:noFill/>
            <a:ln>
              <a:noFill/>
            </a:ln>
          </p:spPr>
          <p:txBody>
            <a:bodyPr spcFirstLastPara="1" wrap="square" lIns="96000" tIns="96000" rIns="128000" bIns="144000" anchor="t" anchorCtr="0">
              <a:noAutofit/>
            </a:bodyPr>
            <a:lstStyle/>
            <a:p>
              <a:pPr marL="177800" lvl="1" indent="-177800">
                <a:buClr>
                  <a:srgbClr val="CC0066"/>
                </a:buClr>
                <a:buSzPts val="1800"/>
                <a:buFont typeface="Microsoft JhengHei"/>
                <a:buChar char="•"/>
              </a:pPr>
              <a:r>
                <a:rPr lang="zh-CN" altLang="en-US" sz="1800" b="1" dirty="0">
                  <a:solidFill>
                    <a:srgbClr val="CC0066"/>
                  </a:solidFill>
                  <a:latin typeface="Microsoft JhengHei"/>
                  <a:ea typeface="Microsoft JhengHei"/>
                  <a:cs typeface="Microsoft JhengHei"/>
                  <a:sym typeface="Microsoft JhengHei"/>
                </a:rPr>
                <a:t>舒缓生活压力
获得成功感
在网上更容易获</a:t>
              </a:r>
              <a:r>
                <a:rPr lang="zh-CN" altLang="en-US" sz="1800" b="1" dirty="0">
                  <a:solidFill>
                    <a:srgbClr val="CC0066"/>
                  </a:solidFill>
                  <a:latin typeface="Microsoft JhengHei"/>
                  <a:ea typeface="Microsoft JhengHei"/>
                  <a:sym typeface="Microsoft JhengHei"/>
                </a:rPr>
                <a:t>取</a:t>
              </a:r>
              <a:r>
                <a:rPr lang="zh-TW" altLang="en-US" sz="1800" b="1" dirty="0">
                  <a:solidFill>
                    <a:srgbClr val="CC0066"/>
                  </a:solidFill>
                  <a:latin typeface="Microsoft JhengHei"/>
                  <a:ea typeface="Microsoft JhengHei"/>
                  <a:sym typeface="Microsoft JhengHei"/>
                </a:rPr>
                <a:t>／</a:t>
              </a:r>
              <a:r>
                <a:rPr lang="zh-CN" altLang="en-US" sz="1800" b="1" dirty="0">
                  <a:solidFill>
                    <a:srgbClr val="CC0066"/>
                  </a:solidFill>
                  <a:latin typeface="Microsoft JhengHei"/>
                  <a:ea typeface="Microsoft JhengHei"/>
                  <a:cs typeface="Microsoft JhengHei"/>
                  <a:sym typeface="Microsoft JhengHei"/>
                </a:rPr>
                <a:t>维持友谊
学习需要（需上网搜索数据）</a:t>
              </a:r>
              <a:endParaRPr sz="1800" b="1" i="0" u="none" strike="noStrike" cap="none" dirty="0">
                <a:solidFill>
                  <a:srgbClr val="CC0066"/>
                </a:solidFill>
                <a:latin typeface="Microsoft JhengHei"/>
                <a:ea typeface="Microsoft JhengHei"/>
                <a:cs typeface="Microsoft JhengHei"/>
                <a:sym typeface="Microsoft JhengHei"/>
              </a:endParaRPr>
            </a:p>
          </p:txBody>
        </p:sp>
      </p:grpSp>
      <p:sp>
        <p:nvSpPr>
          <p:cNvPr id="308" name="Google Shape;308;p36"/>
          <p:cNvSpPr txBox="1"/>
          <p:nvPr/>
        </p:nvSpPr>
        <p:spPr>
          <a:xfrm>
            <a:off x="1753658" y="3929469"/>
            <a:ext cx="5995160" cy="1054104"/>
          </a:xfrm>
          <a:prstGeom prst="rect">
            <a:avLst/>
          </a:prstGeom>
          <a:solidFill>
            <a:srgbClr val="FFF2CC"/>
          </a:solidFill>
          <a:ln w="28575" cap="flat" cmpd="sng">
            <a:solidFill>
              <a:srgbClr val="BF9000"/>
            </a:solidFill>
            <a:prstDash val="solid"/>
            <a:round/>
            <a:headEnd type="none" w="sm" len="sm"/>
            <a:tailEnd type="none" w="sm" len="sm"/>
          </a:ln>
        </p:spPr>
        <p:txBody>
          <a:bodyPr spcFirstLastPara="1" wrap="square" lIns="68575" tIns="34275" rIns="68575" bIns="34275" anchor="t" anchorCtr="0">
            <a:spAutoFit/>
          </a:bodyPr>
          <a:lstStyle/>
          <a:p>
            <a:pPr algn="ctr"/>
            <a:r>
              <a:rPr lang="zh-CN" altLang="en-US" sz="1600" b="1" dirty="0">
                <a:solidFill>
                  <a:srgbClr val="833C0B"/>
                </a:solidFill>
                <a:latin typeface="Microsoft JhengHei"/>
                <a:ea typeface="Microsoft JhengHei"/>
              </a:rPr>
              <a:t>上网已是生活的一部分，也是子女其中一个减压方法。</a:t>
            </a:r>
            <a:br>
              <a:rPr lang="en-HK" altLang="zh-TW" sz="1600" b="1" dirty="0">
                <a:solidFill>
                  <a:srgbClr val="833C0B"/>
                </a:solidFill>
                <a:latin typeface="Microsoft JhengHei"/>
                <a:ea typeface="Microsoft JhengHei"/>
                <a:sym typeface="Microsoft JhengHei"/>
              </a:rPr>
            </a:br>
            <a:r>
              <a:rPr lang="zh-CN" altLang="en-US" sz="1600" b="1" dirty="0">
                <a:solidFill>
                  <a:srgbClr val="833C0B"/>
                </a:solidFill>
                <a:latin typeface="Microsoft JhengHei"/>
                <a:ea typeface="Microsoft JhengHei"/>
                <a:cs typeface="Microsoft JhengHei"/>
                <a:sym typeface="Microsoft JhengHei"/>
              </a:rPr>
              <a:t>上网成瘾往往是源自于青少年未获满足的情感需求</a:t>
            </a:r>
            <a:r>
              <a:rPr lang="zh-TW" altLang="en-US" sz="1600" b="1" dirty="0">
                <a:solidFill>
                  <a:srgbClr val="833C0B"/>
                </a:solidFill>
                <a:latin typeface="Microsoft JhengHei"/>
                <a:ea typeface="Microsoft JhengHei"/>
                <a:sym typeface="Microsoft JhengHei"/>
              </a:rPr>
              <a:t>。</a:t>
            </a:r>
            <a:br>
              <a:rPr lang="en-HK" altLang="zh-TW" sz="1600" b="1" dirty="0">
                <a:solidFill>
                  <a:srgbClr val="833C0B"/>
                </a:solidFill>
                <a:latin typeface="Microsoft JhengHei"/>
                <a:ea typeface="Microsoft JhengHei"/>
                <a:sym typeface="Microsoft JhengHei"/>
              </a:rPr>
            </a:br>
            <a:r>
              <a:rPr lang="zh-CN" altLang="en-US" sz="1600" b="1" dirty="0">
                <a:solidFill>
                  <a:srgbClr val="833C0B"/>
                </a:solidFill>
                <a:latin typeface="Microsoft JhengHei"/>
                <a:ea typeface="Microsoft JhengHei"/>
                <a:sym typeface="Microsoft JhengHei"/>
              </a:rPr>
              <a:t>因此，家长应先理解子女上网成瘾背后的需求，才能从根源入手，</a:t>
            </a:r>
            <a:br>
              <a:rPr lang="zh-CN" altLang="en-US" sz="1600" b="1" dirty="0">
                <a:solidFill>
                  <a:srgbClr val="833C0B"/>
                </a:solidFill>
                <a:latin typeface="Microsoft JhengHei"/>
                <a:ea typeface="Microsoft JhengHei"/>
                <a:sym typeface="Microsoft JhengHei"/>
              </a:rPr>
            </a:br>
            <a:r>
              <a:rPr lang="zh-CN" altLang="en-US" sz="1600" b="1" dirty="0">
                <a:solidFill>
                  <a:srgbClr val="833C0B"/>
                </a:solidFill>
                <a:latin typeface="Microsoft JhengHei"/>
                <a:ea typeface="Microsoft JhengHei"/>
                <a:sym typeface="Microsoft JhengHei"/>
              </a:rPr>
              <a:t>引导子女以更健康的方式去满足这些需求，逐步减少上网时间</a:t>
            </a:r>
            <a:r>
              <a:rPr lang="zh-TW" altLang="en-US" sz="1600" b="1" dirty="0">
                <a:solidFill>
                  <a:srgbClr val="833C0B"/>
                </a:solidFill>
                <a:latin typeface="Microsoft JhengHei"/>
                <a:ea typeface="Microsoft JhengHei"/>
                <a:cs typeface="Microsoft JhengHei"/>
                <a:sym typeface="Microsoft JhengHei"/>
              </a:rPr>
              <a:t>。</a:t>
            </a:r>
          </a:p>
        </p:txBody>
      </p:sp>
      <p:pic>
        <p:nvPicPr>
          <p:cNvPr id="309" name="Google Shape;309;p36" descr="据置型ゲーム機で遊ぶ子供達のイラスト | かわいいフリー素材集 いらすとや"/>
          <p:cNvPicPr preferRelativeResize="0"/>
          <p:nvPr/>
        </p:nvPicPr>
        <p:blipFill rotWithShape="1">
          <a:blip r:embed="rId3">
            <a:alphaModFix/>
          </a:blip>
          <a:srcRect/>
          <a:stretch/>
        </p:blipFill>
        <p:spPr>
          <a:xfrm>
            <a:off x="7514452" y="1802542"/>
            <a:ext cx="1329897" cy="1329897"/>
          </a:xfrm>
          <a:prstGeom prst="rect">
            <a:avLst/>
          </a:prstGeom>
          <a:noFill/>
          <a:ln>
            <a:noFill/>
          </a:ln>
        </p:spPr>
      </p:pic>
      <p:pic>
        <p:nvPicPr>
          <p:cNvPr id="310" name="Google Shape;310;p36" descr="真剣に子供を叱るお母さんのイラスト（躾） | かわいいフリー素材集 ..."/>
          <p:cNvPicPr preferRelativeResize="0"/>
          <p:nvPr/>
        </p:nvPicPr>
        <p:blipFill rotWithShape="1">
          <a:blip r:embed="rId4">
            <a:alphaModFix/>
          </a:blip>
          <a:srcRect/>
          <a:stretch/>
        </p:blipFill>
        <p:spPr>
          <a:xfrm>
            <a:off x="593537" y="1506557"/>
            <a:ext cx="1250140" cy="1153236"/>
          </a:xfrm>
          <a:prstGeom prst="rect">
            <a:avLst/>
          </a:prstGeom>
          <a:noFill/>
          <a:ln>
            <a:noFill/>
          </a:ln>
        </p:spPr>
      </p:pic>
      <p:sp>
        <p:nvSpPr>
          <p:cNvPr id="311" name="Google Shape;311;p36"/>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14</a:t>
            </a:fld>
            <a:endParaRPr/>
          </a:p>
        </p:txBody>
      </p:sp>
      <p:sp>
        <p:nvSpPr>
          <p:cNvPr id="17" name="Google Shape;149;p27">
            <a:extLst>
              <a:ext uri="{FF2B5EF4-FFF2-40B4-BE49-F238E27FC236}">
                <a16:creationId xmlns:a16="http://schemas.microsoft.com/office/drawing/2014/main" id="{4B69108F-27F2-4B50-83A9-EEE384C1E5C4}"/>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8" name="Google Shape;318;p37"/>
          <p:cNvSpPr/>
          <p:nvPr/>
        </p:nvSpPr>
        <p:spPr>
          <a:xfrm>
            <a:off x="2718359" y="187715"/>
            <a:ext cx="3527981" cy="565774"/>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TW" altLang="en-US" sz="3300" b="1" dirty="0">
                <a:solidFill>
                  <a:schemeClr val="lt1"/>
                </a:solidFill>
                <a:latin typeface="Microsoft JhengHei"/>
                <a:ea typeface="Microsoft JhengHei"/>
                <a:cs typeface="Microsoft JhengHei"/>
                <a:sym typeface="Microsoft JhengHei"/>
              </a:rPr>
              <a:t>上</a:t>
            </a:r>
            <a:r>
              <a:rPr lang="zh-CN" altLang="en-US" sz="3300" b="1" dirty="0">
                <a:solidFill>
                  <a:schemeClr val="lt1"/>
                </a:solidFill>
                <a:latin typeface="Microsoft JhengHei"/>
                <a:ea typeface="Microsoft JhengHei"/>
                <a:sym typeface="Microsoft JhengHei"/>
              </a:rPr>
              <a:t>网</a:t>
            </a:r>
            <a:r>
              <a:rPr lang="zh-TW" altLang="en-US" sz="3300" b="1" dirty="0">
                <a:solidFill>
                  <a:schemeClr val="lt1"/>
                </a:solidFill>
                <a:latin typeface="Microsoft JhengHei"/>
                <a:ea typeface="Microsoft JhengHei"/>
                <a:cs typeface="Microsoft JhengHei"/>
                <a:sym typeface="Microsoft JhengHei"/>
              </a:rPr>
              <a:t>成癮的原因</a:t>
            </a:r>
            <a:endParaRPr sz="3300" dirty="0">
              <a:solidFill>
                <a:schemeClr val="lt1"/>
              </a:solidFill>
              <a:latin typeface="Calibri"/>
              <a:ea typeface="Calibri"/>
              <a:cs typeface="Calibri"/>
              <a:sym typeface="Calibri"/>
            </a:endParaRPr>
          </a:p>
        </p:txBody>
      </p:sp>
      <p:grpSp>
        <p:nvGrpSpPr>
          <p:cNvPr id="319" name="Google Shape;319;p37"/>
          <p:cNvGrpSpPr/>
          <p:nvPr/>
        </p:nvGrpSpPr>
        <p:grpSpPr>
          <a:xfrm>
            <a:off x="1272619" y="1475009"/>
            <a:ext cx="7953117" cy="3520232"/>
            <a:chOff x="0" y="575"/>
            <a:chExt cx="10604156" cy="4693642"/>
          </a:xfrm>
        </p:grpSpPr>
        <p:cxnSp>
          <p:nvCxnSpPr>
            <p:cNvPr id="320" name="Google Shape;320;p37"/>
            <p:cNvCxnSpPr/>
            <p:nvPr/>
          </p:nvCxnSpPr>
          <p:spPr>
            <a:xfrm>
              <a:off x="0" y="3662595"/>
              <a:ext cx="10604156" cy="0"/>
            </a:xfrm>
            <a:prstGeom prst="straightConnector1">
              <a:avLst/>
            </a:prstGeom>
            <a:noFill/>
            <a:ln w="12700" cap="flat" cmpd="sng">
              <a:solidFill>
                <a:srgbClr val="345A99"/>
              </a:solidFill>
              <a:prstDash val="solid"/>
              <a:miter lim="800000"/>
              <a:headEnd type="none" w="sm" len="sm"/>
              <a:tailEnd type="none" w="sm" len="sm"/>
            </a:ln>
          </p:spPr>
        </p:cxnSp>
        <p:cxnSp>
          <p:nvCxnSpPr>
            <p:cNvPr id="321" name="Google Shape;321;p37"/>
            <p:cNvCxnSpPr/>
            <p:nvPr/>
          </p:nvCxnSpPr>
          <p:spPr>
            <a:xfrm>
              <a:off x="0" y="2089452"/>
              <a:ext cx="10604156" cy="0"/>
            </a:xfrm>
            <a:prstGeom prst="straightConnector1">
              <a:avLst/>
            </a:prstGeom>
            <a:noFill/>
            <a:ln w="12700" cap="flat" cmpd="sng">
              <a:solidFill>
                <a:srgbClr val="345A99"/>
              </a:solidFill>
              <a:prstDash val="solid"/>
              <a:miter lim="800000"/>
              <a:headEnd type="none" w="sm" len="sm"/>
              <a:tailEnd type="none" w="sm" len="sm"/>
            </a:ln>
          </p:spPr>
        </p:cxnSp>
        <p:cxnSp>
          <p:nvCxnSpPr>
            <p:cNvPr id="322" name="Google Shape;322;p37"/>
            <p:cNvCxnSpPr/>
            <p:nvPr/>
          </p:nvCxnSpPr>
          <p:spPr>
            <a:xfrm>
              <a:off x="0" y="516309"/>
              <a:ext cx="10604156" cy="0"/>
            </a:xfrm>
            <a:prstGeom prst="straightConnector1">
              <a:avLst/>
            </a:prstGeom>
            <a:noFill/>
            <a:ln w="12700" cap="flat" cmpd="sng">
              <a:solidFill>
                <a:srgbClr val="345A99"/>
              </a:solidFill>
              <a:prstDash val="solid"/>
              <a:miter lim="800000"/>
              <a:headEnd type="none" w="sm" len="sm"/>
              <a:tailEnd type="none" w="sm" len="sm"/>
            </a:ln>
          </p:spPr>
        </p:cxnSp>
        <p:sp>
          <p:nvSpPr>
            <p:cNvPr id="323" name="Google Shape;323;p37"/>
            <p:cNvSpPr/>
            <p:nvPr/>
          </p:nvSpPr>
          <p:spPr>
            <a:xfrm>
              <a:off x="2757080" y="575"/>
              <a:ext cx="7847075" cy="515733"/>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4" name="Google Shape;324;p37"/>
            <p:cNvSpPr txBox="1"/>
            <p:nvPr/>
          </p:nvSpPr>
          <p:spPr>
            <a:xfrm>
              <a:off x="2757080" y="575"/>
              <a:ext cx="7847075" cy="515733"/>
            </a:xfrm>
            <a:prstGeom prst="rect">
              <a:avLst/>
            </a:prstGeom>
            <a:noFill/>
            <a:ln>
              <a:noFill/>
            </a:ln>
          </p:spPr>
          <p:txBody>
            <a:bodyPr spcFirstLastPara="1" wrap="square" lIns="41425" tIns="41425" rIns="41425" bIns="41425" anchor="b" anchorCtr="0">
              <a:noAutofit/>
            </a:bodyPr>
            <a:lstStyle/>
            <a:p>
              <a:pPr marL="0" marR="0" lvl="0" indent="0" algn="l" rtl="0">
                <a:lnSpc>
                  <a:spcPct val="90000"/>
                </a:lnSpc>
                <a:spcBef>
                  <a:spcPts val="0"/>
                </a:spcBef>
                <a:spcAft>
                  <a:spcPts val="0"/>
                </a:spcAft>
                <a:buClr>
                  <a:schemeClr val="dk1"/>
                </a:buClr>
                <a:buSzPts val="2200"/>
                <a:buFont typeface="Calibri"/>
                <a:buNone/>
              </a:pPr>
              <a:endParaRPr sz="2200">
                <a:solidFill>
                  <a:schemeClr val="dk1"/>
                </a:solidFill>
                <a:latin typeface="Calibri"/>
                <a:ea typeface="Calibri"/>
                <a:cs typeface="Calibri"/>
                <a:sym typeface="Calibri"/>
              </a:endParaRPr>
            </a:p>
          </p:txBody>
        </p:sp>
        <p:sp>
          <p:nvSpPr>
            <p:cNvPr id="325" name="Google Shape;325;p37"/>
            <p:cNvSpPr/>
            <p:nvPr/>
          </p:nvSpPr>
          <p:spPr>
            <a:xfrm>
              <a:off x="0" y="575"/>
              <a:ext cx="2757080" cy="515733"/>
            </a:xfrm>
            <a:prstGeom prst="round2SameRect">
              <a:avLst>
                <a:gd name="adj1" fmla="val 16670"/>
                <a:gd name="adj2" fmla="val 0"/>
              </a:avLst>
            </a:prstGeom>
            <a:solidFill>
              <a:srgbClr val="CC00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6" name="Google Shape;326;p37"/>
            <p:cNvSpPr txBox="1"/>
            <p:nvPr/>
          </p:nvSpPr>
          <p:spPr>
            <a:xfrm>
              <a:off x="25181" y="25756"/>
              <a:ext cx="2706718" cy="490552"/>
            </a:xfrm>
            <a:prstGeom prst="rect">
              <a:avLst/>
            </a:prstGeom>
            <a:noFill/>
            <a:ln>
              <a:noFill/>
            </a:ln>
          </p:spPr>
          <p:txBody>
            <a:bodyPr spcFirstLastPara="1" wrap="square" lIns="28575" tIns="28575" rIns="28575" bIns="28575" anchor="ctr" anchorCtr="0">
              <a:noAutofit/>
            </a:bodyPr>
            <a:lstStyle/>
            <a:p>
              <a:pPr lvl="0" algn="ctr">
                <a:lnSpc>
                  <a:spcPct val="90000"/>
                </a:lnSpc>
                <a:buClr>
                  <a:schemeClr val="lt1"/>
                </a:buClr>
                <a:buSzPts val="1500"/>
              </a:pPr>
              <a:r>
                <a:rPr lang="en-US" altLang="zh-TW" sz="1500" b="1" dirty="0">
                  <a:solidFill>
                    <a:schemeClr val="lt1"/>
                  </a:solidFill>
                  <a:latin typeface="Microsoft JhengHei"/>
                  <a:ea typeface="Microsoft JhengHei"/>
                  <a:sym typeface="Microsoft JhengHei"/>
                </a:rPr>
                <a:t>1</a:t>
              </a:r>
              <a:r>
                <a:rPr lang="en-US" altLang="zh-CN" sz="1500" b="1" dirty="0">
                  <a:solidFill>
                    <a:schemeClr val="lt1"/>
                  </a:solidFill>
                  <a:latin typeface="Microsoft JhengHei"/>
                  <a:ea typeface="Microsoft JhengHei"/>
                  <a:sym typeface="Microsoft JhengHei"/>
                </a:rPr>
                <a:t>.</a:t>
              </a:r>
              <a:r>
                <a:rPr lang="zh-CN" altLang="en-US" sz="1500" b="1" dirty="0">
                  <a:solidFill>
                    <a:schemeClr val="lt1"/>
                  </a:solidFill>
                  <a:latin typeface="Microsoft JhengHei"/>
                  <a:ea typeface="Microsoft JhengHei"/>
                  <a:sym typeface="Microsoft JhengHei"/>
                </a:rPr>
                <a:t>资讯可自由取用</a:t>
              </a:r>
              <a:endParaRPr sz="1500" b="1" dirty="0">
                <a:solidFill>
                  <a:schemeClr val="lt1"/>
                </a:solidFill>
                <a:latin typeface="Microsoft JhengHei"/>
                <a:ea typeface="Microsoft JhengHei"/>
                <a:sym typeface="Microsoft JhengHei"/>
              </a:endParaRPr>
            </a:p>
          </p:txBody>
        </p:sp>
        <p:sp>
          <p:nvSpPr>
            <p:cNvPr id="327" name="Google Shape;327;p37"/>
            <p:cNvSpPr/>
            <p:nvPr/>
          </p:nvSpPr>
          <p:spPr>
            <a:xfrm>
              <a:off x="0" y="516309"/>
              <a:ext cx="10604156" cy="103162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28" name="Google Shape;328;p37"/>
            <p:cNvSpPr txBox="1"/>
            <p:nvPr/>
          </p:nvSpPr>
          <p:spPr>
            <a:xfrm>
              <a:off x="0" y="516309"/>
              <a:ext cx="10604156" cy="1031622"/>
            </a:xfrm>
            <a:prstGeom prst="rect">
              <a:avLst/>
            </a:prstGeom>
            <a:noFill/>
            <a:ln>
              <a:noFill/>
            </a:ln>
          </p:spPr>
          <p:txBody>
            <a:bodyPr spcFirstLastPara="1" wrap="square" lIns="28575" tIns="28575" rIns="28575" bIns="28575" anchor="t" anchorCtr="0">
              <a:noAutofit/>
            </a:bodyPr>
            <a:lstStyle/>
            <a:p>
              <a:pPr marL="177800" lvl="1" indent="-171450">
                <a:lnSpc>
                  <a:spcPct val="90000"/>
                </a:lnSpc>
                <a:buClr>
                  <a:srgbClr val="1F3864"/>
                </a:buClr>
                <a:buSzPts val="1500"/>
                <a:buFont typeface="Microsoft JhengHei"/>
                <a:buChar char="•"/>
              </a:pPr>
              <a:r>
                <a:rPr lang="zh-CN" altLang="en-US" sz="1500" b="1" dirty="0">
                  <a:solidFill>
                    <a:srgbClr val="1F3864"/>
                  </a:solidFill>
                  <a:latin typeface="Microsoft JhengHei"/>
                  <a:ea typeface="Microsoft JhengHei"/>
                  <a:cs typeface="Microsoft JhengHei"/>
                  <a:sym typeface="Microsoft JhengHei"/>
                </a:rPr>
                <a:t>网络世界没有地域时间的界限</a:t>
              </a:r>
              <a:endParaRPr sz="1500" b="1" i="0" u="none" strike="noStrike" cap="none" dirty="0">
                <a:solidFill>
                  <a:srgbClr val="1F3864"/>
                </a:solidFill>
                <a:latin typeface="Microsoft JhengHei"/>
                <a:ea typeface="Microsoft JhengHei"/>
                <a:cs typeface="Microsoft JhengHei"/>
                <a:sym typeface="Microsoft JhengHei"/>
              </a:endParaRPr>
            </a:p>
          </p:txBody>
        </p:sp>
        <p:sp>
          <p:nvSpPr>
            <p:cNvPr id="329" name="Google Shape;329;p37"/>
            <p:cNvSpPr/>
            <p:nvPr/>
          </p:nvSpPr>
          <p:spPr>
            <a:xfrm>
              <a:off x="2757080" y="1573718"/>
              <a:ext cx="7847075" cy="515733"/>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0" name="Google Shape;330;p37"/>
            <p:cNvSpPr txBox="1"/>
            <p:nvPr/>
          </p:nvSpPr>
          <p:spPr>
            <a:xfrm>
              <a:off x="2757080" y="1573718"/>
              <a:ext cx="7847075" cy="515733"/>
            </a:xfrm>
            <a:prstGeom prst="rect">
              <a:avLst/>
            </a:prstGeom>
            <a:noFill/>
            <a:ln>
              <a:noFill/>
            </a:ln>
          </p:spPr>
          <p:txBody>
            <a:bodyPr spcFirstLastPara="1" wrap="square" lIns="41425" tIns="41425" rIns="41425" bIns="41425" anchor="b" anchorCtr="0">
              <a:noAutofit/>
            </a:bodyPr>
            <a:lstStyle/>
            <a:p>
              <a:pPr marL="0" marR="0" lvl="0" indent="0" algn="l" rtl="0">
                <a:lnSpc>
                  <a:spcPct val="90000"/>
                </a:lnSpc>
                <a:spcBef>
                  <a:spcPts val="0"/>
                </a:spcBef>
                <a:spcAft>
                  <a:spcPts val="0"/>
                </a:spcAft>
                <a:buClr>
                  <a:schemeClr val="dk1"/>
                </a:buClr>
                <a:buSzPts val="2200"/>
                <a:buFont typeface="Calibri"/>
                <a:buNone/>
              </a:pPr>
              <a:endParaRPr sz="2200">
                <a:solidFill>
                  <a:schemeClr val="dk1"/>
                </a:solidFill>
                <a:latin typeface="Calibri"/>
                <a:ea typeface="Calibri"/>
                <a:cs typeface="Calibri"/>
                <a:sym typeface="Calibri"/>
              </a:endParaRPr>
            </a:p>
          </p:txBody>
        </p:sp>
        <p:sp>
          <p:nvSpPr>
            <p:cNvPr id="331" name="Google Shape;331;p37"/>
            <p:cNvSpPr/>
            <p:nvPr/>
          </p:nvSpPr>
          <p:spPr>
            <a:xfrm>
              <a:off x="0" y="1573718"/>
              <a:ext cx="2757080" cy="515733"/>
            </a:xfrm>
            <a:prstGeom prst="round2SameRect">
              <a:avLst>
                <a:gd name="adj1" fmla="val 16670"/>
                <a:gd name="adj2" fmla="val 0"/>
              </a:avLst>
            </a:prstGeom>
            <a:solidFill>
              <a:srgbClr val="CC0066"/>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2" name="Google Shape;332;p37"/>
            <p:cNvSpPr txBox="1"/>
            <p:nvPr/>
          </p:nvSpPr>
          <p:spPr>
            <a:xfrm>
              <a:off x="25181" y="1598899"/>
              <a:ext cx="2706718" cy="490552"/>
            </a:xfrm>
            <a:prstGeom prst="rect">
              <a:avLst/>
            </a:prstGeom>
            <a:noFill/>
            <a:ln>
              <a:noFill/>
            </a:ln>
          </p:spPr>
          <p:txBody>
            <a:bodyPr spcFirstLastPara="1" wrap="square" lIns="28575" tIns="28575" rIns="28575" bIns="28575" anchor="ctr" anchorCtr="0">
              <a:noAutofit/>
            </a:bodyPr>
            <a:lstStyle/>
            <a:p>
              <a:pPr lvl="0" algn="ctr">
                <a:lnSpc>
                  <a:spcPct val="90000"/>
                </a:lnSpc>
                <a:buClr>
                  <a:schemeClr val="lt1"/>
                </a:buClr>
                <a:buSzPts val="1500"/>
              </a:pPr>
              <a:r>
                <a:rPr lang="zh-TW" sz="1500" b="1" dirty="0">
                  <a:solidFill>
                    <a:schemeClr val="lt1"/>
                  </a:solidFill>
                  <a:latin typeface="Microsoft JhengHei"/>
                  <a:ea typeface="Microsoft JhengHei"/>
                  <a:cs typeface="Microsoft JhengHei"/>
                  <a:sym typeface="Microsoft JhengHei"/>
                </a:rPr>
                <a:t>2. </a:t>
              </a:r>
              <a:r>
                <a:rPr lang="zh-CN" altLang="en-US" sz="1500" b="1" dirty="0">
                  <a:solidFill>
                    <a:schemeClr val="lt1"/>
                  </a:solidFill>
                  <a:latin typeface="Microsoft JhengHei"/>
                  <a:ea typeface="Microsoft JhengHei"/>
                  <a:cs typeface="Microsoft JhengHei"/>
                  <a:sym typeface="Microsoft JhengHei"/>
                </a:rPr>
                <a:t>自我控制的沟通环境</a:t>
              </a:r>
              <a:endParaRPr sz="1500" b="1" dirty="0">
                <a:solidFill>
                  <a:schemeClr val="lt1"/>
                </a:solidFill>
                <a:latin typeface="Microsoft JhengHei"/>
                <a:ea typeface="Microsoft JhengHei"/>
                <a:cs typeface="Microsoft JhengHei"/>
                <a:sym typeface="Microsoft JhengHei"/>
              </a:endParaRPr>
            </a:p>
          </p:txBody>
        </p:sp>
        <p:sp>
          <p:nvSpPr>
            <p:cNvPr id="333" name="Google Shape;333;p37"/>
            <p:cNvSpPr/>
            <p:nvPr/>
          </p:nvSpPr>
          <p:spPr>
            <a:xfrm>
              <a:off x="0" y="2089452"/>
              <a:ext cx="10604156" cy="103162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4" name="Google Shape;334;p37"/>
            <p:cNvSpPr txBox="1"/>
            <p:nvPr/>
          </p:nvSpPr>
          <p:spPr>
            <a:xfrm>
              <a:off x="0" y="2089452"/>
              <a:ext cx="10604156" cy="1031622"/>
            </a:xfrm>
            <a:prstGeom prst="rect">
              <a:avLst/>
            </a:prstGeom>
            <a:noFill/>
            <a:ln>
              <a:noFill/>
            </a:ln>
          </p:spPr>
          <p:txBody>
            <a:bodyPr spcFirstLastPara="1" wrap="square" lIns="28575" tIns="28575" rIns="28575" bIns="28575" anchor="t" anchorCtr="0">
              <a:noAutofit/>
            </a:bodyPr>
            <a:lstStyle/>
            <a:p>
              <a:pPr marL="177800" lvl="1" indent="-171450">
                <a:buClr>
                  <a:srgbClr val="1F3864"/>
                </a:buClr>
                <a:buSzPts val="1500"/>
                <a:buFont typeface="Arial"/>
                <a:buChar char="•"/>
              </a:pPr>
              <a:r>
                <a:rPr lang="zh-CN" altLang="en-US" sz="1500" b="1" dirty="0">
                  <a:solidFill>
                    <a:srgbClr val="1F3864"/>
                  </a:solidFill>
                  <a:latin typeface="Microsoft JhengHei"/>
                  <a:ea typeface="Microsoft JhengHei"/>
                  <a:cs typeface="Microsoft JhengHei"/>
                  <a:sym typeface="Microsoft JhengHei"/>
                </a:rPr>
                <a:t>网络的匿名性、私稳性、自我调控性
用户可隐藏自己的真实身份，分享自己想说的话</a:t>
              </a:r>
              <a:endParaRPr sz="1500" b="1" i="0" u="none" strike="noStrike" cap="none" dirty="0">
                <a:solidFill>
                  <a:srgbClr val="1F3864"/>
                </a:solidFill>
                <a:latin typeface="Microsoft JhengHei"/>
                <a:ea typeface="Microsoft JhengHei"/>
                <a:cs typeface="Microsoft JhengHei"/>
                <a:sym typeface="Microsoft JhengHei"/>
              </a:endParaRPr>
            </a:p>
          </p:txBody>
        </p:sp>
        <p:sp>
          <p:nvSpPr>
            <p:cNvPr id="335" name="Google Shape;335;p37"/>
            <p:cNvSpPr/>
            <p:nvPr/>
          </p:nvSpPr>
          <p:spPr>
            <a:xfrm>
              <a:off x="2757080" y="3146861"/>
              <a:ext cx="7847075" cy="515733"/>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6" name="Google Shape;336;p37"/>
            <p:cNvSpPr txBox="1"/>
            <p:nvPr/>
          </p:nvSpPr>
          <p:spPr>
            <a:xfrm>
              <a:off x="2757080" y="3146861"/>
              <a:ext cx="7847075" cy="515733"/>
            </a:xfrm>
            <a:prstGeom prst="rect">
              <a:avLst/>
            </a:prstGeom>
            <a:noFill/>
            <a:ln>
              <a:noFill/>
            </a:ln>
          </p:spPr>
          <p:txBody>
            <a:bodyPr spcFirstLastPara="1" wrap="square" lIns="41425" tIns="41425" rIns="41425" bIns="41425" anchor="b" anchorCtr="0">
              <a:noAutofit/>
            </a:bodyPr>
            <a:lstStyle/>
            <a:p>
              <a:pPr marL="0" marR="0" lvl="0" indent="0" algn="l" rtl="0">
                <a:lnSpc>
                  <a:spcPct val="90000"/>
                </a:lnSpc>
                <a:spcBef>
                  <a:spcPts val="0"/>
                </a:spcBef>
                <a:spcAft>
                  <a:spcPts val="0"/>
                </a:spcAft>
                <a:buClr>
                  <a:schemeClr val="dk1"/>
                </a:buClr>
                <a:buSzPts val="2200"/>
                <a:buFont typeface="Calibri"/>
                <a:buNone/>
              </a:pPr>
              <a:endParaRPr sz="2200">
                <a:solidFill>
                  <a:schemeClr val="dk1"/>
                </a:solidFill>
                <a:latin typeface="Calibri"/>
                <a:ea typeface="Calibri"/>
                <a:cs typeface="Calibri"/>
                <a:sym typeface="Calibri"/>
              </a:endParaRPr>
            </a:p>
          </p:txBody>
        </p:sp>
        <p:sp>
          <p:nvSpPr>
            <p:cNvPr id="337" name="Google Shape;337;p37"/>
            <p:cNvSpPr/>
            <p:nvPr/>
          </p:nvSpPr>
          <p:spPr>
            <a:xfrm>
              <a:off x="0" y="3146861"/>
              <a:ext cx="2757080" cy="515733"/>
            </a:xfrm>
            <a:prstGeom prst="round2SameRect">
              <a:avLst>
                <a:gd name="adj1" fmla="val 16670"/>
                <a:gd name="adj2" fmla="val 0"/>
              </a:avLst>
            </a:prstGeom>
            <a:solidFill>
              <a:srgbClr val="CC0066"/>
            </a:solidFill>
            <a:ln w="12700" cap="flat" cmpd="sng">
              <a:solidFill>
                <a:srgbClr val="CC0066"/>
              </a:solidFill>
              <a:prstDash val="solid"/>
              <a:miter lim="800000"/>
              <a:headEnd type="none" w="sm" len="sm"/>
              <a:tailEnd type="none" w="sm" len="sm"/>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38" name="Google Shape;338;p37"/>
            <p:cNvSpPr txBox="1"/>
            <p:nvPr/>
          </p:nvSpPr>
          <p:spPr>
            <a:xfrm>
              <a:off x="25181" y="3172043"/>
              <a:ext cx="2706719" cy="490552"/>
            </a:xfrm>
            <a:prstGeom prst="rect">
              <a:avLst/>
            </a:prstGeom>
            <a:noFill/>
            <a:ln>
              <a:noFill/>
            </a:ln>
          </p:spPr>
          <p:txBody>
            <a:bodyPr spcFirstLastPara="1" wrap="square" lIns="28575" tIns="28575" rIns="28575" bIns="28575" anchor="ctr" anchorCtr="0">
              <a:noAutofit/>
            </a:bodyPr>
            <a:lstStyle/>
            <a:p>
              <a:pPr lvl="0" algn="ctr">
                <a:lnSpc>
                  <a:spcPct val="90000"/>
                </a:lnSpc>
                <a:buClr>
                  <a:schemeClr val="lt1"/>
                </a:buClr>
                <a:buSzPts val="1500"/>
              </a:pPr>
              <a:r>
                <a:rPr lang="zh-TW" sz="1700" b="1" dirty="0">
                  <a:solidFill>
                    <a:schemeClr val="lt1"/>
                  </a:solidFill>
                  <a:latin typeface="Microsoft JhengHei"/>
                  <a:ea typeface="Microsoft JhengHei"/>
                  <a:cs typeface="Microsoft JhengHei"/>
                  <a:sym typeface="Microsoft JhengHei"/>
                </a:rPr>
                <a:t>3. 刺</a:t>
              </a:r>
              <a:r>
                <a:rPr lang="zh-TW" altLang="en-US" sz="1700" b="1" dirty="0">
                  <a:solidFill>
                    <a:schemeClr val="lt1"/>
                  </a:solidFill>
                  <a:latin typeface="Microsoft JhengHei"/>
                  <a:ea typeface="Microsoft JhengHei"/>
                  <a:cs typeface="Microsoft JhengHei"/>
                  <a:sym typeface="Microsoft JhengHei"/>
                </a:rPr>
                <a:t>激</a:t>
              </a:r>
              <a:r>
                <a:rPr lang="zh-TW" sz="1700" b="1" dirty="0">
                  <a:solidFill>
                    <a:schemeClr val="lt1"/>
                  </a:solidFill>
                  <a:latin typeface="Microsoft JhengHei"/>
                  <a:ea typeface="Microsoft JhengHei"/>
                  <a:cs typeface="Microsoft JhengHei"/>
                  <a:sym typeface="Microsoft JhengHei"/>
                </a:rPr>
                <a:t>感</a:t>
              </a:r>
              <a:endParaRPr sz="1700" b="1" dirty="0">
                <a:solidFill>
                  <a:schemeClr val="lt1"/>
                </a:solidFill>
                <a:latin typeface="Microsoft JhengHei"/>
                <a:ea typeface="Microsoft JhengHei"/>
                <a:cs typeface="Microsoft JhengHei"/>
                <a:sym typeface="Microsoft JhengHei"/>
              </a:endParaRPr>
            </a:p>
          </p:txBody>
        </p:sp>
        <p:sp>
          <p:nvSpPr>
            <p:cNvPr id="339" name="Google Shape;339;p37"/>
            <p:cNvSpPr/>
            <p:nvPr/>
          </p:nvSpPr>
          <p:spPr>
            <a:xfrm>
              <a:off x="0" y="3662595"/>
              <a:ext cx="10604156" cy="1031622"/>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40" name="Google Shape;340;p37"/>
            <p:cNvSpPr txBox="1"/>
            <p:nvPr/>
          </p:nvSpPr>
          <p:spPr>
            <a:xfrm>
              <a:off x="0" y="3662595"/>
              <a:ext cx="10604156" cy="1031622"/>
            </a:xfrm>
            <a:prstGeom prst="rect">
              <a:avLst/>
            </a:prstGeom>
            <a:noFill/>
            <a:ln>
              <a:noFill/>
            </a:ln>
          </p:spPr>
          <p:txBody>
            <a:bodyPr spcFirstLastPara="1" wrap="square" lIns="28575" tIns="28575" rIns="28575" bIns="28575" anchor="t" anchorCtr="0">
              <a:noAutofit/>
            </a:bodyPr>
            <a:lstStyle/>
            <a:p>
              <a:pPr marL="177800" lvl="1" indent="-171450">
                <a:lnSpc>
                  <a:spcPct val="90000"/>
                </a:lnSpc>
                <a:buClr>
                  <a:srgbClr val="1F3864"/>
                </a:buClr>
                <a:buSzPts val="1500"/>
                <a:buFont typeface="Arial"/>
                <a:buChar char="•"/>
              </a:pPr>
              <a:r>
                <a:rPr lang="zh-CN" altLang="en-US" sz="1500" b="1" dirty="0">
                  <a:solidFill>
                    <a:srgbClr val="1F3864"/>
                  </a:solidFill>
                  <a:latin typeface="Microsoft JhengHei"/>
                  <a:ea typeface="Microsoft JhengHei"/>
                  <a:cs typeface="Microsoft JhengHei"/>
                  <a:sym typeface="Microsoft JhengHei"/>
                </a:rPr>
                <a:t>网络游戏提供大量的视觉和听觉回报，及新鲜和刺激</a:t>
              </a:r>
              <a:endParaRPr sz="1500" b="1" i="0" u="none" strike="noStrike" cap="none" dirty="0">
                <a:solidFill>
                  <a:srgbClr val="1F3864"/>
                </a:solidFill>
                <a:latin typeface="Microsoft JhengHei"/>
                <a:ea typeface="Microsoft JhengHei"/>
                <a:cs typeface="Microsoft JhengHei"/>
                <a:sym typeface="Microsoft JhengHei"/>
              </a:endParaRPr>
            </a:p>
          </p:txBody>
        </p:sp>
      </p:grpSp>
      <p:grpSp>
        <p:nvGrpSpPr>
          <p:cNvPr id="341" name="Google Shape;341;p37"/>
          <p:cNvGrpSpPr/>
          <p:nvPr/>
        </p:nvGrpSpPr>
        <p:grpSpPr>
          <a:xfrm>
            <a:off x="4171995" y="1326749"/>
            <a:ext cx="2224217" cy="1185228"/>
            <a:chOff x="7583900" y="1987506"/>
            <a:chExt cx="3754513" cy="2036597"/>
          </a:xfrm>
        </p:grpSpPr>
        <p:pic>
          <p:nvPicPr>
            <p:cNvPr id="342" name="Google Shape;342;p37" descr="夜のイラスト | かわいいフリー素材集 いらすとや"/>
            <p:cNvPicPr preferRelativeResize="0"/>
            <p:nvPr/>
          </p:nvPicPr>
          <p:blipFill rotWithShape="1">
            <a:blip r:embed="rId3">
              <a:alphaModFix/>
            </a:blip>
            <a:srcRect/>
            <a:stretch/>
          </p:blipFill>
          <p:spPr>
            <a:xfrm>
              <a:off x="7583900" y="1987506"/>
              <a:ext cx="2054370" cy="1901271"/>
            </a:xfrm>
            <a:prstGeom prst="rect">
              <a:avLst/>
            </a:prstGeom>
            <a:noFill/>
            <a:ln>
              <a:noFill/>
            </a:ln>
          </p:spPr>
        </p:pic>
        <p:pic>
          <p:nvPicPr>
            <p:cNvPr id="343" name="Google Shape;343;p37" descr="太陽の検索結果 | かわいいフリー素材集 いらすとや"/>
            <p:cNvPicPr preferRelativeResize="0"/>
            <p:nvPr/>
          </p:nvPicPr>
          <p:blipFill rotWithShape="1">
            <a:blip r:embed="rId4">
              <a:alphaModFix/>
            </a:blip>
            <a:srcRect/>
            <a:stretch/>
          </p:blipFill>
          <p:spPr>
            <a:xfrm>
              <a:off x="9623913" y="2038949"/>
              <a:ext cx="1714500" cy="1849827"/>
            </a:xfrm>
            <a:prstGeom prst="rect">
              <a:avLst/>
            </a:prstGeom>
            <a:noFill/>
            <a:ln>
              <a:noFill/>
            </a:ln>
          </p:spPr>
        </p:pic>
        <p:pic>
          <p:nvPicPr>
            <p:cNvPr id="344" name="Google Shape;344;p37" descr="睡眠 | かわいいフリー素材集 いらすとや"/>
            <p:cNvPicPr preferRelativeResize="0"/>
            <p:nvPr/>
          </p:nvPicPr>
          <p:blipFill rotWithShape="1">
            <a:blip r:embed="rId5">
              <a:alphaModFix/>
            </a:blip>
            <a:srcRect/>
            <a:stretch/>
          </p:blipFill>
          <p:spPr>
            <a:xfrm>
              <a:off x="8433456" y="2174276"/>
              <a:ext cx="1714500" cy="1849827"/>
            </a:xfrm>
            <a:prstGeom prst="rect">
              <a:avLst/>
            </a:prstGeom>
            <a:noFill/>
            <a:ln>
              <a:noFill/>
            </a:ln>
          </p:spPr>
        </p:pic>
      </p:grpSp>
      <p:sp>
        <p:nvSpPr>
          <p:cNvPr id="345" name="Google Shape;345;p37"/>
          <p:cNvSpPr txBox="1"/>
          <p:nvPr/>
        </p:nvSpPr>
        <p:spPr>
          <a:xfrm>
            <a:off x="1124338" y="879233"/>
            <a:ext cx="2342417" cy="392385"/>
          </a:xfrm>
          <a:prstGeom prst="rect">
            <a:avLst/>
          </a:prstGeom>
          <a:solidFill>
            <a:srgbClr val="004AAD"/>
          </a:solidFill>
          <a:ln>
            <a:noFill/>
          </a:ln>
        </p:spPr>
        <p:txBody>
          <a:bodyPr spcFirstLastPara="1" wrap="square" lIns="68575" tIns="34275" rIns="68575" bIns="34275" anchor="t" anchorCtr="0">
            <a:spAutoFit/>
          </a:bodyPr>
          <a:lstStyle/>
          <a:p>
            <a:pPr lvl="0"/>
            <a:r>
              <a:rPr lang="zh-TW" altLang="en-US" sz="2100" b="1" dirty="0">
                <a:solidFill>
                  <a:schemeClr val="lt1"/>
                </a:solidFill>
                <a:latin typeface="Microsoft JhengHei"/>
                <a:ea typeface="Microsoft JhengHei"/>
                <a:sym typeface="Microsoft JhengHei"/>
              </a:rPr>
              <a:t>（</a:t>
            </a:r>
            <a:r>
              <a:rPr lang="en-US" altLang="zh-TW" sz="2100" b="1" dirty="0">
                <a:solidFill>
                  <a:schemeClr val="lt1"/>
                </a:solidFill>
                <a:latin typeface="Microsoft JhengHei"/>
                <a:ea typeface="Microsoft JhengHei"/>
                <a:sym typeface="Microsoft JhengHei"/>
              </a:rPr>
              <a:t>1</a:t>
            </a:r>
            <a:r>
              <a:rPr lang="zh-TW" altLang="en-US" sz="2100" b="1" dirty="0">
                <a:solidFill>
                  <a:schemeClr val="lt1"/>
                </a:solidFill>
                <a:latin typeface="Microsoft JhengHei"/>
                <a:ea typeface="Microsoft JhengHei"/>
                <a:sym typeface="Microsoft JhengHei"/>
              </a:rPr>
              <a:t>） </a:t>
            </a:r>
            <a:r>
              <a:rPr lang="zh-TW" altLang="en-US" sz="2100" b="1" dirty="0">
                <a:solidFill>
                  <a:schemeClr val="lt1"/>
                </a:solidFill>
                <a:latin typeface="Microsoft JhengHei"/>
                <a:ea typeface="Microsoft JhengHei"/>
                <a:cs typeface="Microsoft JhengHei"/>
                <a:sym typeface="Microsoft JhengHei"/>
              </a:rPr>
              <a:t>网络的特质</a:t>
            </a:r>
            <a:endParaRPr sz="1100" dirty="0"/>
          </a:p>
        </p:txBody>
      </p:sp>
      <p:pic>
        <p:nvPicPr>
          <p:cNvPr id="346" name="Google Shape;346;p37"/>
          <p:cNvPicPr preferRelativeResize="0"/>
          <p:nvPr/>
        </p:nvPicPr>
        <p:blipFill rotWithShape="1">
          <a:blip r:embed="rId6">
            <a:alphaModFix/>
          </a:blip>
          <a:srcRect/>
          <a:stretch/>
        </p:blipFill>
        <p:spPr>
          <a:xfrm>
            <a:off x="5665403" y="2983788"/>
            <a:ext cx="1141502" cy="737586"/>
          </a:xfrm>
          <a:prstGeom prst="rect">
            <a:avLst/>
          </a:prstGeom>
          <a:noFill/>
          <a:ln>
            <a:noFill/>
          </a:ln>
        </p:spPr>
      </p:pic>
      <p:pic>
        <p:nvPicPr>
          <p:cNvPr id="347" name="Google Shape;347;p37" descr="ノリノリで音楽を聴く人のイラスト（女性） | かわいいフリー素材集 ..."/>
          <p:cNvPicPr preferRelativeResize="0"/>
          <p:nvPr/>
        </p:nvPicPr>
        <p:blipFill rotWithShape="1">
          <a:blip r:embed="rId7">
            <a:alphaModFix/>
          </a:blip>
          <a:srcRect/>
          <a:stretch/>
        </p:blipFill>
        <p:spPr>
          <a:xfrm>
            <a:off x="5888367" y="3866292"/>
            <a:ext cx="1037618" cy="1129380"/>
          </a:xfrm>
          <a:prstGeom prst="rect">
            <a:avLst/>
          </a:prstGeom>
          <a:noFill/>
          <a:ln>
            <a:noFill/>
          </a:ln>
        </p:spPr>
      </p:pic>
      <p:sp>
        <p:nvSpPr>
          <p:cNvPr id="348" name="Google Shape;348;p3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15</a:t>
            </a:fld>
            <a:endParaRPr/>
          </a:p>
        </p:txBody>
      </p:sp>
      <p:sp>
        <p:nvSpPr>
          <p:cNvPr id="34" name="Google Shape;149;p27">
            <a:extLst>
              <a:ext uri="{FF2B5EF4-FFF2-40B4-BE49-F238E27FC236}">
                <a16:creationId xmlns:a16="http://schemas.microsoft.com/office/drawing/2014/main" id="{F441743B-EB13-4688-B885-E088B287A095}"/>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38">
            <a:hlinkClick r:id="rId3"/>
          </p:cNvPr>
          <p:cNvPicPr preferRelativeResize="0"/>
          <p:nvPr/>
        </p:nvPicPr>
        <p:blipFill rotWithShape="1">
          <a:blip r:embed="rId4">
            <a:alphaModFix/>
          </a:blip>
          <a:srcRect/>
          <a:stretch/>
        </p:blipFill>
        <p:spPr>
          <a:xfrm>
            <a:off x="4497860" y="1725485"/>
            <a:ext cx="3616759" cy="2530594"/>
          </a:xfrm>
          <a:prstGeom prst="rect">
            <a:avLst/>
          </a:prstGeom>
          <a:noFill/>
          <a:ln>
            <a:noFill/>
          </a:ln>
        </p:spPr>
      </p:pic>
      <p:sp>
        <p:nvSpPr>
          <p:cNvPr id="356" name="Google Shape;356;p38"/>
          <p:cNvSpPr/>
          <p:nvPr/>
        </p:nvSpPr>
        <p:spPr>
          <a:xfrm>
            <a:off x="799972" y="555217"/>
            <a:ext cx="656941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TW" sz="3000" b="1" dirty="0">
                <a:solidFill>
                  <a:schemeClr val="lt1"/>
                </a:solidFill>
                <a:latin typeface="Microsoft JhengHei"/>
                <a:ea typeface="Microsoft JhengHei"/>
                <a:cs typeface="Microsoft JhengHei"/>
                <a:sym typeface="Microsoft JhengHei"/>
              </a:rPr>
              <a:t>上</a:t>
            </a:r>
            <a:r>
              <a:rPr lang="zh-CN" altLang="en-US" sz="3000" b="1" dirty="0">
                <a:solidFill>
                  <a:schemeClr val="lt1"/>
                </a:solidFill>
                <a:latin typeface="Microsoft JhengHei"/>
                <a:ea typeface="Microsoft JhengHei"/>
                <a:sym typeface="Microsoft JhengHei"/>
              </a:rPr>
              <a:t>网</a:t>
            </a:r>
            <a:r>
              <a:rPr lang="zh-TW" sz="3000" b="1" dirty="0">
                <a:solidFill>
                  <a:schemeClr val="lt1"/>
                </a:solidFill>
                <a:latin typeface="Microsoft JhengHei"/>
                <a:ea typeface="Microsoft JhengHei"/>
                <a:cs typeface="Microsoft JhengHei"/>
                <a:sym typeface="Microsoft JhengHei"/>
              </a:rPr>
              <a:t>成癮的原</a:t>
            </a:r>
            <a:r>
              <a:rPr lang="zh-TW" altLang="en-US" sz="3000" b="1" dirty="0">
                <a:solidFill>
                  <a:schemeClr val="lt1"/>
                </a:solidFill>
                <a:latin typeface="Microsoft JhengHei"/>
                <a:ea typeface="Microsoft JhengHei"/>
                <a:sym typeface="Microsoft JhengHei"/>
              </a:rPr>
              <a:t>因</a:t>
            </a:r>
            <a:r>
              <a:rPr lang="en-US" altLang="zh-TW" sz="3000" b="1" dirty="0">
                <a:solidFill>
                  <a:schemeClr val="lt1"/>
                </a:solidFill>
                <a:latin typeface="Microsoft JhengHei"/>
                <a:ea typeface="Microsoft JhengHei"/>
                <a:sym typeface="Microsoft JhengHei"/>
              </a:rPr>
              <a:t>︰</a:t>
            </a:r>
            <a:r>
              <a:rPr lang="zh-TW" altLang="en-US" sz="3000" b="1" dirty="0">
                <a:solidFill>
                  <a:schemeClr val="lt1"/>
                </a:solidFill>
                <a:latin typeface="Microsoft JhengHei"/>
                <a:ea typeface="Microsoft JhengHei"/>
                <a:sym typeface="Microsoft JhengHei"/>
              </a:rPr>
              <a:t>（</a:t>
            </a:r>
            <a:r>
              <a:rPr lang="en-US" altLang="zh-TW" sz="3000" b="1" dirty="0">
                <a:solidFill>
                  <a:schemeClr val="lt1"/>
                </a:solidFill>
                <a:latin typeface="Microsoft JhengHei"/>
                <a:ea typeface="Microsoft JhengHei"/>
                <a:sym typeface="Microsoft JhengHei"/>
              </a:rPr>
              <a:t>2</a:t>
            </a:r>
            <a:r>
              <a:rPr lang="zh-TW" altLang="en-US" sz="3000" b="1" dirty="0">
                <a:solidFill>
                  <a:schemeClr val="lt1"/>
                </a:solidFill>
                <a:latin typeface="Microsoft JhengHei"/>
                <a:ea typeface="Microsoft JhengHei"/>
                <a:sym typeface="Microsoft JhengHei"/>
              </a:rPr>
              <a:t>）神經生理因素</a:t>
            </a:r>
            <a:endParaRPr sz="3000" b="1" dirty="0">
              <a:solidFill>
                <a:schemeClr val="lt1"/>
              </a:solidFill>
              <a:latin typeface="Microsoft JhengHei"/>
              <a:ea typeface="Microsoft JhengHei"/>
              <a:cs typeface="Microsoft JhengHei"/>
              <a:sym typeface="Microsoft JhengHei"/>
            </a:endParaRPr>
          </a:p>
        </p:txBody>
      </p:sp>
      <p:grpSp>
        <p:nvGrpSpPr>
          <p:cNvPr id="357" name="Google Shape;357;p38"/>
          <p:cNvGrpSpPr/>
          <p:nvPr/>
        </p:nvGrpSpPr>
        <p:grpSpPr>
          <a:xfrm>
            <a:off x="772297" y="1380839"/>
            <a:ext cx="3616759" cy="3207443"/>
            <a:chOff x="0" y="2045"/>
            <a:chExt cx="4578420" cy="4276590"/>
          </a:xfrm>
        </p:grpSpPr>
        <p:sp>
          <p:nvSpPr>
            <p:cNvPr id="358" name="Google Shape;358;p38"/>
            <p:cNvSpPr/>
            <p:nvPr/>
          </p:nvSpPr>
          <p:spPr>
            <a:xfrm>
              <a:off x="0" y="3675908"/>
              <a:ext cx="4578420" cy="602727"/>
            </a:xfrm>
            <a:prstGeom prst="rect">
              <a:avLst/>
            </a:prstGeom>
            <a:gradFill>
              <a:gsLst>
                <a:gs pos="0">
                  <a:srgbClr val="FFDC9B"/>
                </a:gs>
                <a:gs pos="50000">
                  <a:srgbClr val="FFD68D"/>
                </a:gs>
                <a:gs pos="100000">
                  <a:srgbClr val="FFD478"/>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59" name="Google Shape;359;p38"/>
            <p:cNvSpPr txBox="1"/>
            <p:nvPr/>
          </p:nvSpPr>
          <p:spPr>
            <a:xfrm>
              <a:off x="0" y="3675908"/>
              <a:ext cx="4578420" cy="602727"/>
            </a:xfrm>
            <a:prstGeom prst="rect">
              <a:avLst/>
            </a:prstGeom>
            <a:noFill/>
            <a:ln>
              <a:noFill/>
            </a:ln>
          </p:spPr>
          <p:txBody>
            <a:bodyPr spcFirstLastPara="1" wrap="square" lIns="128000" tIns="128000" rIns="128000" bIns="128000" anchor="ctr" anchorCtr="0">
              <a:noAutofit/>
            </a:bodyPr>
            <a:lstStyle/>
            <a:p>
              <a:pPr lvl="0" algn="ctr">
                <a:lnSpc>
                  <a:spcPct val="90000"/>
                </a:lnSpc>
                <a:buClr>
                  <a:srgbClr val="002060"/>
                </a:buClr>
                <a:buSzPts val="1800"/>
              </a:pPr>
              <a:r>
                <a:rPr lang="zh-TW" altLang="en-US" sz="1800" b="1" dirty="0">
                  <a:solidFill>
                    <a:srgbClr val="002060"/>
                  </a:solidFill>
                  <a:latin typeface="Microsoft JhengHei"/>
                  <a:ea typeface="Microsoft JhengHei"/>
                  <a:cs typeface="Microsoft JhengHei"/>
                  <a:sym typeface="Microsoft JhengHei"/>
                </a:rPr>
                <a:t>产生兴奋感</a:t>
              </a:r>
              <a:endParaRPr sz="1800" b="1" dirty="0">
                <a:solidFill>
                  <a:srgbClr val="002060"/>
                </a:solidFill>
                <a:latin typeface="Microsoft JhengHei"/>
                <a:ea typeface="Microsoft JhengHei"/>
                <a:cs typeface="Microsoft JhengHei"/>
                <a:sym typeface="Microsoft JhengHei"/>
              </a:endParaRPr>
            </a:p>
          </p:txBody>
        </p:sp>
        <p:sp>
          <p:nvSpPr>
            <p:cNvPr id="360" name="Google Shape;360;p38"/>
            <p:cNvSpPr/>
            <p:nvPr/>
          </p:nvSpPr>
          <p:spPr>
            <a:xfrm rot="10800000">
              <a:off x="0" y="2755908"/>
              <a:ext cx="4578420" cy="926995"/>
            </a:xfrm>
            <a:prstGeom prst="upArrowCallout">
              <a:avLst>
                <a:gd name="adj1" fmla="val 25000"/>
                <a:gd name="adj2" fmla="val 25000"/>
                <a:gd name="adj3" fmla="val 25000"/>
                <a:gd name="adj4" fmla="val 64977"/>
              </a:avLst>
            </a:prstGeom>
            <a:gradFill>
              <a:gsLst>
                <a:gs pos="0">
                  <a:srgbClr val="C5FA9D"/>
                </a:gs>
                <a:gs pos="50000">
                  <a:srgbClr val="BBF88E"/>
                </a:gs>
                <a:gs pos="100000">
                  <a:srgbClr val="B2FD79"/>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1" name="Google Shape;361;p38"/>
            <p:cNvSpPr txBox="1"/>
            <p:nvPr/>
          </p:nvSpPr>
          <p:spPr>
            <a:xfrm>
              <a:off x="0" y="2755908"/>
              <a:ext cx="4578420" cy="602334"/>
            </a:xfrm>
            <a:prstGeom prst="rect">
              <a:avLst/>
            </a:prstGeom>
            <a:noFill/>
            <a:ln>
              <a:noFill/>
            </a:ln>
          </p:spPr>
          <p:txBody>
            <a:bodyPr spcFirstLastPara="1" wrap="square" lIns="117350" tIns="117350" rIns="117350" bIns="117350" anchor="ctr" anchorCtr="0">
              <a:noAutofit/>
            </a:bodyPr>
            <a:lstStyle/>
            <a:p>
              <a:pPr lvl="0" algn="ctr">
                <a:lnSpc>
                  <a:spcPct val="90000"/>
                </a:lnSpc>
                <a:buClr>
                  <a:srgbClr val="002060"/>
                </a:buClr>
                <a:buSzPts val="1700"/>
              </a:pPr>
              <a:r>
                <a:rPr lang="zh-CN" altLang="en-US" sz="1700" b="1" u="sng" dirty="0">
                  <a:solidFill>
                    <a:srgbClr val="002060"/>
                  </a:solidFill>
                  <a:latin typeface="Microsoft JhengHei"/>
                  <a:ea typeface="Microsoft JhengHei"/>
                  <a:cs typeface="Microsoft JhengHei"/>
                  <a:sym typeface="Microsoft JhengHei"/>
                </a:rPr>
                <a:t>伏隔核</a:t>
              </a:r>
              <a:r>
                <a:rPr lang="zh-CN" altLang="en-US" sz="1700" b="1" dirty="0">
                  <a:solidFill>
                    <a:srgbClr val="002060"/>
                  </a:solidFill>
                  <a:latin typeface="Microsoft JhengHei"/>
                  <a:ea typeface="Microsoft JhengHei"/>
                  <a:cs typeface="Microsoft JhengHei"/>
                  <a:sym typeface="Microsoft JhengHei"/>
                </a:rPr>
                <a:t>和</a:t>
              </a:r>
              <a:r>
                <a:rPr lang="zh-CN" altLang="en-US" sz="1700" b="1" u="sng" dirty="0">
                  <a:solidFill>
                    <a:srgbClr val="002060"/>
                  </a:solidFill>
                  <a:latin typeface="Microsoft JhengHei"/>
                  <a:ea typeface="Microsoft JhengHei"/>
                  <a:cs typeface="Microsoft JhengHei"/>
                  <a:sym typeface="Microsoft JhengHei"/>
                </a:rPr>
                <a:t>前额叶皮质中释放多巴胺</a:t>
              </a:r>
              <a:endParaRPr sz="1700" b="1" dirty="0">
                <a:solidFill>
                  <a:srgbClr val="002060"/>
                </a:solidFill>
                <a:latin typeface="Microsoft JhengHei"/>
                <a:ea typeface="Microsoft JhengHei"/>
                <a:cs typeface="Microsoft JhengHei"/>
                <a:sym typeface="Microsoft JhengHei"/>
              </a:endParaRPr>
            </a:p>
          </p:txBody>
        </p:sp>
        <p:sp>
          <p:nvSpPr>
            <p:cNvPr id="362" name="Google Shape;362;p38"/>
            <p:cNvSpPr/>
            <p:nvPr/>
          </p:nvSpPr>
          <p:spPr>
            <a:xfrm rot="10800000">
              <a:off x="0" y="1837954"/>
              <a:ext cx="4578420" cy="926995"/>
            </a:xfrm>
            <a:prstGeom prst="upArrowCallout">
              <a:avLst>
                <a:gd name="adj1" fmla="val 25000"/>
                <a:gd name="adj2" fmla="val 25000"/>
                <a:gd name="adj3" fmla="val 25000"/>
                <a:gd name="adj4" fmla="val 64977"/>
              </a:avLst>
            </a:prstGeom>
            <a:gradFill>
              <a:gsLst>
                <a:gs pos="0">
                  <a:srgbClr val="A1F4A6"/>
                </a:gs>
                <a:gs pos="50000">
                  <a:srgbClr val="92F198"/>
                </a:gs>
                <a:gs pos="100000">
                  <a:srgbClr val="7EF386"/>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3" name="Google Shape;363;p38"/>
            <p:cNvSpPr txBox="1"/>
            <p:nvPr/>
          </p:nvSpPr>
          <p:spPr>
            <a:xfrm>
              <a:off x="0" y="1837954"/>
              <a:ext cx="4578420" cy="602334"/>
            </a:xfrm>
            <a:prstGeom prst="rect">
              <a:avLst/>
            </a:prstGeom>
            <a:noFill/>
            <a:ln>
              <a:noFill/>
            </a:ln>
          </p:spPr>
          <p:txBody>
            <a:bodyPr spcFirstLastPara="1" wrap="square" lIns="128000" tIns="128000" rIns="128000" bIns="128000" anchor="ctr" anchorCtr="0">
              <a:noAutofit/>
            </a:bodyPr>
            <a:lstStyle/>
            <a:p>
              <a:pPr lvl="0" algn="ctr">
                <a:lnSpc>
                  <a:spcPct val="90000"/>
                </a:lnSpc>
                <a:buClr>
                  <a:srgbClr val="002060"/>
                </a:buClr>
                <a:buSzPts val="1800"/>
              </a:pPr>
              <a:r>
                <a:rPr lang="zh-CN" altLang="en-US" sz="1800" b="1" u="sng" dirty="0">
                  <a:solidFill>
                    <a:srgbClr val="002060"/>
                  </a:solidFill>
                  <a:latin typeface="Microsoft JhengHei"/>
                  <a:ea typeface="Microsoft JhengHei"/>
                  <a:cs typeface="Microsoft JhengHei"/>
                  <a:sym typeface="Microsoft JhengHei"/>
                </a:rPr>
                <a:t>中脑腹侧被盖区</a:t>
              </a:r>
              <a:r>
                <a:rPr lang="zh-CN" altLang="en-US" sz="1800" b="1" dirty="0">
                  <a:solidFill>
                    <a:srgbClr val="002060"/>
                  </a:solidFill>
                  <a:latin typeface="Microsoft JhengHei"/>
                  <a:ea typeface="Microsoft JhengHei"/>
                  <a:cs typeface="Microsoft JhengHei"/>
                  <a:sym typeface="Microsoft JhengHei"/>
                </a:rPr>
                <a:t>产生信号</a:t>
              </a:r>
              <a:endParaRPr sz="1800" b="1" dirty="0">
                <a:solidFill>
                  <a:srgbClr val="002060"/>
                </a:solidFill>
                <a:latin typeface="Microsoft JhengHei"/>
                <a:ea typeface="Microsoft JhengHei"/>
                <a:cs typeface="Microsoft JhengHei"/>
                <a:sym typeface="Microsoft JhengHei"/>
              </a:endParaRPr>
            </a:p>
          </p:txBody>
        </p:sp>
        <p:sp>
          <p:nvSpPr>
            <p:cNvPr id="364" name="Google Shape;364;p38"/>
            <p:cNvSpPr/>
            <p:nvPr/>
          </p:nvSpPr>
          <p:spPr>
            <a:xfrm rot="10800000">
              <a:off x="0" y="919999"/>
              <a:ext cx="4578420" cy="926995"/>
            </a:xfrm>
            <a:prstGeom prst="upArrowCallout">
              <a:avLst>
                <a:gd name="adj1" fmla="val 25000"/>
                <a:gd name="adj2" fmla="val 25000"/>
                <a:gd name="adj3" fmla="val 25000"/>
                <a:gd name="adj4" fmla="val 64977"/>
              </a:avLst>
            </a:prstGeom>
            <a:gradFill>
              <a:gsLst>
                <a:gs pos="0">
                  <a:srgbClr val="A7EEDB"/>
                </a:gs>
                <a:gs pos="50000">
                  <a:srgbClr val="98EAD5"/>
                </a:gs>
                <a:gs pos="100000">
                  <a:srgbClr val="86EBD2"/>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5" name="Google Shape;365;p38"/>
            <p:cNvSpPr txBox="1"/>
            <p:nvPr/>
          </p:nvSpPr>
          <p:spPr>
            <a:xfrm>
              <a:off x="0" y="920000"/>
              <a:ext cx="4578420" cy="602335"/>
            </a:xfrm>
            <a:prstGeom prst="rect">
              <a:avLst/>
            </a:prstGeom>
            <a:noFill/>
            <a:ln>
              <a:noFill/>
            </a:ln>
          </p:spPr>
          <p:txBody>
            <a:bodyPr spcFirstLastPara="1" wrap="square" lIns="128000" tIns="128000" rIns="128000" bIns="128000" anchor="ctr" anchorCtr="0">
              <a:noAutofit/>
            </a:bodyPr>
            <a:lstStyle/>
            <a:p>
              <a:pPr lvl="0" algn="ctr">
                <a:lnSpc>
                  <a:spcPct val="90000"/>
                </a:lnSpc>
                <a:buClr>
                  <a:srgbClr val="002060"/>
                </a:buClr>
                <a:buSzPts val="1800"/>
              </a:pPr>
              <a:r>
                <a:rPr lang="zh-CN" altLang="en-US" sz="1800" b="1" dirty="0">
                  <a:solidFill>
                    <a:srgbClr val="002060"/>
                  </a:solidFill>
                  <a:latin typeface="Microsoft JhengHei"/>
                  <a:ea typeface="Microsoft JhengHei"/>
                  <a:cs typeface="Microsoft JhengHei"/>
                  <a:sym typeface="Microsoft JhengHei"/>
                </a:rPr>
                <a:t>刺激奖赏系统</a:t>
              </a:r>
              <a:endParaRPr sz="1800" b="1" dirty="0">
                <a:solidFill>
                  <a:srgbClr val="002060"/>
                </a:solidFill>
                <a:latin typeface="Microsoft JhengHei"/>
                <a:ea typeface="Microsoft JhengHei"/>
                <a:cs typeface="Microsoft JhengHei"/>
                <a:sym typeface="Microsoft JhengHei"/>
              </a:endParaRPr>
            </a:p>
          </p:txBody>
        </p:sp>
        <p:sp>
          <p:nvSpPr>
            <p:cNvPr id="366" name="Google Shape;366;p38"/>
            <p:cNvSpPr/>
            <p:nvPr/>
          </p:nvSpPr>
          <p:spPr>
            <a:xfrm rot="10800000">
              <a:off x="0" y="2045"/>
              <a:ext cx="4578420" cy="926995"/>
            </a:xfrm>
            <a:prstGeom prst="upArrowCallout">
              <a:avLst>
                <a:gd name="adj1" fmla="val 25000"/>
                <a:gd name="adj2" fmla="val 25000"/>
                <a:gd name="adj3" fmla="val 25000"/>
                <a:gd name="adj4" fmla="val 64977"/>
              </a:avLst>
            </a:prstGeom>
            <a:gradFill>
              <a:gsLst>
                <a:gs pos="0">
                  <a:srgbClr val="AFC9E9"/>
                </a:gs>
                <a:gs pos="50000">
                  <a:srgbClr val="A0BFE4"/>
                </a:gs>
                <a:gs pos="100000">
                  <a:srgbClr val="8FB7E4"/>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67" name="Google Shape;367;p38"/>
            <p:cNvSpPr txBox="1"/>
            <p:nvPr/>
          </p:nvSpPr>
          <p:spPr>
            <a:xfrm>
              <a:off x="0" y="2045"/>
              <a:ext cx="4578420" cy="602335"/>
            </a:xfrm>
            <a:prstGeom prst="rect">
              <a:avLst/>
            </a:prstGeom>
            <a:noFill/>
            <a:ln>
              <a:noFill/>
            </a:ln>
          </p:spPr>
          <p:txBody>
            <a:bodyPr spcFirstLastPara="1" wrap="square" lIns="128000" tIns="128000" rIns="128000" bIns="128000" anchor="ctr" anchorCtr="0">
              <a:noAutofit/>
            </a:bodyPr>
            <a:lstStyle/>
            <a:p>
              <a:pPr lvl="0" algn="ctr">
                <a:lnSpc>
                  <a:spcPct val="90000"/>
                </a:lnSpc>
                <a:buClr>
                  <a:srgbClr val="002060"/>
                </a:buClr>
                <a:buSzPts val="1800"/>
              </a:pPr>
              <a:r>
                <a:rPr lang="zh-TW" altLang="en-US" sz="1800" b="1" dirty="0">
                  <a:solidFill>
                    <a:srgbClr val="002060"/>
                  </a:solidFill>
                  <a:latin typeface="Microsoft JhengHei"/>
                  <a:ea typeface="Microsoft JhengHei"/>
                  <a:sym typeface="Microsoft JhengHei"/>
                </a:rPr>
                <a:t>上网 </a:t>
              </a:r>
              <a:r>
                <a:rPr lang="zh-TW" altLang="en-US" sz="1800" b="1" dirty="0">
                  <a:solidFill>
                    <a:srgbClr val="002060"/>
                  </a:solidFill>
                  <a:latin typeface="Microsoft JhengHei"/>
                  <a:ea typeface="Microsoft JhengHei"/>
                </a:rPr>
                <a:t>／</a:t>
              </a:r>
              <a:r>
                <a:rPr lang="zh-TW" altLang="en-US" sz="1800" b="1" dirty="0">
                  <a:solidFill>
                    <a:srgbClr val="002060"/>
                  </a:solidFill>
                  <a:latin typeface="Microsoft JhengHei"/>
                  <a:ea typeface="Microsoft JhengHei"/>
                  <a:sym typeface="Microsoft JhengHei"/>
                </a:rPr>
                <a:t>打机</a:t>
              </a:r>
              <a:endParaRPr sz="1800" b="1" dirty="0">
                <a:solidFill>
                  <a:srgbClr val="002060"/>
                </a:solidFill>
                <a:latin typeface="Microsoft JhengHei"/>
                <a:ea typeface="Microsoft JhengHei"/>
                <a:sym typeface="Microsoft JhengHei"/>
              </a:endParaRPr>
            </a:p>
          </p:txBody>
        </p:sp>
      </p:grpSp>
      <p:sp>
        <p:nvSpPr>
          <p:cNvPr id="368" name="Google Shape;368;p38"/>
          <p:cNvSpPr txBox="1">
            <a:spLocks noGrp="1"/>
          </p:cNvSpPr>
          <p:nvPr>
            <p:ph type="body" idx="1"/>
          </p:nvPr>
        </p:nvSpPr>
        <p:spPr>
          <a:xfrm>
            <a:off x="5637770" y="1332064"/>
            <a:ext cx="1431356" cy="363559"/>
          </a:xfrm>
          <a:prstGeom prst="rect">
            <a:avLst/>
          </a:prstGeom>
          <a:solidFill>
            <a:srgbClr val="C00000"/>
          </a:solidFill>
          <a:ln>
            <a:noFill/>
          </a:ln>
        </p:spPr>
        <p:txBody>
          <a:bodyPr spcFirstLastPara="1" wrap="square" lIns="68575" tIns="34275" rIns="68575" bIns="34275" anchor="t" anchorCtr="0">
            <a:spAutoFit/>
          </a:bodyPr>
          <a:lstStyle/>
          <a:p>
            <a:pPr marL="0" lvl="0" indent="0" algn="ctr">
              <a:spcBef>
                <a:spcPts val="0"/>
              </a:spcBef>
              <a:buClr>
                <a:schemeClr val="lt1"/>
              </a:buClr>
              <a:buSzPts val="2100"/>
              <a:buNone/>
            </a:pPr>
            <a:r>
              <a:rPr lang="zh-TW" altLang="en-US" b="1" dirty="0">
                <a:solidFill>
                  <a:schemeClr val="lt1"/>
                </a:solidFill>
                <a:latin typeface="Microsoft JhengHei"/>
                <a:ea typeface="Microsoft JhengHei"/>
                <a:cs typeface="Microsoft JhengHei"/>
                <a:sym typeface="Microsoft JhengHei"/>
              </a:rPr>
              <a:t>奖赏系统</a:t>
            </a:r>
            <a:endParaRPr dirty="0"/>
          </a:p>
        </p:txBody>
      </p:sp>
      <p:sp>
        <p:nvSpPr>
          <p:cNvPr id="369" name="Google Shape;369;p38"/>
          <p:cNvSpPr txBox="1"/>
          <p:nvPr/>
        </p:nvSpPr>
        <p:spPr>
          <a:xfrm>
            <a:off x="4497860" y="1904999"/>
            <a:ext cx="1016875" cy="253885"/>
          </a:xfrm>
          <a:prstGeom prst="rect">
            <a:avLst/>
          </a:prstGeom>
          <a:noFill/>
          <a:ln>
            <a:noFill/>
          </a:ln>
        </p:spPr>
        <p:txBody>
          <a:bodyPr spcFirstLastPara="1" wrap="square" lIns="68575" tIns="34275" rIns="68575" bIns="34275" anchor="t" anchorCtr="0">
            <a:spAutoFit/>
          </a:bodyPr>
          <a:lstStyle/>
          <a:p>
            <a:pPr lvl="0"/>
            <a:r>
              <a:rPr lang="zh-TW" altLang="en-US" sz="1200" b="1" dirty="0">
                <a:solidFill>
                  <a:schemeClr val="dk1"/>
                </a:solidFill>
                <a:latin typeface="Microsoft JhengHei"/>
                <a:ea typeface="Microsoft JhengHei"/>
                <a:sym typeface="Microsoft JhengHei"/>
              </a:rPr>
              <a:t>前</a:t>
            </a:r>
            <a:r>
              <a:rPr lang="zh-TW" altLang="en-US" sz="1200" b="1" dirty="0">
                <a:solidFill>
                  <a:schemeClr val="dk1"/>
                </a:solidFill>
                <a:latin typeface="Microsoft JhengHei"/>
                <a:ea typeface="Microsoft JhengHei"/>
              </a:rPr>
              <a:t>额</a:t>
            </a:r>
            <a:r>
              <a:rPr lang="zh-TW" altLang="en-US" sz="1200" b="1" dirty="0">
                <a:solidFill>
                  <a:schemeClr val="dk1"/>
                </a:solidFill>
                <a:latin typeface="Microsoft JhengHei"/>
                <a:ea typeface="Microsoft JhengHei"/>
                <a:sym typeface="Microsoft JhengHei"/>
              </a:rPr>
              <a:t>叶皮质</a:t>
            </a:r>
            <a:endParaRPr sz="1200" b="1" dirty="0">
              <a:solidFill>
                <a:schemeClr val="dk1"/>
              </a:solidFill>
              <a:latin typeface="Microsoft JhengHei"/>
              <a:ea typeface="Microsoft JhengHei"/>
              <a:sym typeface="Microsoft JhengHei"/>
            </a:endParaRPr>
          </a:p>
        </p:txBody>
      </p:sp>
      <p:sp>
        <p:nvSpPr>
          <p:cNvPr id="370" name="Google Shape;370;p38"/>
          <p:cNvSpPr txBox="1"/>
          <p:nvPr/>
        </p:nvSpPr>
        <p:spPr>
          <a:xfrm>
            <a:off x="5306422" y="3693640"/>
            <a:ext cx="662698" cy="2539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1200" b="1" dirty="0">
                <a:solidFill>
                  <a:schemeClr val="dk1"/>
                </a:solidFill>
                <a:latin typeface="Microsoft JhengHei"/>
                <a:ea typeface="Microsoft JhengHei"/>
                <a:cs typeface="Microsoft JhengHei"/>
                <a:sym typeface="Microsoft JhengHei"/>
              </a:rPr>
              <a:t>伏隔核</a:t>
            </a:r>
            <a:endParaRPr sz="1200" b="1" dirty="0">
              <a:solidFill>
                <a:schemeClr val="dk1"/>
              </a:solidFill>
              <a:latin typeface="Microsoft JhengHei"/>
              <a:ea typeface="Microsoft JhengHei"/>
              <a:cs typeface="Microsoft JhengHei"/>
              <a:sym typeface="Microsoft JhengHei"/>
            </a:endParaRPr>
          </a:p>
        </p:txBody>
      </p:sp>
      <p:sp>
        <p:nvSpPr>
          <p:cNvPr id="371" name="Google Shape;371;p38"/>
          <p:cNvSpPr txBox="1"/>
          <p:nvPr/>
        </p:nvSpPr>
        <p:spPr>
          <a:xfrm>
            <a:off x="5817098" y="3899370"/>
            <a:ext cx="1466193" cy="253915"/>
          </a:xfrm>
          <a:prstGeom prst="rect">
            <a:avLst/>
          </a:prstGeom>
          <a:noFill/>
          <a:ln>
            <a:noFill/>
          </a:ln>
        </p:spPr>
        <p:txBody>
          <a:bodyPr spcFirstLastPara="1" wrap="square" lIns="68575" tIns="34275" rIns="68575" bIns="34275" anchor="t" anchorCtr="0">
            <a:spAutoFit/>
          </a:bodyPr>
          <a:lstStyle/>
          <a:p>
            <a:pPr lvl="0"/>
            <a:r>
              <a:rPr lang="zh-CN" altLang="en-US" sz="1200" b="1" dirty="0">
                <a:solidFill>
                  <a:schemeClr val="dk1"/>
                </a:solidFill>
                <a:latin typeface="Microsoft JhengHei"/>
                <a:ea typeface="Microsoft JhengHei"/>
                <a:cs typeface="Microsoft JhengHei"/>
                <a:sym typeface="Microsoft JhengHei"/>
              </a:rPr>
              <a:t>中脑腹侧被盖区</a:t>
            </a:r>
            <a:endParaRPr sz="1200" b="1" dirty="0">
              <a:solidFill>
                <a:schemeClr val="dk1"/>
              </a:solidFill>
              <a:latin typeface="Microsoft JhengHei"/>
              <a:ea typeface="Microsoft JhengHei"/>
              <a:cs typeface="Microsoft JhengHei"/>
              <a:sym typeface="Microsoft JhengHei"/>
            </a:endParaRPr>
          </a:p>
        </p:txBody>
      </p:sp>
      <p:sp>
        <p:nvSpPr>
          <p:cNvPr id="372" name="Google Shape;372;p38"/>
          <p:cNvSpPr txBox="1"/>
          <p:nvPr/>
        </p:nvSpPr>
        <p:spPr>
          <a:xfrm>
            <a:off x="4485978" y="4229955"/>
            <a:ext cx="2303585" cy="346249"/>
          </a:xfrm>
          <a:prstGeom prst="rect">
            <a:avLst/>
          </a:prstGeom>
          <a:solidFill>
            <a:srgbClr val="C00000"/>
          </a:solidFill>
          <a:ln>
            <a:noFill/>
          </a:ln>
        </p:spPr>
        <p:txBody>
          <a:bodyPr spcFirstLastPara="1" wrap="square" lIns="68575" tIns="34275" rIns="68575" bIns="34275" anchor="t" anchorCtr="0">
            <a:spAutoFit/>
          </a:bodyPr>
          <a:lstStyle/>
          <a:p>
            <a:pPr lvl="0"/>
            <a:r>
              <a:rPr lang="zh-CN" altLang="en-US" sz="1800" b="1" dirty="0">
                <a:solidFill>
                  <a:schemeClr val="lt1"/>
                </a:solidFill>
                <a:latin typeface="Microsoft JhengHei"/>
                <a:ea typeface="Microsoft JhengHei"/>
                <a:cs typeface="Microsoft JhengHei"/>
                <a:sym typeface="Microsoft JhengHei"/>
              </a:rPr>
              <a:t>为了继续获得兴奋感</a:t>
            </a:r>
            <a:endParaRPr sz="1800" b="1" dirty="0">
              <a:solidFill>
                <a:schemeClr val="lt1"/>
              </a:solidFill>
              <a:latin typeface="Microsoft JhengHei"/>
              <a:ea typeface="Microsoft JhengHei"/>
              <a:cs typeface="Microsoft JhengHei"/>
              <a:sym typeface="Microsoft JhengHei"/>
            </a:endParaRPr>
          </a:p>
        </p:txBody>
      </p:sp>
      <p:sp>
        <p:nvSpPr>
          <p:cNvPr id="373" name="Google Shape;373;p38"/>
          <p:cNvSpPr/>
          <p:nvPr/>
        </p:nvSpPr>
        <p:spPr>
          <a:xfrm>
            <a:off x="7296087" y="4212257"/>
            <a:ext cx="1193162" cy="346249"/>
          </a:xfrm>
          <a:prstGeom prst="rect">
            <a:avLst/>
          </a:prstGeom>
          <a:solidFill>
            <a:srgbClr val="C00000"/>
          </a:solidFill>
          <a:ln>
            <a:noFill/>
          </a:ln>
        </p:spPr>
        <p:txBody>
          <a:bodyPr spcFirstLastPara="1" wrap="square" lIns="68575" tIns="34275" rIns="68575" bIns="34275" anchor="t" anchorCtr="0">
            <a:noAutofit/>
          </a:bodyPr>
          <a:lstStyle/>
          <a:p>
            <a:pPr lvl="0" algn="ctr"/>
            <a:r>
              <a:rPr lang="zh-TW" altLang="en-US" sz="1800" b="1" dirty="0">
                <a:solidFill>
                  <a:schemeClr val="lt1"/>
                </a:solidFill>
                <a:latin typeface="Microsoft JhengHei"/>
                <a:ea typeface="Microsoft JhengHei"/>
                <a:cs typeface="Microsoft JhengHei"/>
                <a:sym typeface="Microsoft JhengHei"/>
              </a:rPr>
              <a:t>形成渴求</a:t>
            </a:r>
            <a:endParaRPr sz="1800" b="1" dirty="0">
              <a:solidFill>
                <a:schemeClr val="lt1"/>
              </a:solidFill>
              <a:latin typeface="Microsoft JhengHei"/>
              <a:ea typeface="Microsoft JhengHei"/>
              <a:cs typeface="Microsoft JhengHei"/>
              <a:sym typeface="Microsoft JhengHei"/>
            </a:endParaRPr>
          </a:p>
        </p:txBody>
      </p:sp>
      <p:sp>
        <p:nvSpPr>
          <p:cNvPr id="374" name="Google Shape;374;p38"/>
          <p:cNvSpPr/>
          <p:nvPr/>
        </p:nvSpPr>
        <p:spPr>
          <a:xfrm>
            <a:off x="6664425" y="4210482"/>
            <a:ext cx="809403" cy="327997"/>
          </a:xfrm>
          <a:prstGeom prst="rightArrow">
            <a:avLst>
              <a:gd name="adj1" fmla="val 50000"/>
              <a:gd name="adj2" fmla="val 50000"/>
            </a:avLst>
          </a:prstGeom>
          <a:solidFill>
            <a:srgbClr val="FFC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75" name="Google Shape;375;p38"/>
          <p:cNvSpPr/>
          <p:nvPr/>
        </p:nvSpPr>
        <p:spPr>
          <a:xfrm>
            <a:off x="7181675" y="1196900"/>
            <a:ext cx="1812900" cy="633900"/>
          </a:xfrm>
          <a:prstGeom prst="rect">
            <a:avLst/>
          </a:prstGeom>
          <a:solidFill>
            <a:srgbClr val="C5F1FA"/>
          </a:solidFill>
          <a:ln w="12700" cap="flat" cmpd="sng">
            <a:solidFill>
              <a:srgbClr val="004A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80000"/>
              </a:lnSpc>
              <a:spcBef>
                <a:spcPts val="0"/>
              </a:spcBef>
              <a:spcAft>
                <a:spcPts val="0"/>
              </a:spcAft>
              <a:buNone/>
            </a:pPr>
            <a:r>
              <a:rPr lang="zh-TW" sz="900" b="1" dirty="0">
                <a:solidFill>
                  <a:srgbClr val="004AAD"/>
                </a:solidFill>
                <a:latin typeface="Microsoft JhengHei"/>
                <a:ea typeface="Microsoft JhengHei"/>
                <a:cs typeface="Microsoft JhengHei"/>
                <a:sym typeface="Microsoft JhengHei"/>
              </a:rPr>
              <a:t>圖片取自：http://sites.bu.edu/bryantlab/files/2015/04/dopamine-pathways.jpg</a:t>
            </a:r>
            <a:endParaRPr sz="900" dirty="0">
              <a:solidFill>
                <a:srgbClr val="004AAD"/>
              </a:solidFill>
            </a:endParaRPr>
          </a:p>
        </p:txBody>
      </p:sp>
      <p:sp>
        <p:nvSpPr>
          <p:cNvPr id="376" name="Google Shape;376;p38"/>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16</a:t>
            </a:fld>
            <a:endParaRPr/>
          </a:p>
        </p:txBody>
      </p:sp>
      <p:sp>
        <p:nvSpPr>
          <p:cNvPr id="25" name="Google Shape;149;p27">
            <a:extLst>
              <a:ext uri="{FF2B5EF4-FFF2-40B4-BE49-F238E27FC236}">
                <a16:creationId xmlns:a16="http://schemas.microsoft.com/office/drawing/2014/main" id="{E7A3F580-B4D8-4786-A6AD-495993FAB53B}"/>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39">
            <a:hlinkClick r:id="rId3"/>
          </p:cNvPr>
          <p:cNvPicPr preferRelativeResize="0"/>
          <p:nvPr/>
        </p:nvPicPr>
        <p:blipFill rotWithShape="1">
          <a:blip r:embed="rId4">
            <a:alphaModFix/>
          </a:blip>
          <a:srcRect/>
          <a:stretch/>
        </p:blipFill>
        <p:spPr>
          <a:xfrm>
            <a:off x="5650065" y="1036573"/>
            <a:ext cx="2719676" cy="1902918"/>
          </a:xfrm>
          <a:prstGeom prst="rect">
            <a:avLst/>
          </a:prstGeom>
          <a:noFill/>
          <a:ln>
            <a:noFill/>
          </a:ln>
        </p:spPr>
      </p:pic>
      <p:sp>
        <p:nvSpPr>
          <p:cNvPr id="384" name="Google Shape;384;p39"/>
          <p:cNvSpPr/>
          <p:nvPr/>
        </p:nvSpPr>
        <p:spPr>
          <a:xfrm>
            <a:off x="288055" y="227534"/>
            <a:ext cx="6424808" cy="653209"/>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2800" b="1" dirty="0">
                <a:solidFill>
                  <a:schemeClr val="lt1"/>
                </a:solidFill>
                <a:latin typeface="Microsoft JhengHei"/>
                <a:ea typeface="Microsoft JhengHei"/>
                <a:cs typeface="Microsoft JhengHei"/>
                <a:sym typeface="Microsoft JhengHei"/>
              </a:rPr>
              <a:t>上网成瘾的原因</a:t>
            </a:r>
            <a:r>
              <a:rPr lang="en-US" altLang="zh-TW" sz="2800" b="1" dirty="0">
                <a:solidFill>
                  <a:schemeClr val="lt1"/>
                </a:solidFill>
                <a:latin typeface="Microsoft JhengHei"/>
                <a:ea typeface="Microsoft JhengHei"/>
                <a:sym typeface="Microsoft JhengHei"/>
              </a:rPr>
              <a:t>︰</a:t>
            </a:r>
            <a:r>
              <a:rPr lang="zh-CN" altLang="en-US" sz="2800" b="1" dirty="0">
                <a:solidFill>
                  <a:schemeClr val="lt1"/>
                </a:solidFill>
                <a:latin typeface="Microsoft JhengHei"/>
                <a:ea typeface="Microsoft JhengHei"/>
                <a:cs typeface="Microsoft JhengHei"/>
                <a:sym typeface="Microsoft JhengHei"/>
              </a:rPr>
              <a:t>（</a:t>
            </a:r>
            <a:r>
              <a:rPr lang="en-US" altLang="zh-CN" sz="2800" b="1" dirty="0">
                <a:solidFill>
                  <a:schemeClr val="lt1"/>
                </a:solidFill>
                <a:latin typeface="Microsoft JhengHei"/>
                <a:ea typeface="Microsoft JhengHei"/>
                <a:cs typeface="Microsoft JhengHei"/>
                <a:sym typeface="Microsoft JhengHei"/>
              </a:rPr>
              <a:t>2</a:t>
            </a:r>
            <a:r>
              <a:rPr lang="zh-CN" altLang="en-US" sz="2800" b="1" dirty="0">
                <a:solidFill>
                  <a:schemeClr val="lt1"/>
                </a:solidFill>
                <a:latin typeface="Microsoft JhengHei"/>
                <a:ea typeface="Microsoft JhengHei"/>
                <a:cs typeface="Microsoft JhengHei"/>
                <a:sym typeface="Microsoft JhengHei"/>
              </a:rPr>
              <a:t>）神经生理因素</a:t>
            </a:r>
            <a:endParaRPr sz="2800" b="1" dirty="0">
              <a:solidFill>
                <a:schemeClr val="lt1"/>
              </a:solidFill>
              <a:latin typeface="Microsoft JhengHei"/>
              <a:ea typeface="Microsoft JhengHei"/>
              <a:cs typeface="Microsoft JhengHei"/>
              <a:sym typeface="Microsoft JhengHei"/>
            </a:endParaRPr>
          </a:p>
        </p:txBody>
      </p:sp>
      <p:grpSp>
        <p:nvGrpSpPr>
          <p:cNvPr id="385" name="Google Shape;385;p39"/>
          <p:cNvGrpSpPr/>
          <p:nvPr/>
        </p:nvGrpSpPr>
        <p:grpSpPr>
          <a:xfrm>
            <a:off x="5276336" y="1172560"/>
            <a:ext cx="2719675" cy="1729350"/>
            <a:chOff x="5997146" y="2539999"/>
            <a:chExt cx="3713909" cy="3116725"/>
          </a:xfrm>
        </p:grpSpPr>
        <p:sp>
          <p:nvSpPr>
            <p:cNvPr id="386" name="Google Shape;386;p39"/>
            <p:cNvSpPr txBox="1"/>
            <p:nvPr/>
          </p:nvSpPr>
          <p:spPr>
            <a:xfrm>
              <a:off x="5997146" y="2539999"/>
              <a:ext cx="1355834" cy="457565"/>
            </a:xfrm>
            <a:prstGeom prst="rect">
              <a:avLst/>
            </a:prstGeom>
            <a:noFill/>
            <a:ln>
              <a:noFill/>
            </a:ln>
          </p:spPr>
          <p:txBody>
            <a:bodyPr spcFirstLastPara="1" wrap="square" lIns="68575" tIns="34275" rIns="68575" bIns="34275" anchor="t" anchorCtr="0">
              <a:spAutoFit/>
            </a:bodyPr>
            <a:lstStyle/>
            <a:p>
              <a:pPr lvl="0"/>
              <a:r>
                <a:rPr lang="zh-TW" altLang="en-US" sz="1200" b="1" dirty="0">
                  <a:solidFill>
                    <a:schemeClr val="dk1"/>
                  </a:solidFill>
                  <a:latin typeface="Microsoft JhengHei"/>
                  <a:ea typeface="Microsoft JhengHei"/>
                  <a:sym typeface="Microsoft JhengHei"/>
                </a:rPr>
                <a:t>前</a:t>
              </a:r>
              <a:r>
                <a:rPr lang="zh-TW" altLang="en-US" sz="1200" b="1" dirty="0">
                  <a:solidFill>
                    <a:schemeClr val="dk1"/>
                  </a:solidFill>
                  <a:latin typeface="Microsoft JhengHei"/>
                  <a:ea typeface="Microsoft JhengHei"/>
                </a:rPr>
                <a:t>额</a:t>
              </a:r>
              <a:r>
                <a:rPr lang="zh-TW" altLang="en-US" sz="1200" b="1" dirty="0">
                  <a:solidFill>
                    <a:schemeClr val="dk1"/>
                  </a:solidFill>
                  <a:latin typeface="Microsoft JhengHei"/>
                  <a:ea typeface="Microsoft JhengHei"/>
                  <a:sym typeface="Microsoft JhengHei"/>
                </a:rPr>
                <a:t>叶皮质</a:t>
              </a:r>
            </a:p>
          </p:txBody>
        </p:sp>
        <p:sp>
          <p:nvSpPr>
            <p:cNvPr id="387" name="Google Shape;387;p39"/>
            <p:cNvSpPr txBox="1"/>
            <p:nvPr/>
          </p:nvSpPr>
          <p:spPr>
            <a:xfrm>
              <a:off x="7075229" y="4924853"/>
              <a:ext cx="883597" cy="33855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zh-TW" sz="1200" b="1">
                  <a:solidFill>
                    <a:schemeClr val="dk1"/>
                  </a:solidFill>
                  <a:latin typeface="Microsoft JhengHei"/>
                  <a:ea typeface="Microsoft JhengHei"/>
                  <a:cs typeface="Microsoft JhengHei"/>
                  <a:sym typeface="Microsoft JhengHei"/>
                </a:rPr>
                <a:t>伏隔核</a:t>
              </a:r>
              <a:endParaRPr sz="1200" b="1">
                <a:solidFill>
                  <a:schemeClr val="dk1"/>
                </a:solidFill>
                <a:latin typeface="Microsoft JhengHei"/>
                <a:ea typeface="Microsoft JhengHei"/>
                <a:cs typeface="Microsoft JhengHei"/>
                <a:sym typeface="Microsoft JhengHei"/>
              </a:endParaRPr>
            </a:p>
          </p:txBody>
        </p:sp>
        <p:sp>
          <p:nvSpPr>
            <p:cNvPr id="388" name="Google Shape;388;p39"/>
            <p:cNvSpPr txBox="1"/>
            <p:nvPr/>
          </p:nvSpPr>
          <p:spPr>
            <a:xfrm>
              <a:off x="7756131" y="5199159"/>
              <a:ext cx="1954924" cy="457565"/>
            </a:xfrm>
            <a:prstGeom prst="rect">
              <a:avLst/>
            </a:prstGeom>
            <a:noFill/>
            <a:ln>
              <a:noFill/>
            </a:ln>
          </p:spPr>
          <p:txBody>
            <a:bodyPr spcFirstLastPara="1" wrap="square" lIns="68575" tIns="34275" rIns="68575" bIns="34275" anchor="t" anchorCtr="0">
              <a:spAutoFit/>
            </a:bodyPr>
            <a:lstStyle/>
            <a:p>
              <a:pPr lvl="0"/>
              <a:r>
                <a:rPr lang="zh-CN" altLang="en-US" sz="1200" b="1" dirty="0">
                  <a:solidFill>
                    <a:schemeClr val="dk1"/>
                  </a:solidFill>
                  <a:latin typeface="Microsoft JhengHei"/>
                  <a:ea typeface="Microsoft JhengHei"/>
                  <a:cs typeface="Microsoft JhengHei"/>
                  <a:sym typeface="Microsoft JhengHei"/>
                </a:rPr>
                <a:t>中脑腹侧被盖区</a:t>
              </a:r>
            </a:p>
          </p:txBody>
        </p:sp>
      </p:grpSp>
      <p:grpSp>
        <p:nvGrpSpPr>
          <p:cNvPr id="389" name="Google Shape;389;p39"/>
          <p:cNvGrpSpPr/>
          <p:nvPr/>
        </p:nvGrpSpPr>
        <p:grpSpPr>
          <a:xfrm>
            <a:off x="2203715" y="1840910"/>
            <a:ext cx="3458886" cy="1615615"/>
            <a:chOff x="-16713" y="2225"/>
            <a:chExt cx="4611847" cy="2154153"/>
          </a:xfrm>
        </p:grpSpPr>
        <p:sp>
          <p:nvSpPr>
            <p:cNvPr id="390" name="Google Shape;390;p39"/>
            <p:cNvSpPr/>
            <p:nvPr/>
          </p:nvSpPr>
          <p:spPr>
            <a:xfrm>
              <a:off x="0" y="1623507"/>
              <a:ext cx="4578420" cy="532871"/>
            </a:xfrm>
            <a:prstGeom prst="rect">
              <a:avLst/>
            </a:prstGeom>
            <a:gradFill>
              <a:gsLst>
                <a:gs pos="0">
                  <a:srgbClr val="FFDC9B"/>
                </a:gs>
                <a:gs pos="50000">
                  <a:srgbClr val="FFD68D"/>
                </a:gs>
                <a:gs pos="100000">
                  <a:srgbClr val="FFD478"/>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1" name="Google Shape;391;p39"/>
            <p:cNvSpPr txBox="1"/>
            <p:nvPr/>
          </p:nvSpPr>
          <p:spPr>
            <a:xfrm>
              <a:off x="0" y="1623507"/>
              <a:ext cx="4578420" cy="532871"/>
            </a:xfrm>
            <a:prstGeom prst="rect">
              <a:avLst/>
            </a:prstGeom>
            <a:noFill/>
            <a:ln>
              <a:noFill/>
            </a:ln>
          </p:spPr>
          <p:txBody>
            <a:bodyPr spcFirstLastPara="1" wrap="square" lIns="128000" tIns="128000" rIns="128000" bIns="128000" anchor="ctr" anchorCtr="0">
              <a:noAutofit/>
            </a:bodyPr>
            <a:lstStyle/>
            <a:p>
              <a:pPr lvl="0" algn="ctr">
                <a:lnSpc>
                  <a:spcPct val="90000"/>
                </a:lnSpc>
                <a:buClr>
                  <a:srgbClr val="002060"/>
                </a:buClr>
                <a:buSzPts val="1800"/>
              </a:pPr>
              <a:r>
                <a:rPr lang="zh-CN" altLang="en-US" sz="1800" b="1" dirty="0">
                  <a:solidFill>
                    <a:srgbClr val="002060"/>
                  </a:solidFill>
                  <a:latin typeface="Microsoft JhengHei"/>
                  <a:ea typeface="Microsoft JhengHei"/>
                  <a:cs typeface="Microsoft JhengHei"/>
                  <a:sym typeface="Microsoft JhengHei"/>
                </a:rPr>
                <a:t>被刺激的区域就会产生耐受性</a:t>
              </a:r>
              <a:endParaRPr sz="1800" b="1" dirty="0">
                <a:solidFill>
                  <a:srgbClr val="002060"/>
                </a:solidFill>
                <a:latin typeface="Microsoft JhengHei"/>
                <a:ea typeface="Microsoft JhengHei"/>
                <a:cs typeface="Microsoft JhengHei"/>
                <a:sym typeface="Microsoft JhengHei"/>
              </a:endParaRPr>
            </a:p>
          </p:txBody>
        </p:sp>
        <p:sp>
          <p:nvSpPr>
            <p:cNvPr id="392" name="Google Shape;392;p39"/>
            <p:cNvSpPr/>
            <p:nvPr/>
          </p:nvSpPr>
          <p:spPr>
            <a:xfrm rot="10800000">
              <a:off x="0" y="811944"/>
              <a:ext cx="4578420" cy="819556"/>
            </a:xfrm>
            <a:prstGeom prst="upArrowCallout">
              <a:avLst>
                <a:gd name="adj1" fmla="val 25000"/>
                <a:gd name="adj2" fmla="val 25000"/>
                <a:gd name="adj3" fmla="val 25000"/>
                <a:gd name="adj4" fmla="val 64977"/>
              </a:avLst>
            </a:prstGeom>
            <a:gradFill>
              <a:gsLst>
                <a:gs pos="0">
                  <a:srgbClr val="A1F4A6"/>
                </a:gs>
                <a:gs pos="50000">
                  <a:srgbClr val="92F198"/>
                </a:gs>
                <a:gs pos="100000">
                  <a:srgbClr val="7EF386"/>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3" name="Google Shape;393;p39"/>
            <p:cNvSpPr txBox="1"/>
            <p:nvPr/>
          </p:nvSpPr>
          <p:spPr>
            <a:xfrm>
              <a:off x="-16713" y="822057"/>
              <a:ext cx="4578420" cy="532523"/>
            </a:xfrm>
            <a:prstGeom prst="rect">
              <a:avLst/>
            </a:prstGeom>
            <a:noFill/>
            <a:ln>
              <a:noFill/>
            </a:ln>
          </p:spPr>
          <p:txBody>
            <a:bodyPr spcFirstLastPara="1" wrap="square" lIns="128000" tIns="128000" rIns="128000" bIns="128000" anchor="ctr" anchorCtr="0">
              <a:noAutofit/>
            </a:bodyPr>
            <a:lstStyle/>
            <a:p>
              <a:pPr lvl="0" algn="ctr">
                <a:lnSpc>
                  <a:spcPct val="90000"/>
                </a:lnSpc>
                <a:buClr>
                  <a:srgbClr val="002060"/>
                </a:buClr>
                <a:buSzPts val="1800"/>
              </a:pPr>
              <a:r>
                <a:rPr lang="zh-CN" altLang="en-US" sz="1800" b="1" dirty="0">
                  <a:solidFill>
                    <a:srgbClr val="002060"/>
                  </a:solidFill>
                  <a:latin typeface="Microsoft JhengHei"/>
                  <a:ea typeface="Microsoft JhengHei"/>
                  <a:cs typeface="Microsoft JhengHei"/>
                  <a:sym typeface="Microsoft JhengHei"/>
                </a:rPr>
                <a:t>弱化奖赏系统功能</a:t>
              </a:r>
              <a:endParaRPr sz="1800" b="1" dirty="0">
                <a:solidFill>
                  <a:srgbClr val="002060"/>
                </a:solidFill>
                <a:latin typeface="Microsoft JhengHei"/>
                <a:ea typeface="Microsoft JhengHei"/>
                <a:cs typeface="Microsoft JhengHei"/>
                <a:sym typeface="Microsoft JhengHei"/>
              </a:endParaRPr>
            </a:p>
          </p:txBody>
        </p:sp>
        <p:sp>
          <p:nvSpPr>
            <p:cNvPr id="394" name="Google Shape;394;p39"/>
            <p:cNvSpPr/>
            <p:nvPr/>
          </p:nvSpPr>
          <p:spPr>
            <a:xfrm rot="10800000">
              <a:off x="0" y="2225"/>
              <a:ext cx="4578420" cy="819556"/>
            </a:xfrm>
            <a:prstGeom prst="upArrowCallout">
              <a:avLst>
                <a:gd name="adj1" fmla="val 25000"/>
                <a:gd name="adj2" fmla="val 25000"/>
                <a:gd name="adj3" fmla="val 25000"/>
                <a:gd name="adj4" fmla="val 64977"/>
              </a:avLst>
            </a:prstGeom>
            <a:gradFill>
              <a:gsLst>
                <a:gs pos="0">
                  <a:srgbClr val="AFC9E9"/>
                </a:gs>
                <a:gs pos="50000">
                  <a:srgbClr val="A0BFE4"/>
                </a:gs>
                <a:gs pos="100000">
                  <a:srgbClr val="8FB7E4"/>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5" name="Google Shape;395;p39"/>
            <p:cNvSpPr txBox="1"/>
            <p:nvPr/>
          </p:nvSpPr>
          <p:spPr>
            <a:xfrm>
              <a:off x="16714" y="64685"/>
              <a:ext cx="4578420" cy="532523"/>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rgbClr val="002060"/>
                </a:buClr>
                <a:buSzPts val="1800"/>
                <a:buFont typeface="Microsoft JhengHei"/>
                <a:buNone/>
              </a:pPr>
              <a:r>
                <a:rPr lang="zh-TW" altLang="en-US" sz="1800" b="1" dirty="0">
                  <a:solidFill>
                    <a:srgbClr val="002060"/>
                  </a:solidFill>
                  <a:latin typeface="Microsoft JhengHei"/>
                  <a:ea typeface="Microsoft JhengHei"/>
                </a:rPr>
                <a:t>重复上网／打机</a:t>
              </a:r>
              <a:endParaRPr sz="1800" b="1" dirty="0">
                <a:solidFill>
                  <a:srgbClr val="002060"/>
                </a:solidFill>
                <a:latin typeface="Microsoft JhengHei"/>
                <a:ea typeface="Microsoft JhengHei"/>
                <a:sym typeface="Microsoft JhengHei"/>
              </a:endParaRPr>
            </a:p>
          </p:txBody>
        </p:sp>
      </p:grpSp>
      <p:grpSp>
        <p:nvGrpSpPr>
          <p:cNvPr id="396" name="Google Shape;396;p39"/>
          <p:cNvGrpSpPr/>
          <p:nvPr/>
        </p:nvGrpSpPr>
        <p:grpSpPr>
          <a:xfrm>
            <a:off x="752850" y="3727322"/>
            <a:ext cx="1779212" cy="1254967"/>
            <a:chOff x="0" y="867"/>
            <a:chExt cx="2372283" cy="1673289"/>
          </a:xfrm>
        </p:grpSpPr>
        <p:sp>
          <p:nvSpPr>
            <p:cNvPr id="397" name="Google Shape;397;p39"/>
            <p:cNvSpPr/>
            <p:nvPr/>
          </p:nvSpPr>
          <p:spPr>
            <a:xfrm>
              <a:off x="0" y="1010898"/>
              <a:ext cx="2372283" cy="663258"/>
            </a:xfrm>
            <a:prstGeom prst="rect">
              <a:avLst/>
            </a:prstGeom>
            <a:gradFill>
              <a:gsLst>
                <a:gs pos="0">
                  <a:srgbClr val="A6B6DE">
                    <a:alpha val="89803"/>
                  </a:srgbClr>
                </a:gs>
                <a:gs pos="50000">
                  <a:srgbClr val="97AAD8">
                    <a:alpha val="89803"/>
                  </a:srgbClr>
                </a:gs>
                <a:gs pos="100000">
                  <a:srgbClr val="859CD6">
                    <a:alpha val="89803"/>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398" name="Google Shape;398;p39"/>
            <p:cNvSpPr txBox="1"/>
            <p:nvPr/>
          </p:nvSpPr>
          <p:spPr>
            <a:xfrm>
              <a:off x="0" y="1010898"/>
              <a:ext cx="2372283" cy="663258"/>
            </a:xfrm>
            <a:prstGeom prst="rect">
              <a:avLst/>
            </a:prstGeom>
            <a:noFill/>
            <a:ln>
              <a:noFill/>
            </a:ln>
          </p:spPr>
          <p:txBody>
            <a:bodyPr spcFirstLastPara="1" wrap="square" lIns="101350" tIns="101350" rIns="101350" bIns="101350" anchor="ctr" anchorCtr="0">
              <a:noAutofit/>
            </a:bodyPr>
            <a:lstStyle/>
            <a:p>
              <a:pPr lvl="0" algn="ctr">
                <a:lnSpc>
                  <a:spcPct val="90000"/>
                </a:lnSpc>
                <a:buClr>
                  <a:srgbClr val="002060"/>
                </a:buClr>
                <a:buSzPts val="1400"/>
              </a:pPr>
              <a:r>
                <a:rPr lang="zh-CN" altLang="en-US" b="1" dirty="0">
                  <a:solidFill>
                    <a:srgbClr val="002060"/>
                  </a:solidFill>
                  <a:latin typeface="Microsoft JhengHei"/>
                  <a:ea typeface="Microsoft JhengHei"/>
                  <a:cs typeface="Microsoft JhengHei"/>
                  <a:sym typeface="Microsoft JhengHei"/>
                </a:rPr>
                <a:t>产生较少兴奋感</a:t>
              </a:r>
              <a:endParaRPr sz="1400" b="1" dirty="0">
                <a:solidFill>
                  <a:srgbClr val="002060"/>
                </a:solidFill>
                <a:latin typeface="Microsoft JhengHei"/>
                <a:ea typeface="Microsoft JhengHei"/>
                <a:cs typeface="Microsoft JhengHei"/>
                <a:sym typeface="Microsoft JhengHei"/>
              </a:endParaRPr>
            </a:p>
          </p:txBody>
        </p:sp>
        <p:sp>
          <p:nvSpPr>
            <p:cNvPr id="399" name="Google Shape;399;p39"/>
            <p:cNvSpPr/>
            <p:nvPr/>
          </p:nvSpPr>
          <p:spPr>
            <a:xfrm rot="10800000">
              <a:off x="0" y="867"/>
              <a:ext cx="2372283" cy="1020091"/>
            </a:xfrm>
            <a:prstGeom prst="upArrowCallout">
              <a:avLst>
                <a:gd name="adj1" fmla="val 25000"/>
                <a:gd name="adj2" fmla="val 25000"/>
                <a:gd name="adj3" fmla="val 25000"/>
                <a:gd name="adj4" fmla="val 64977"/>
              </a:avLst>
            </a:prstGeom>
            <a:gradFill>
              <a:gsLst>
                <a:gs pos="0">
                  <a:srgbClr val="A6B6DE">
                    <a:alpha val="49803"/>
                  </a:srgbClr>
                </a:gs>
                <a:gs pos="50000">
                  <a:srgbClr val="97AAD8">
                    <a:alpha val="49803"/>
                  </a:srgbClr>
                </a:gs>
                <a:gs pos="100000">
                  <a:srgbClr val="859CD6">
                    <a:alpha val="49803"/>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0" name="Google Shape;400;p39"/>
            <p:cNvSpPr txBox="1"/>
            <p:nvPr/>
          </p:nvSpPr>
          <p:spPr>
            <a:xfrm>
              <a:off x="0" y="867"/>
              <a:ext cx="2372283" cy="662825"/>
            </a:xfrm>
            <a:prstGeom prst="rect">
              <a:avLst/>
            </a:prstGeom>
            <a:noFill/>
            <a:ln>
              <a:noFill/>
            </a:ln>
          </p:spPr>
          <p:txBody>
            <a:bodyPr spcFirstLastPara="1" wrap="square" lIns="101350" tIns="101350" rIns="101350" bIns="101350" anchor="ctr" anchorCtr="0">
              <a:noAutofit/>
            </a:bodyPr>
            <a:lstStyle/>
            <a:p>
              <a:pPr lvl="0" algn="ctr">
                <a:lnSpc>
                  <a:spcPct val="90000"/>
                </a:lnSpc>
                <a:buClr>
                  <a:srgbClr val="002060"/>
                </a:buClr>
                <a:buSzPts val="1400"/>
              </a:pPr>
              <a:r>
                <a:rPr lang="zh-CN" altLang="en-US" b="1" dirty="0">
                  <a:solidFill>
                    <a:srgbClr val="002060"/>
                  </a:solidFill>
                  <a:latin typeface="Microsoft JhengHei"/>
                  <a:ea typeface="Microsoft JhengHei"/>
                  <a:cs typeface="Microsoft JhengHei"/>
                  <a:sym typeface="Microsoft JhengHei"/>
                </a:rPr>
                <a:t>同样的刺激下</a:t>
              </a:r>
              <a:endParaRPr sz="1400" b="1" dirty="0">
                <a:solidFill>
                  <a:srgbClr val="002060"/>
                </a:solidFill>
                <a:latin typeface="Microsoft JhengHei"/>
                <a:ea typeface="Microsoft JhengHei"/>
                <a:cs typeface="Microsoft JhengHei"/>
                <a:sym typeface="Microsoft JhengHei"/>
              </a:endParaRPr>
            </a:p>
          </p:txBody>
        </p:sp>
      </p:grpSp>
      <p:grpSp>
        <p:nvGrpSpPr>
          <p:cNvPr id="401" name="Google Shape;401;p39"/>
          <p:cNvGrpSpPr/>
          <p:nvPr/>
        </p:nvGrpSpPr>
        <p:grpSpPr>
          <a:xfrm>
            <a:off x="2676631" y="3746105"/>
            <a:ext cx="2513054" cy="1236191"/>
            <a:chOff x="0" y="743"/>
            <a:chExt cx="3350739" cy="1648255"/>
          </a:xfrm>
        </p:grpSpPr>
        <p:sp>
          <p:nvSpPr>
            <p:cNvPr id="402" name="Google Shape;402;p39"/>
            <p:cNvSpPr/>
            <p:nvPr/>
          </p:nvSpPr>
          <p:spPr>
            <a:xfrm>
              <a:off x="0" y="995707"/>
              <a:ext cx="3350739" cy="653291"/>
            </a:xfrm>
            <a:prstGeom prst="rect">
              <a:avLst/>
            </a:prstGeom>
            <a:gradFill>
              <a:gsLst>
                <a:gs pos="0">
                  <a:srgbClr val="A6B6DE">
                    <a:alpha val="89803"/>
                  </a:srgbClr>
                </a:gs>
                <a:gs pos="50000">
                  <a:srgbClr val="97AAD8">
                    <a:alpha val="89803"/>
                  </a:srgbClr>
                </a:gs>
                <a:gs pos="100000">
                  <a:srgbClr val="859CD6">
                    <a:alpha val="89803"/>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3" name="Google Shape;403;p39"/>
            <p:cNvSpPr txBox="1"/>
            <p:nvPr/>
          </p:nvSpPr>
          <p:spPr>
            <a:xfrm>
              <a:off x="0" y="995707"/>
              <a:ext cx="3350739" cy="653291"/>
            </a:xfrm>
            <a:prstGeom prst="rect">
              <a:avLst/>
            </a:prstGeom>
            <a:noFill/>
            <a:ln>
              <a:noFill/>
            </a:ln>
          </p:spPr>
          <p:txBody>
            <a:bodyPr spcFirstLastPara="1" wrap="square" lIns="101350" tIns="101350" rIns="101350" bIns="101350" anchor="ctr" anchorCtr="0">
              <a:noAutofit/>
            </a:bodyPr>
            <a:lstStyle/>
            <a:p>
              <a:pPr lvl="0" algn="ctr">
                <a:lnSpc>
                  <a:spcPct val="90000"/>
                </a:lnSpc>
                <a:buClr>
                  <a:srgbClr val="002060"/>
                </a:buClr>
                <a:buSzPts val="1400"/>
              </a:pPr>
              <a:r>
                <a:rPr lang="zh-CN" altLang="en-US" b="1" dirty="0">
                  <a:solidFill>
                    <a:srgbClr val="002060"/>
                  </a:solidFill>
                  <a:latin typeface="Microsoft JhengHei"/>
                  <a:ea typeface="Microsoft JhengHei"/>
                  <a:cs typeface="Microsoft JhengHei"/>
                  <a:sym typeface="Microsoft JhengHei"/>
                </a:rPr>
                <a:t>才能得到与之前相约的兴奋</a:t>
              </a:r>
              <a:endParaRPr sz="1400" b="1" dirty="0">
                <a:solidFill>
                  <a:srgbClr val="002060"/>
                </a:solidFill>
                <a:latin typeface="Microsoft JhengHei"/>
                <a:ea typeface="Microsoft JhengHei"/>
                <a:cs typeface="Microsoft JhengHei"/>
                <a:sym typeface="Microsoft JhengHei"/>
              </a:endParaRPr>
            </a:p>
          </p:txBody>
        </p:sp>
        <p:sp>
          <p:nvSpPr>
            <p:cNvPr id="404" name="Google Shape;404;p39"/>
            <p:cNvSpPr/>
            <p:nvPr/>
          </p:nvSpPr>
          <p:spPr>
            <a:xfrm rot="10800000">
              <a:off x="0" y="743"/>
              <a:ext cx="3350739" cy="1004762"/>
            </a:xfrm>
            <a:prstGeom prst="upArrowCallout">
              <a:avLst>
                <a:gd name="adj1" fmla="val 25000"/>
                <a:gd name="adj2" fmla="val 25000"/>
                <a:gd name="adj3" fmla="val 25000"/>
                <a:gd name="adj4" fmla="val 64977"/>
              </a:avLst>
            </a:prstGeom>
            <a:gradFill>
              <a:gsLst>
                <a:gs pos="0">
                  <a:srgbClr val="A6B6DE">
                    <a:alpha val="49803"/>
                  </a:srgbClr>
                </a:gs>
                <a:gs pos="50000">
                  <a:srgbClr val="97AAD8">
                    <a:alpha val="49803"/>
                  </a:srgbClr>
                </a:gs>
                <a:gs pos="100000">
                  <a:srgbClr val="859CD6">
                    <a:alpha val="49803"/>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5" name="Google Shape;405;p39"/>
            <p:cNvSpPr txBox="1"/>
            <p:nvPr/>
          </p:nvSpPr>
          <p:spPr>
            <a:xfrm>
              <a:off x="0" y="743"/>
              <a:ext cx="3350739" cy="652864"/>
            </a:xfrm>
            <a:prstGeom prst="rect">
              <a:avLst/>
            </a:prstGeom>
            <a:noFill/>
            <a:ln>
              <a:noFill/>
            </a:ln>
          </p:spPr>
          <p:txBody>
            <a:bodyPr spcFirstLastPara="1" wrap="square" lIns="106675" tIns="106675" rIns="106675" bIns="106675" anchor="ctr" anchorCtr="0">
              <a:noAutofit/>
            </a:bodyPr>
            <a:lstStyle/>
            <a:p>
              <a:pPr lvl="0" algn="ctr">
                <a:lnSpc>
                  <a:spcPct val="90000"/>
                </a:lnSpc>
                <a:buClr>
                  <a:srgbClr val="002060"/>
                </a:buClr>
                <a:buSzPts val="1500"/>
              </a:pPr>
              <a:r>
                <a:rPr lang="zh-TW" altLang="en-US" sz="1500" b="1" dirty="0">
                  <a:solidFill>
                    <a:srgbClr val="002060"/>
                  </a:solidFill>
                  <a:latin typeface="Microsoft JhengHei"/>
                  <a:ea typeface="Microsoft JhengHei"/>
                  <a:cs typeface="Microsoft JhengHei"/>
                  <a:sym typeface="Microsoft JhengHei"/>
                </a:rPr>
                <a:t>需要更大量的刺激</a:t>
              </a:r>
              <a:endParaRPr sz="1500" b="1" dirty="0">
                <a:solidFill>
                  <a:srgbClr val="002060"/>
                </a:solidFill>
                <a:latin typeface="Microsoft JhengHei"/>
                <a:ea typeface="Microsoft JhengHei"/>
                <a:cs typeface="Microsoft JhengHei"/>
                <a:sym typeface="Microsoft JhengHei"/>
              </a:endParaRPr>
            </a:p>
          </p:txBody>
        </p:sp>
      </p:grpSp>
      <p:grpSp>
        <p:nvGrpSpPr>
          <p:cNvPr id="406" name="Google Shape;406;p39"/>
          <p:cNvGrpSpPr/>
          <p:nvPr/>
        </p:nvGrpSpPr>
        <p:grpSpPr>
          <a:xfrm>
            <a:off x="5339216" y="3727897"/>
            <a:ext cx="1779212" cy="1272607"/>
            <a:chOff x="0" y="765"/>
            <a:chExt cx="2372283" cy="1696809"/>
          </a:xfrm>
        </p:grpSpPr>
        <p:sp>
          <p:nvSpPr>
            <p:cNvPr id="407" name="Google Shape;407;p39"/>
            <p:cNvSpPr/>
            <p:nvPr/>
          </p:nvSpPr>
          <p:spPr>
            <a:xfrm>
              <a:off x="0" y="1025038"/>
              <a:ext cx="2372283" cy="672536"/>
            </a:xfrm>
            <a:prstGeom prst="rect">
              <a:avLst/>
            </a:prstGeom>
            <a:gradFill>
              <a:gsLst>
                <a:gs pos="0">
                  <a:srgbClr val="A6B6DE">
                    <a:alpha val="89803"/>
                  </a:srgbClr>
                </a:gs>
                <a:gs pos="50000">
                  <a:srgbClr val="97AAD8">
                    <a:alpha val="89803"/>
                  </a:srgbClr>
                </a:gs>
                <a:gs pos="100000">
                  <a:srgbClr val="859CD6">
                    <a:alpha val="89803"/>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08" name="Google Shape;408;p39"/>
            <p:cNvSpPr txBox="1"/>
            <p:nvPr/>
          </p:nvSpPr>
          <p:spPr>
            <a:xfrm>
              <a:off x="0" y="1025038"/>
              <a:ext cx="2372283" cy="672536"/>
            </a:xfrm>
            <a:prstGeom prst="rect">
              <a:avLst/>
            </a:prstGeom>
            <a:noFill/>
            <a:ln>
              <a:noFill/>
            </a:ln>
          </p:spPr>
          <p:txBody>
            <a:bodyPr spcFirstLastPara="1" wrap="square" lIns="106675" tIns="106675" rIns="106675" bIns="106675" anchor="ctr" anchorCtr="0">
              <a:noAutofit/>
            </a:bodyPr>
            <a:lstStyle/>
            <a:p>
              <a:pPr lvl="0" algn="ctr">
                <a:lnSpc>
                  <a:spcPct val="90000"/>
                </a:lnSpc>
                <a:buClr>
                  <a:srgbClr val="002060"/>
                </a:buClr>
                <a:buSzPts val="1500"/>
              </a:pPr>
              <a:r>
                <a:rPr lang="zh-TW" altLang="en-US" sz="1500" b="1" dirty="0">
                  <a:solidFill>
                    <a:srgbClr val="002060"/>
                  </a:solidFill>
                  <a:latin typeface="Microsoft JhengHei"/>
                  <a:ea typeface="Microsoft JhengHei"/>
                  <a:cs typeface="Microsoft JhengHei"/>
                  <a:sym typeface="Microsoft JhengHei"/>
                </a:rPr>
                <a:t>自制力減弱</a:t>
              </a:r>
              <a:endParaRPr sz="1500" b="1" dirty="0">
                <a:solidFill>
                  <a:srgbClr val="002060"/>
                </a:solidFill>
                <a:latin typeface="Microsoft JhengHei"/>
                <a:ea typeface="Microsoft JhengHei"/>
                <a:cs typeface="Microsoft JhengHei"/>
                <a:sym typeface="Microsoft JhengHei"/>
              </a:endParaRPr>
            </a:p>
          </p:txBody>
        </p:sp>
        <p:sp>
          <p:nvSpPr>
            <p:cNvPr id="409" name="Google Shape;409;p39"/>
            <p:cNvSpPr/>
            <p:nvPr/>
          </p:nvSpPr>
          <p:spPr>
            <a:xfrm rot="10800000">
              <a:off x="0" y="765"/>
              <a:ext cx="2372283" cy="1034360"/>
            </a:xfrm>
            <a:prstGeom prst="upArrowCallout">
              <a:avLst>
                <a:gd name="adj1" fmla="val 25000"/>
                <a:gd name="adj2" fmla="val 25000"/>
                <a:gd name="adj3" fmla="val 25000"/>
                <a:gd name="adj4" fmla="val 64977"/>
              </a:avLst>
            </a:prstGeom>
            <a:gradFill>
              <a:gsLst>
                <a:gs pos="0">
                  <a:srgbClr val="A6B6DE">
                    <a:alpha val="49803"/>
                  </a:srgbClr>
                </a:gs>
                <a:gs pos="50000">
                  <a:srgbClr val="97AAD8">
                    <a:alpha val="49803"/>
                  </a:srgbClr>
                </a:gs>
                <a:gs pos="100000">
                  <a:srgbClr val="859CD6">
                    <a:alpha val="49803"/>
                  </a:srgbClr>
                </a:gs>
              </a:gsLst>
              <a:lin ang="5400000" scaled="0"/>
            </a:gra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410" name="Google Shape;410;p39"/>
            <p:cNvSpPr txBox="1"/>
            <p:nvPr/>
          </p:nvSpPr>
          <p:spPr>
            <a:xfrm>
              <a:off x="0" y="765"/>
              <a:ext cx="2372283" cy="672096"/>
            </a:xfrm>
            <a:prstGeom prst="rect">
              <a:avLst/>
            </a:prstGeom>
            <a:noFill/>
            <a:ln>
              <a:noFill/>
            </a:ln>
          </p:spPr>
          <p:txBody>
            <a:bodyPr spcFirstLastPara="1" wrap="square" lIns="101350" tIns="101350" rIns="101350" bIns="101350" anchor="ctr" anchorCtr="0">
              <a:noAutofit/>
            </a:bodyPr>
            <a:lstStyle/>
            <a:p>
              <a:pPr lvl="0" algn="ctr">
                <a:lnSpc>
                  <a:spcPct val="90000"/>
                </a:lnSpc>
                <a:buClr>
                  <a:srgbClr val="002060"/>
                </a:buClr>
                <a:buSzPts val="1400"/>
              </a:pPr>
              <a:r>
                <a:rPr lang="zh-TW" altLang="en-US" b="1" dirty="0">
                  <a:solidFill>
                    <a:srgbClr val="002060"/>
                  </a:solidFill>
                  <a:latin typeface="Microsoft JhengHei"/>
                  <a:ea typeface="Microsoft JhengHei"/>
                  <a:cs typeface="Microsoft JhengHei"/>
                  <a:sym typeface="Microsoft JhengHei"/>
                </a:rPr>
                <a:t>前</a:t>
              </a:r>
              <a:r>
                <a:rPr lang="zh-TW" altLang="en-US" b="1" dirty="0">
                  <a:solidFill>
                    <a:srgbClr val="002060"/>
                  </a:solidFill>
                  <a:latin typeface="Microsoft JhengHei"/>
                  <a:ea typeface="Microsoft JhengHei"/>
                </a:rPr>
                <a:t>额</a:t>
              </a:r>
              <a:r>
                <a:rPr lang="zh-TW" altLang="en-US" b="1" dirty="0">
                  <a:solidFill>
                    <a:srgbClr val="002060"/>
                  </a:solidFill>
                  <a:latin typeface="Microsoft JhengHei"/>
                  <a:ea typeface="Microsoft JhengHei"/>
                  <a:sym typeface="Microsoft JhengHei"/>
                </a:rPr>
                <a:t>叶</a:t>
              </a:r>
              <a:r>
                <a:rPr lang="zh-TW" altLang="en-US" b="1" dirty="0">
                  <a:solidFill>
                    <a:srgbClr val="002060"/>
                  </a:solidFill>
                  <a:latin typeface="Microsoft JhengHei"/>
                  <a:ea typeface="Microsoft JhengHei"/>
                  <a:cs typeface="Microsoft JhengHei"/>
                  <a:sym typeface="Microsoft JhengHei"/>
                </a:rPr>
                <a:t>功能弱化</a:t>
              </a:r>
              <a:endParaRPr sz="1400" b="1" dirty="0">
                <a:solidFill>
                  <a:srgbClr val="002060"/>
                </a:solidFill>
                <a:latin typeface="Microsoft JhengHei"/>
                <a:ea typeface="Microsoft JhengHei"/>
                <a:cs typeface="Microsoft JhengHei"/>
                <a:sym typeface="Microsoft JhengHei"/>
              </a:endParaRPr>
            </a:p>
          </p:txBody>
        </p:sp>
      </p:grpSp>
      <p:sp>
        <p:nvSpPr>
          <p:cNvPr id="411" name="Google Shape;411;p39"/>
          <p:cNvSpPr/>
          <p:nvPr/>
        </p:nvSpPr>
        <p:spPr>
          <a:xfrm rot="4912068">
            <a:off x="2275817" y="2945344"/>
            <a:ext cx="311727" cy="1306787"/>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2" name="Google Shape;412;p39"/>
          <p:cNvSpPr/>
          <p:nvPr/>
        </p:nvSpPr>
        <p:spPr>
          <a:xfrm rot="-4691741">
            <a:off x="5464010" y="2956143"/>
            <a:ext cx="311727" cy="1378972"/>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3" name="Google Shape;413;p39"/>
          <p:cNvSpPr/>
          <p:nvPr/>
        </p:nvSpPr>
        <p:spPr>
          <a:xfrm>
            <a:off x="3812692" y="3456811"/>
            <a:ext cx="240932" cy="325065"/>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4" name="Google Shape;414;p39"/>
          <p:cNvSpPr/>
          <p:nvPr/>
        </p:nvSpPr>
        <p:spPr>
          <a:xfrm>
            <a:off x="2805428" y="1103027"/>
            <a:ext cx="2124473" cy="513931"/>
          </a:xfrm>
          <a:prstGeom prst="rect">
            <a:avLst/>
          </a:prstGeom>
          <a:solidFill>
            <a:srgbClr val="C00000"/>
          </a:solidFill>
          <a:ln>
            <a:noFill/>
          </a:ln>
        </p:spPr>
        <p:txBody>
          <a:bodyPr spcFirstLastPara="1" wrap="square" lIns="68575" tIns="34275" rIns="68575" bIns="34275" anchor="ctr" anchorCtr="0">
            <a:noAutofit/>
          </a:bodyPr>
          <a:lstStyle/>
          <a:p>
            <a:pPr lvl="0" algn="ctr">
              <a:lnSpc>
                <a:spcPct val="90000"/>
              </a:lnSpc>
              <a:buClr>
                <a:schemeClr val="lt1"/>
              </a:buClr>
              <a:buSzPts val="2400"/>
            </a:pPr>
            <a:r>
              <a:rPr lang="zh-CN" altLang="en-US" sz="2400" b="1" dirty="0">
                <a:solidFill>
                  <a:schemeClr val="lt1"/>
                </a:solidFill>
                <a:latin typeface="Microsoft JhengHei"/>
                <a:ea typeface="Microsoft JhengHei"/>
                <a:cs typeface="Microsoft JhengHei"/>
                <a:sym typeface="Microsoft JhengHei"/>
              </a:rPr>
              <a:t>弱化奖赏系统</a:t>
            </a:r>
            <a:endParaRPr sz="1100" dirty="0"/>
          </a:p>
        </p:txBody>
      </p:sp>
      <p:sp>
        <p:nvSpPr>
          <p:cNvPr id="415" name="Google Shape;415;p39"/>
          <p:cNvSpPr/>
          <p:nvPr/>
        </p:nvSpPr>
        <p:spPr>
          <a:xfrm>
            <a:off x="7195750" y="555225"/>
            <a:ext cx="1812900" cy="633900"/>
          </a:xfrm>
          <a:prstGeom prst="rect">
            <a:avLst/>
          </a:prstGeom>
          <a:solidFill>
            <a:srgbClr val="C5F1FA"/>
          </a:solidFill>
          <a:ln w="12700" cap="flat" cmpd="sng">
            <a:solidFill>
              <a:srgbClr val="004AAD"/>
            </a:solidFill>
            <a:prstDash val="solid"/>
            <a:miter lim="800000"/>
            <a:headEnd type="none" w="sm" len="sm"/>
            <a:tailEnd type="none" w="sm" len="sm"/>
          </a:ln>
        </p:spPr>
        <p:txBody>
          <a:bodyPr spcFirstLastPara="1" wrap="square" lIns="91425" tIns="45700" rIns="91425" bIns="45700" anchor="ctr" anchorCtr="0">
            <a:noAutofit/>
          </a:bodyPr>
          <a:lstStyle/>
          <a:p>
            <a:pPr lvl="0">
              <a:lnSpc>
                <a:spcPct val="80000"/>
              </a:lnSpc>
            </a:pPr>
            <a:r>
              <a:rPr lang="zh-TW" altLang="en-US" sz="900" b="1" dirty="0">
                <a:solidFill>
                  <a:srgbClr val="004AAD"/>
                </a:solidFill>
                <a:latin typeface="Microsoft JhengHei"/>
                <a:ea typeface="Microsoft JhengHei"/>
                <a:cs typeface="Microsoft JhengHei"/>
                <a:sym typeface="Microsoft JhengHei"/>
              </a:rPr>
              <a:t>图</a:t>
            </a:r>
            <a:r>
              <a:rPr lang="zh-TW" sz="900" b="1" dirty="0">
                <a:solidFill>
                  <a:srgbClr val="004AAD"/>
                </a:solidFill>
                <a:latin typeface="Microsoft JhengHei"/>
                <a:ea typeface="Microsoft JhengHei"/>
                <a:cs typeface="Microsoft JhengHei"/>
                <a:sym typeface="Microsoft JhengHei"/>
              </a:rPr>
              <a:t>片取自：http://sites.bu.edu/bryantlab/files/2015/04/dopamine-pathways.jpg</a:t>
            </a:r>
            <a:endParaRPr sz="900" dirty="0">
              <a:solidFill>
                <a:srgbClr val="004AAD"/>
              </a:solidFill>
            </a:endParaRPr>
          </a:p>
        </p:txBody>
      </p:sp>
      <p:sp>
        <p:nvSpPr>
          <p:cNvPr id="416" name="Google Shape;416;p3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17</a:t>
            </a:fld>
            <a:endParaRPr/>
          </a:p>
        </p:txBody>
      </p:sp>
      <p:sp>
        <p:nvSpPr>
          <p:cNvPr id="37" name="Google Shape;149;p27">
            <a:extLst>
              <a:ext uri="{FF2B5EF4-FFF2-40B4-BE49-F238E27FC236}">
                <a16:creationId xmlns:a16="http://schemas.microsoft.com/office/drawing/2014/main" id="{168465C1-8B14-44F3-B064-31EE8DE68441}"/>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2" name="Google Shape;422;p40"/>
          <p:cNvSpPr/>
          <p:nvPr/>
        </p:nvSpPr>
        <p:spPr>
          <a:xfrm>
            <a:off x="956172" y="611770"/>
            <a:ext cx="7284314"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2600" b="1" dirty="0">
                <a:solidFill>
                  <a:schemeClr val="lt1"/>
                </a:solidFill>
                <a:latin typeface="Microsoft JhengHei"/>
                <a:ea typeface="Microsoft JhengHei"/>
                <a:cs typeface="Microsoft JhengHei"/>
                <a:sym typeface="Microsoft JhengHei"/>
              </a:rPr>
              <a:t>上网成瘾的原因</a:t>
            </a:r>
            <a:r>
              <a:rPr lang="en-US" altLang="zh-TW" sz="2400" b="1" dirty="0">
                <a:solidFill>
                  <a:schemeClr val="lt1"/>
                </a:solidFill>
                <a:latin typeface="Microsoft JhengHei"/>
                <a:ea typeface="Microsoft JhengHei"/>
                <a:sym typeface="Microsoft JhengHei"/>
              </a:rPr>
              <a:t>︰</a:t>
            </a:r>
            <a:r>
              <a:rPr lang="zh-CN" altLang="en-US" sz="2600" b="1" dirty="0">
                <a:solidFill>
                  <a:schemeClr val="lt1"/>
                </a:solidFill>
                <a:latin typeface="Microsoft JhengHei"/>
                <a:ea typeface="Microsoft JhengHei"/>
                <a:cs typeface="Microsoft JhengHei"/>
                <a:sym typeface="Microsoft JhengHei"/>
              </a:rPr>
              <a:t>（</a:t>
            </a:r>
            <a:r>
              <a:rPr lang="en-US" altLang="zh-CN" sz="2600" b="1" dirty="0">
                <a:solidFill>
                  <a:schemeClr val="lt1"/>
                </a:solidFill>
                <a:latin typeface="Microsoft JhengHei"/>
                <a:ea typeface="Microsoft JhengHei"/>
                <a:cs typeface="Microsoft JhengHei"/>
                <a:sym typeface="Microsoft JhengHei"/>
              </a:rPr>
              <a:t>3 </a:t>
            </a:r>
            <a:r>
              <a:rPr lang="zh-CN" altLang="en-US" sz="2600" b="1" dirty="0">
                <a:solidFill>
                  <a:schemeClr val="lt1"/>
                </a:solidFill>
                <a:latin typeface="Microsoft JhengHei"/>
                <a:ea typeface="Microsoft JhengHei"/>
                <a:cs typeface="Microsoft JhengHei"/>
                <a:sym typeface="Microsoft JhengHei"/>
              </a:rPr>
              <a:t>）环境、心理及社交因素</a:t>
            </a:r>
            <a:endParaRPr sz="2600" b="1" dirty="0">
              <a:solidFill>
                <a:schemeClr val="lt1"/>
              </a:solidFill>
              <a:latin typeface="Microsoft JhengHei"/>
              <a:ea typeface="Microsoft JhengHei"/>
              <a:cs typeface="Microsoft JhengHei"/>
              <a:sym typeface="Microsoft JhengHei"/>
            </a:endParaRPr>
          </a:p>
        </p:txBody>
      </p:sp>
      <p:sp>
        <p:nvSpPr>
          <p:cNvPr id="423" name="Google Shape;423;p40"/>
          <p:cNvSpPr txBox="1">
            <a:spLocks noGrp="1"/>
          </p:cNvSpPr>
          <p:nvPr>
            <p:ph type="body" idx="1"/>
          </p:nvPr>
        </p:nvSpPr>
        <p:spPr>
          <a:xfrm>
            <a:off x="1124350" y="1369225"/>
            <a:ext cx="5615400" cy="3263400"/>
          </a:xfrm>
          <a:prstGeom prst="rect">
            <a:avLst/>
          </a:prstGeom>
          <a:noFill/>
          <a:ln>
            <a:noFill/>
          </a:ln>
        </p:spPr>
        <p:txBody>
          <a:bodyPr spcFirstLastPara="1" wrap="square" lIns="68575" tIns="34275" rIns="68575" bIns="34275" anchor="t" anchorCtr="0">
            <a:normAutofit fontScale="25000" lnSpcReduction="20000"/>
          </a:bodyPr>
          <a:lstStyle/>
          <a:p>
            <a:pPr lvl="0" indent="-330200">
              <a:lnSpc>
                <a:spcPct val="115000"/>
              </a:lnSpc>
              <a:spcBef>
                <a:spcPts val="0"/>
              </a:spcBef>
              <a:buClr>
                <a:schemeClr val="accent1"/>
              </a:buClr>
              <a:buSzPct val="88888"/>
              <a:buFont typeface="Microsoft JhengHei"/>
              <a:buAutoNum type="arabicPeriod"/>
            </a:pPr>
            <a:r>
              <a:rPr lang="zh-TW" sz="7200" b="1" dirty="0">
                <a:solidFill>
                  <a:schemeClr val="accent1"/>
                </a:solidFill>
                <a:latin typeface="Microsoft JhengHei"/>
                <a:ea typeface="Microsoft JhengHei"/>
                <a:cs typeface="Microsoft JhengHei"/>
                <a:sym typeface="Microsoft JhengHei"/>
              </a:rPr>
              <a:t>生活</a:t>
            </a:r>
            <a:r>
              <a:rPr lang="zh-TW" altLang="en-US" sz="7200" b="1" dirty="0">
                <a:solidFill>
                  <a:schemeClr val="accent1"/>
                </a:solidFill>
                <a:latin typeface="Microsoft JhengHei"/>
                <a:ea typeface="Microsoft JhengHei"/>
                <a:cs typeface="Microsoft JhengHei"/>
                <a:sym typeface="Microsoft JhengHei"/>
              </a:rPr>
              <a:t>无</a:t>
            </a:r>
            <a:r>
              <a:rPr lang="zh-TW" sz="7200" b="1" dirty="0">
                <a:solidFill>
                  <a:schemeClr val="accent1"/>
                </a:solidFill>
                <a:latin typeface="Microsoft JhengHei"/>
                <a:ea typeface="Microsoft JhengHei"/>
                <a:cs typeface="Microsoft JhengHei"/>
                <a:sym typeface="Microsoft JhengHei"/>
              </a:rPr>
              <a:t>聊</a:t>
            </a:r>
            <a:br>
              <a:rPr lang="zh-TW" sz="6400" b="1" dirty="0">
                <a:latin typeface="Microsoft JhengHei"/>
                <a:ea typeface="Microsoft JhengHei"/>
                <a:cs typeface="Microsoft JhengHei"/>
                <a:sym typeface="Microsoft JhengHei"/>
              </a:rPr>
            </a:br>
            <a:r>
              <a:rPr lang="en-US" altLang="zh-CN" sz="6400" b="1" dirty="0">
                <a:latin typeface="Microsoft JhengHei"/>
                <a:ea typeface="Microsoft JhengHei"/>
                <a:cs typeface="Microsoft JhengHei"/>
                <a:sym typeface="Microsoft JhengHei"/>
              </a:rPr>
              <a:t>- </a:t>
            </a:r>
            <a:r>
              <a:rPr lang="zh-CN" altLang="en-US" sz="6400" b="1" dirty="0">
                <a:latin typeface="Microsoft JhengHei"/>
                <a:ea typeface="Microsoft JhengHei"/>
                <a:cs typeface="Microsoft JhengHei"/>
                <a:sym typeface="Microsoft JhengHei"/>
              </a:rPr>
              <a:t>缺乏其他兴趣及个人目标</a:t>
            </a:r>
            <a:endParaRPr sz="6400" b="1" dirty="0">
              <a:latin typeface="Microsoft JhengHei"/>
              <a:ea typeface="Microsoft JhengHei"/>
              <a:cs typeface="Microsoft JhengHei"/>
              <a:sym typeface="Microsoft JhengHei"/>
            </a:endParaRPr>
          </a:p>
          <a:p>
            <a:pPr lvl="0" indent="-330200">
              <a:lnSpc>
                <a:spcPct val="115000"/>
              </a:lnSpc>
              <a:spcBef>
                <a:spcPts val="0"/>
              </a:spcBef>
              <a:buClr>
                <a:schemeClr val="accent1"/>
              </a:buClr>
              <a:buSzPct val="88888"/>
              <a:buFont typeface="Microsoft JhengHei"/>
              <a:buAutoNum type="arabicPeriod"/>
            </a:pPr>
            <a:r>
              <a:rPr lang="zh-TW" sz="7200" b="1" dirty="0">
                <a:solidFill>
                  <a:schemeClr val="accent1"/>
                </a:solidFill>
                <a:latin typeface="Microsoft JhengHei"/>
                <a:ea typeface="Microsoft JhengHei"/>
                <a:cs typeface="Microsoft JhengHei"/>
                <a:sym typeface="Microsoft JhengHei"/>
              </a:rPr>
              <a:t>朋</a:t>
            </a:r>
            <a:r>
              <a:rPr lang="zh-TW" altLang="en-US" sz="7200" b="1" dirty="0">
                <a:solidFill>
                  <a:schemeClr val="accent1"/>
                </a:solidFill>
                <a:latin typeface="Microsoft JhengHei"/>
                <a:ea typeface="Microsoft JhengHei"/>
                <a:cs typeface="Microsoft JhengHei"/>
                <a:sym typeface="Microsoft JhengHei"/>
              </a:rPr>
              <a:t>辈影响</a:t>
            </a:r>
            <a:br>
              <a:rPr lang="zh-TW" sz="6400" b="1" dirty="0">
                <a:latin typeface="Microsoft JhengHei"/>
                <a:ea typeface="Microsoft JhengHei"/>
                <a:cs typeface="Microsoft JhengHei"/>
                <a:sym typeface="Microsoft JhengHei"/>
              </a:rPr>
            </a:br>
            <a:r>
              <a:rPr lang="en-US" altLang="zh-CN" sz="6400" b="1" dirty="0">
                <a:latin typeface="Microsoft JhengHei"/>
                <a:ea typeface="Microsoft JhengHei"/>
                <a:cs typeface="Microsoft JhengHei"/>
                <a:sym typeface="Microsoft JhengHei"/>
              </a:rPr>
              <a:t>- </a:t>
            </a:r>
            <a:r>
              <a:rPr lang="zh-CN" altLang="en-US" sz="6400" b="1" dirty="0">
                <a:latin typeface="Microsoft JhengHei"/>
                <a:ea typeface="Microsoft JhengHei"/>
                <a:cs typeface="Microsoft JhengHei"/>
                <a:sym typeface="Microsoft JhengHei"/>
              </a:rPr>
              <a:t>增加共同话题，渴望得到朋辈认同</a:t>
            </a:r>
            <a:br>
              <a:rPr lang="zh-CN" altLang="en-US" sz="6400" b="1" dirty="0">
                <a:latin typeface="Microsoft JhengHei"/>
                <a:ea typeface="Microsoft JhengHei"/>
                <a:cs typeface="Microsoft JhengHei"/>
                <a:sym typeface="Microsoft JhengHei"/>
              </a:rPr>
            </a:br>
            <a:r>
              <a:rPr lang="en-US" altLang="zh-CN" sz="6400" b="1" dirty="0">
                <a:latin typeface="Microsoft JhengHei"/>
                <a:ea typeface="Microsoft JhengHei"/>
                <a:cs typeface="Microsoft JhengHei"/>
                <a:sym typeface="Microsoft JhengHei"/>
              </a:rPr>
              <a:t>- </a:t>
            </a:r>
            <a:r>
              <a:rPr lang="zh-CN" altLang="en-US" sz="6400" b="1" dirty="0">
                <a:latin typeface="Microsoft JhengHei"/>
                <a:ea typeface="Microsoft JhengHei"/>
                <a:cs typeface="Microsoft JhengHei"/>
                <a:sym typeface="Microsoft JhengHei"/>
              </a:rPr>
              <a:t>现实中缺乏朋友关爱</a:t>
            </a:r>
            <a:endParaRPr sz="6400" b="1" dirty="0">
              <a:latin typeface="Microsoft JhengHei"/>
              <a:ea typeface="Microsoft JhengHei"/>
              <a:cs typeface="Microsoft JhengHei"/>
              <a:sym typeface="Microsoft JhengHei"/>
            </a:endParaRPr>
          </a:p>
          <a:p>
            <a:pPr lvl="0" indent="-330200">
              <a:lnSpc>
                <a:spcPct val="115000"/>
              </a:lnSpc>
              <a:spcBef>
                <a:spcPts val="0"/>
              </a:spcBef>
              <a:buClr>
                <a:schemeClr val="accent1"/>
              </a:buClr>
              <a:buSzPct val="88888"/>
              <a:buFont typeface="Microsoft JhengHei"/>
              <a:buAutoNum type="arabicPeriod"/>
            </a:pPr>
            <a:r>
              <a:rPr lang="zh-TW" altLang="en-US" sz="7200" b="1" dirty="0">
                <a:solidFill>
                  <a:schemeClr val="accent1"/>
                </a:solidFill>
                <a:latin typeface="Microsoft JhengHei"/>
                <a:ea typeface="Microsoft JhengHei"/>
                <a:cs typeface="Microsoft JhengHei"/>
                <a:sym typeface="Microsoft JhengHei"/>
              </a:rPr>
              <a:t>家庭困扰</a:t>
            </a:r>
            <a:br>
              <a:rPr lang="zh-TW" sz="6400" b="1" dirty="0">
                <a:latin typeface="Microsoft JhengHei"/>
                <a:ea typeface="Microsoft JhengHei"/>
                <a:cs typeface="Microsoft JhengHei"/>
                <a:sym typeface="Microsoft JhengHei"/>
              </a:rPr>
            </a:br>
            <a:r>
              <a:rPr lang="zh-TW" sz="6400" b="1" dirty="0">
                <a:latin typeface="Microsoft JhengHei"/>
                <a:ea typeface="Microsoft JhengHei"/>
                <a:cs typeface="Microsoft JhengHei"/>
                <a:sym typeface="Microsoft JhengHei"/>
              </a:rPr>
              <a:t>- </a:t>
            </a:r>
            <a:r>
              <a:rPr lang="zh-CN" altLang="en-US" sz="6400" b="1" dirty="0">
                <a:latin typeface="Microsoft JhengHei"/>
                <a:ea typeface="Microsoft JhengHei"/>
                <a:cs typeface="Microsoft JhengHei"/>
                <a:sym typeface="Microsoft JhengHei"/>
              </a:rPr>
              <a:t>家庭缺乏关爱、父母婚姻出现问题、亲子关系疏离</a:t>
            </a:r>
            <a:br>
              <a:rPr lang="zh-CN" altLang="en-US" sz="6400" b="1" dirty="0">
                <a:latin typeface="Microsoft JhengHei"/>
                <a:ea typeface="Microsoft JhengHei"/>
                <a:cs typeface="Microsoft JhengHei"/>
                <a:sym typeface="Microsoft JhengHei"/>
              </a:rPr>
            </a:br>
            <a:r>
              <a:rPr lang="en-US" altLang="zh-CN" sz="6400" b="1" dirty="0">
                <a:latin typeface="Microsoft JhengHei"/>
                <a:ea typeface="Microsoft JhengHei"/>
                <a:cs typeface="Microsoft JhengHei"/>
                <a:sym typeface="Microsoft JhengHei"/>
              </a:rPr>
              <a:t>- </a:t>
            </a:r>
            <a:r>
              <a:rPr lang="zh-CN" altLang="en-US" sz="6400" b="1" dirty="0">
                <a:latin typeface="Microsoft JhengHei"/>
                <a:ea typeface="Microsoft JhengHei"/>
                <a:cs typeface="Microsoft JhengHei"/>
                <a:sym typeface="Microsoft JhengHei"/>
              </a:rPr>
              <a:t>逃避家中不快，甚至在网上寻找关爱</a:t>
            </a:r>
            <a:endParaRPr sz="6400" b="1" dirty="0">
              <a:latin typeface="Microsoft JhengHei"/>
              <a:ea typeface="Microsoft JhengHei"/>
              <a:cs typeface="Microsoft JhengHei"/>
              <a:sym typeface="Microsoft JhengHei"/>
            </a:endParaRPr>
          </a:p>
          <a:p>
            <a:pPr lvl="0" indent="-330200">
              <a:lnSpc>
                <a:spcPct val="115000"/>
              </a:lnSpc>
              <a:spcBef>
                <a:spcPts val="0"/>
              </a:spcBef>
              <a:buClr>
                <a:schemeClr val="accent1"/>
              </a:buClr>
              <a:buSzPct val="88888"/>
              <a:buFont typeface="Microsoft JhengHei"/>
              <a:buAutoNum type="arabicPeriod"/>
            </a:pPr>
            <a:r>
              <a:rPr lang="zh-TW" altLang="en-US" sz="7200" b="1" dirty="0">
                <a:solidFill>
                  <a:schemeClr val="accent1"/>
                </a:solidFill>
                <a:latin typeface="Microsoft JhengHei"/>
                <a:ea typeface="Microsoft JhengHei"/>
                <a:cs typeface="Microsoft JhengHei"/>
                <a:sym typeface="Microsoft JhengHei"/>
              </a:rPr>
              <a:t>个人困扰</a:t>
            </a:r>
            <a:br>
              <a:rPr lang="zh-TW" sz="6400" b="1" dirty="0">
                <a:latin typeface="Microsoft JhengHei"/>
                <a:ea typeface="Microsoft JhengHei"/>
                <a:cs typeface="Microsoft JhengHei"/>
                <a:sym typeface="Microsoft JhengHei"/>
              </a:rPr>
            </a:br>
            <a:r>
              <a:rPr lang="zh-TW" sz="6400" b="1" dirty="0">
                <a:latin typeface="Microsoft JhengHei"/>
                <a:ea typeface="Microsoft JhengHei"/>
                <a:cs typeface="Microsoft JhengHei"/>
                <a:sym typeface="Microsoft JhengHei"/>
              </a:rPr>
              <a:t>- </a:t>
            </a:r>
            <a:r>
              <a:rPr lang="zh-CN" altLang="en-US" sz="6400" b="1" dirty="0">
                <a:latin typeface="Microsoft JhengHei"/>
                <a:ea typeface="Microsoft JhengHei"/>
                <a:cs typeface="Microsoft JhengHei"/>
                <a:sym typeface="Microsoft JhengHei"/>
              </a:rPr>
              <a:t>逃避现实成长压力</a:t>
            </a:r>
            <a:br>
              <a:rPr lang="zh-CN" altLang="en-US" sz="6400" b="1" dirty="0">
                <a:latin typeface="Microsoft JhengHei"/>
                <a:ea typeface="Microsoft JhengHei"/>
                <a:cs typeface="Microsoft JhengHei"/>
                <a:sym typeface="Microsoft JhengHei"/>
              </a:rPr>
            </a:br>
            <a:r>
              <a:rPr lang="en-US" altLang="zh-CN" sz="6400" b="1" dirty="0">
                <a:latin typeface="Microsoft JhengHei"/>
                <a:ea typeface="Microsoft JhengHei"/>
                <a:cs typeface="Microsoft JhengHei"/>
                <a:sym typeface="Microsoft JhengHei"/>
              </a:rPr>
              <a:t>- </a:t>
            </a:r>
            <a:r>
              <a:rPr lang="zh-CN" altLang="en-US" sz="6400" b="1" dirty="0">
                <a:latin typeface="Microsoft JhengHei"/>
                <a:ea typeface="Microsoft JhengHei"/>
                <a:cs typeface="Microsoft JhengHei"/>
                <a:sym typeface="Microsoft JhengHei"/>
              </a:rPr>
              <a:t>透过晋级、完成任务及得到道具获得成功感</a:t>
            </a:r>
            <a:endParaRPr sz="6400" b="1" dirty="0">
              <a:latin typeface="Microsoft JhengHei"/>
              <a:ea typeface="Microsoft JhengHei"/>
              <a:cs typeface="Microsoft JhengHei"/>
              <a:sym typeface="Microsoft JhengHei"/>
            </a:endParaRPr>
          </a:p>
          <a:p>
            <a:pPr lvl="0" indent="-330200">
              <a:lnSpc>
                <a:spcPct val="115000"/>
              </a:lnSpc>
              <a:spcBef>
                <a:spcPts val="0"/>
              </a:spcBef>
              <a:buClr>
                <a:schemeClr val="accent1"/>
              </a:buClr>
              <a:buSzPct val="88888"/>
              <a:buFont typeface="Microsoft JhengHei"/>
              <a:buAutoNum type="arabicPeriod"/>
            </a:pPr>
            <a:r>
              <a:rPr lang="zh-CN" altLang="en-US" sz="7200" b="1" dirty="0">
                <a:solidFill>
                  <a:schemeClr val="accent1"/>
                </a:solidFill>
                <a:latin typeface="Microsoft JhengHei"/>
                <a:ea typeface="Microsoft JhengHei"/>
                <a:cs typeface="Microsoft JhengHei"/>
                <a:sym typeface="Microsoft JhengHei"/>
              </a:rPr>
              <a:t>其他相关因素</a:t>
            </a:r>
            <a:br>
              <a:rPr lang="zh-TW" sz="6400" b="1" dirty="0">
                <a:latin typeface="Microsoft JhengHei"/>
                <a:ea typeface="Microsoft JhengHei"/>
                <a:cs typeface="Microsoft JhengHei"/>
                <a:sym typeface="Microsoft JhengHei"/>
              </a:rPr>
            </a:br>
            <a:r>
              <a:rPr lang="en-US" altLang="zh-CN" sz="6400" b="1" dirty="0">
                <a:latin typeface="Microsoft JhengHei"/>
                <a:ea typeface="Microsoft JhengHei"/>
                <a:cs typeface="Microsoft JhengHei"/>
                <a:sym typeface="Microsoft JhengHei"/>
              </a:rPr>
              <a:t>- </a:t>
            </a:r>
            <a:r>
              <a:rPr lang="zh-CN" altLang="en-US" sz="6400" b="1" dirty="0">
                <a:latin typeface="Microsoft JhengHei"/>
                <a:ea typeface="Microsoft JhengHei"/>
                <a:cs typeface="Microsoft JhengHei"/>
                <a:sym typeface="Microsoft JhengHei"/>
              </a:rPr>
              <a:t>专注力不足</a:t>
            </a:r>
            <a:r>
              <a:rPr lang="zh-TW" altLang="en-US" sz="6400" b="1" dirty="0">
                <a:latin typeface="Microsoft JhengHei"/>
                <a:ea typeface="Microsoft JhengHei"/>
                <a:sym typeface="Microsoft JhengHei"/>
              </a:rPr>
              <a:t>／</a:t>
            </a:r>
            <a:r>
              <a:rPr lang="zh-CN" altLang="en-US" sz="6400" b="1" dirty="0">
                <a:latin typeface="Microsoft JhengHei"/>
                <a:ea typeface="Microsoft JhengHei"/>
                <a:cs typeface="Microsoft JhengHei"/>
                <a:sym typeface="Microsoft JhengHei"/>
              </a:rPr>
              <a:t>过度活跃症</a:t>
            </a:r>
            <a:br>
              <a:rPr lang="zh-CN" altLang="en-US" sz="6400" b="1" dirty="0">
                <a:latin typeface="Microsoft JhengHei"/>
                <a:ea typeface="Microsoft JhengHei"/>
                <a:cs typeface="Microsoft JhengHei"/>
                <a:sym typeface="Microsoft JhengHei"/>
              </a:rPr>
            </a:br>
            <a:r>
              <a:rPr lang="en-US" altLang="zh-CN" sz="6400" b="1" dirty="0">
                <a:latin typeface="Microsoft JhengHei"/>
                <a:ea typeface="Microsoft JhengHei"/>
                <a:cs typeface="Microsoft JhengHei"/>
                <a:sym typeface="Microsoft JhengHei"/>
              </a:rPr>
              <a:t>- </a:t>
            </a:r>
            <a:r>
              <a:rPr lang="zh-CN" altLang="en-US" sz="6400" b="1" dirty="0">
                <a:latin typeface="Microsoft JhengHei"/>
                <a:ea typeface="Microsoft JhengHei"/>
                <a:cs typeface="Microsoft JhengHei"/>
                <a:sym typeface="Microsoft JhengHei"/>
              </a:rPr>
              <a:t>自闭症谱系</a:t>
            </a:r>
            <a:br>
              <a:rPr lang="zh-CN" altLang="en-US" sz="6400" b="1" dirty="0">
                <a:latin typeface="Microsoft JhengHei"/>
                <a:ea typeface="Microsoft JhengHei"/>
                <a:cs typeface="Microsoft JhengHei"/>
                <a:sym typeface="Microsoft JhengHei"/>
              </a:rPr>
            </a:br>
            <a:r>
              <a:rPr lang="en-US" altLang="zh-CN" sz="6400" b="1" dirty="0">
                <a:latin typeface="Microsoft JhengHei"/>
                <a:ea typeface="Microsoft JhengHei"/>
                <a:cs typeface="Microsoft JhengHei"/>
                <a:sym typeface="Microsoft JhengHei"/>
              </a:rPr>
              <a:t>- </a:t>
            </a:r>
            <a:r>
              <a:rPr lang="zh-CN" altLang="en-US" sz="6400" b="1" dirty="0">
                <a:latin typeface="Microsoft JhengHei"/>
                <a:ea typeface="Microsoft JhengHei"/>
                <a:cs typeface="Microsoft JhengHei"/>
                <a:sym typeface="Microsoft JhengHei"/>
              </a:rPr>
              <a:t>社交焦虑</a:t>
            </a:r>
            <a:r>
              <a:rPr lang="zh-TW" altLang="en-US" sz="6400" b="1" dirty="0">
                <a:latin typeface="Microsoft JhengHei"/>
                <a:ea typeface="Microsoft JhengHei"/>
                <a:sym typeface="Microsoft JhengHei"/>
              </a:rPr>
              <a:t>／</a:t>
            </a:r>
            <a:r>
              <a:rPr lang="zh-CN" altLang="en-US" sz="6400" b="1" dirty="0">
                <a:latin typeface="Microsoft JhengHei"/>
                <a:ea typeface="Microsoft JhengHei"/>
                <a:cs typeface="Microsoft JhengHei"/>
                <a:sym typeface="Microsoft JhengHei"/>
              </a:rPr>
              <a:t>抑郁</a:t>
            </a:r>
            <a:endParaRPr dirty="0"/>
          </a:p>
        </p:txBody>
      </p:sp>
      <p:sp>
        <p:nvSpPr>
          <p:cNvPr id="424" name="Google Shape;424;p40"/>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18</a:t>
            </a:fld>
            <a:endParaRPr/>
          </a:p>
        </p:txBody>
      </p:sp>
      <p:sp>
        <p:nvSpPr>
          <p:cNvPr id="6" name="Google Shape;149;p27">
            <a:extLst>
              <a:ext uri="{FF2B5EF4-FFF2-40B4-BE49-F238E27FC236}">
                <a16:creationId xmlns:a16="http://schemas.microsoft.com/office/drawing/2014/main" id="{BB7ED965-A4C1-4AD1-BEC5-C57D52DBCFA3}"/>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30" name="Google Shape;430;p41"/>
          <p:cNvSpPr/>
          <p:nvPr/>
        </p:nvSpPr>
        <p:spPr>
          <a:xfrm>
            <a:off x="2209420" y="178750"/>
            <a:ext cx="4037400" cy="5478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TW" altLang="en-US" sz="3300" b="1" dirty="0">
                <a:solidFill>
                  <a:schemeClr val="lt1"/>
                </a:solidFill>
                <a:latin typeface="Microsoft JhengHei"/>
                <a:ea typeface="Microsoft JhengHei"/>
                <a:sym typeface="Microsoft JhengHei"/>
              </a:rPr>
              <a:t>上</a:t>
            </a:r>
            <a:r>
              <a:rPr lang="zh-CN" altLang="en-US" sz="3300" b="1" dirty="0">
                <a:solidFill>
                  <a:schemeClr val="lt1"/>
                </a:solidFill>
                <a:latin typeface="Microsoft JhengHei"/>
                <a:ea typeface="Microsoft JhengHei"/>
                <a:sym typeface="Microsoft JhengHei"/>
              </a:rPr>
              <a:t>网</a:t>
            </a:r>
            <a:r>
              <a:rPr lang="zh-TW" altLang="en-US" sz="3300" b="1" dirty="0">
                <a:solidFill>
                  <a:schemeClr val="lt1"/>
                </a:solidFill>
                <a:latin typeface="Microsoft JhengHei"/>
                <a:ea typeface="Microsoft JhengHei"/>
                <a:sym typeface="Microsoft JhengHei"/>
              </a:rPr>
              <a:t>成癮</a:t>
            </a:r>
            <a:r>
              <a:rPr lang="zh-TW" altLang="en-US" sz="3300" b="1" dirty="0">
                <a:solidFill>
                  <a:schemeClr val="lt1"/>
                </a:solidFill>
                <a:latin typeface="Microsoft JhengHei"/>
                <a:ea typeface="Microsoft JhengHei"/>
                <a:cs typeface="Microsoft JhengHei"/>
                <a:sym typeface="Microsoft JhengHei"/>
              </a:rPr>
              <a:t>的形成</a:t>
            </a:r>
            <a:endParaRPr sz="3300" b="1" dirty="0">
              <a:solidFill>
                <a:schemeClr val="lt1"/>
              </a:solidFill>
              <a:latin typeface="Microsoft JhengHei"/>
              <a:ea typeface="Microsoft JhengHei"/>
              <a:cs typeface="Microsoft JhengHei"/>
              <a:sym typeface="Microsoft JhengHei"/>
            </a:endParaRPr>
          </a:p>
        </p:txBody>
      </p:sp>
      <p:sp>
        <p:nvSpPr>
          <p:cNvPr id="431" name="Google Shape;431;p41"/>
          <p:cNvSpPr/>
          <p:nvPr/>
        </p:nvSpPr>
        <p:spPr>
          <a:xfrm>
            <a:off x="666325" y="825325"/>
            <a:ext cx="2212500" cy="1197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zh-TW" altLang="en-US" sz="1700" b="1" u="sng" dirty="0">
                <a:solidFill>
                  <a:srgbClr val="004AAD"/>
                </a:solidFill>
                <a:latin typeface="Microsoft JhengHei"/>
                <a:ea typeface="Microsoft JhengHei"/>
                <a:cs typeface="Microsoft JhengHei"/>
                <a:sym typeface="Microsoft JhengHei"/>
              </a:rPr>
              <a:t>网络特质 </a:t>
            </a:r>
            <a:r>
              <a:rPr lang="zh-TW" sz="1700" b="1" u="sng" dirty="0">
                <a:solidFill>
                  <a:srgbClr val="004AAD"/>
                </a:solidFill>
                <a:latin typeface="Microsoft JhengHei"/>
                <a:ea typeface="Microsoft JhengHei"/>
                <a:cs typeface="Microsoft JhengHei"/>
                <a:sym typeface="Microsoft JhengHei"/>
              </a:rPr>
              <a:t>：</a:t>
            </a:r>
            <a:endParaRPr sz="1700" b="1" u="sng" dirty="0">
              <a:solidFill>
                <a:srgbClr val="004AAD"/>
              </a:solidFill>
              <a:latin typeface="Microsoft JhengHei"/>
              <a:ea typeface="Microsoft JhengHei"/>
              <a:cs typeface="Microsoft JhengHei"/>
              <a:sym typeface="Microsoft JhengHei"/>
            </a:endParaRPr>
          </a:p>
          <a:p>
            <a:pPr lvl="0">
              <a:lnSpc>
                <a:spcPct val="115000"/>
              </a:lnSpc>
              <a:buClr>
                <a:schemeClr val="dk1"/>
              </a:buClr>
              <a:buSzPts val="1100"/>
            </a:pPr>
            <a:r>
              <a:rPr lang="en-US" altLang="zh-CN" sz="1500" b="1" dirty="0">
                <a:solidFill>
                  <a:schemeClr val="dk1"/>
                </a:solidFill>
                <a:latin typeface="Microsoft JhengHei"/>
                <a:ea typeface="Microsoft JhengHei"/>
                <a:cs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 资讯自由取用性
</a:t>
            </a:r>
            <a:r>
              <a:rPr lang="en-US" altLang="zh-CN" sz="1500" b="1" dirty="0">
                <a:solidFill>
                  <a:schemeClr val="dk1"/>
                </a:solidFill>
                <a:latin typeface="Microsoft JhengHei"/>
                <a:ea typeface="Microsoft JhengHei"/>
                <a:cs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自我控制的沟通环境
</a:t>
            </a:r>
            <a:r>
              <a:rPr lang="en-US" altLang="zh-CN" sz="1500" b="1" dirty="0">
                <a:solidFill>
                  <a:schemeClr val="dk1"/>
                </a:solidFill>
                <a:latin typeface="Microsoft JhengHei"/>
                <a:ea typeface="Microsoft JhengHei"/>
                <a:cs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刺激感</a:t>
            </a:r>
            <a:endParaRPr sz="1500" b="1" dirty="0">
              <a:latin typeface="Microsoft JhengHei"/>
              <a:ea typeface="Microsoft JhengHei"/>
              <a:cs typeface="Microsoft JhengHei"/>
              <a:sym typeface="Microsoft JhengHei"/>
            </a:endParaRPr>
          </a:p>
        </p:txBody>
      </p:sp>
      <p:sp>
        <p:nvSpPr>
          <p:cNvPr id="432" name="Google Shape;432;p41"/>
          <p:cNvSpPr/>
          <p:nvPr/>
        </p:nvSpPr>
        <p:spPr>
          <a:xfrm>
            <a:off x="370400" y="2122000"/>
            <a:ext cx="1930500" cy="7470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nSpc>
                <a:spcPct val="115000"/>
              </a:lnSpc>
              <a:buClr>
                <a:schemeClr val="dk1"/>
              </a:buClr>
              <a:buSzPts val="1100"/>
            </a:pPr>
            <a:r>
              <a:rPr lang="zh-TW" altLang="en-US" sz="1700" b="1" u="sng" dirty="0">
                <a:solidFill>
                  <a:srgbClr val="004AAD"/>
                </a:solidFill>
                <a:latin typeface="Microsoft JhengHei"/>
                <a:ea typeface="Microsoft JhengHei"/>
                <a:cs typeface="Microsoft JhengHei"/>
                <a:sym typeface="Microsoft JhengHei"/>
              </a:rPr>
              <a:t>神經生理因素：</a:t>
            </a:r>
            <a:br>
              <a:rPr lang="en-US" altLang="zh-TW" sz="1700" b="1" u="sng" dirty="0">
                <a:solidFill>
                  <a:srgbClr val="004AAD"/>
                </a:solidFill>
                <a:latin typeface="Microsoft JhengHei"/>
                <a:ea typeface="Microsoft JhengHei"/>
                <a:cs typeface="Microsoft JhengHei"/>
                <a:sym typeface="Microsoft JhengHei"/>
              </a:rPr>
            </a:br>
            <a:r>
              <a:rPr lang="zh-TW" sz="1500" b="1" dirty="0">
                <a:solidFill>
                  <a:schemeClr val="dk1"/>
                </a:solidFill>
                <a:latin typeface="Microsoft JhengHei"/>
                <a:ea typeface="Microsoft JhengHei"/>
                <a:cs typeface="Microsoft JhengHei"/>
                <a:sym typeface="Microsoft JhengHei"/>
              </a:rPr>
              <a:t>•</a:t>
            </a:r>
            <a:r>
              <a:rPr lang="zh-TW" altLang="en-US" sz="1500" b="1" dirty="0">
                <a:solidFill>
                  <a:schemeClr val="dk1"/>
                </a:solidFill>
                <a:latin typeface="Microsoft JhengHei"/>
                <a:ea typeface="Microsoft JhengHei"/>
                <a:cs typeface="Microsoft JhengHei"/>
                <a:sym typeface="Microsoft JhengHei"/>
              </a:rPr>
              <a:t>产生多巴胺</a:t>
            </a:r>
            <a:endParaRPr sz="1500" b="1" dirty="0">
              <a:latin typeface="Microsoft JhengHei"/>
              <a:ea typeface="Microsoft JhengHei"/>
              <a:cs typeface="Microsoft JhengHei"/>
              <a:sym typeface="Microsoft JhengHei"/>
            </a:endParaRPr>
          </a:p>
        </p:txBody>
      </p:sp>
      <p:sp>
        <p:nvSpPr>
          <p:cNvPr id="433" name="Google Shape;433;p41"/>
          <p:cNvSpPr txBox="1"/>
          <p:nvPr/>
        </p:nvSpPr>
        <p:spPr>
          <a:xfrm>
            <a:off x="4636200" y="938050"/>
            <a:ext cx="30000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sz="1800" b="1">
              <a:solidFill>
                <a:schemeClr val="dk1"/>
              </a:solidFill>
              <a:latin typeface="Microsoft JhengHei"/>
              <a:ea typeface="Microsoft JhengHei"/>
              <a:cs typeface="Microsoft JhengHei"/>
              <a:sym typeface="Microsoft JhengHei"/>
            </a:endParaRPr>
          </a:p>
        </p:txBody>
      </p:sp>
      <p:sp>
        <p:nvSpPr>
          <p:cNvPr id="434" name="Google Shape;434;p41"/>
          <p:cNvSpPr/>
          <p:nvPr/>
        </p:nvSpPr>
        <p:spPr>
          <a:xfrm>
            <a:off x="321175" y="3108700"/>
            <a:ext cx="2902800" cy="18879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nSpc>
                <a:spcPct val="115000"/>
              </a:lnSpc>
              <a:buClr>
                <a:schemeClr val="dk1"/>
              </a:buClr>
              <a:buSzPts val="1100"/>
            </a:pPr>
            <a:r>
              <a:rPr lang="zh-TW" altLang="en-US" sz="1800" b="1" u="sng" dirty="0">
                <a:solidFill>
                  <a:srgbClr val="004AAD"/>
                </a:solidFill>
                <a:latin typeface="Microsoft JhengHei"/>
                <a:ea typeface="Microsoft JhengHei"/>
                <a:cs typeface="Microsoft JhengHei"/>
                <a:sym typeface="Microsoft JhengHei"/>
              </a:rPr>
              <a:t>心理因素</a:t>
            </a:r>
            <a:r>
              <a:rPr lang="zh-TW" sz="1800" b="1" u="sng" dirty="0">
                <a:solidFill>
                  <a:srgbClr val="004AAD"/>
                </a:solidFill>
                <a:latin typeface="Microsoft JhengHei"/>
                <a:ea typeface="Microsoft JhengHei"/>
                <a:cs typeface="Microsoft JhengHei"/>
                <a:sym typeface="Microsoft JhengHei"/>
              </a:rPr>
              <a:t>：</a:t>
            </a:r>
            <a:endParaRPr sz="1800" b="1" u="sng" dirty="0">
              <a:solidFill>
                <a:srgbClr val="004AAD"/>
              </a:solidFill>
              <a:latin typeface="Microsoft JhengHei"/>
              <a:ea typeface="Microsoft JhengHei"/>
              <a:cs typeface="Microsoft JhengHei"/>
              <a:sym typeface="Microsoft JhengHei"/>
            </a:endParaRPr>
          </a:p>
          <a:p>
            <a:pPr lvl="0">
              <a:lnSpc>
                <a:spcPct val="115000"/>
              </a:lnSpc>
              <a:buClr>
                <a:schemeClr val="dk1"/>
              </a:buClr>
              <a:buSzPts val="1100"/>
            </a:pPr>
            <a:r>
              <a:rPr lang="en-US" altLang="zh-CN" sz="1500" b="1" dirty="0">
                <a:solidFill>
                  <a:schemeClr val="dk1"/>
                </a:solidFill>
                <a:latin typeface="Microsoft JhengHei"/>
                <a:ea typeface="Microsoft JhengHei"/>
                <a:cs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缺乏其他兴趣及个人目标
</a:t>
            </a:r>
            <a:r>
              <a:rPr lang="en-US" altLang="zh-CN" sz="1500" b="1" dirty="0">
                <a:solidFill>
                  <a:schemeClr val="dk1"/>
                </a:solidFill>
                <a:latin typeface="Microsoft JhengHei"/>
                <a:ea typeface="Microsoft JhengHei"/>
                <a:cs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渴望得到朋辈认同
</a:t>
            </a:r>
            <a:r>
              <a:rPr lang="en-US" altLang="zh-CN" sz="1500" b="1" dirty="0">
                <a:solidFill>
                  <a:schemeClr val="dk1"/>
                </a:solidFill>
                <a:latin typeface="Microsoft JhengHei"/>
                <a:ea typeface="Microsoft JhengHei"/>
                <a:cs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缺乏家庭关爱
</a:t>
            </a:r>
            <a:r>
              <a:rPr lang="en-US" altLang="zh-CN" sz="1500" b="1" dirty="0">
                <a:solidFill>
                  <a:schemeClr val="dk1"/>
                </a:solidFill>
                <a:latin typeface="Microsoft JhengHei"/>
                <a:ea typeface="Microsoft JhengHei"/>
                <a:cs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逃避现实成长压力
</a:t>
            </a:r>
            <a:r>
              <a:rPr lang="en-US" altLang="zh-CN" sz="1500" b="1" dirty="0">
                <a:solidFill>
                  <a:schemeClr val="dk1"/>
                </a:solidFill>
                <a:latin typeface="Microsoft JhengHei"/>
                <a:ea typeface="Microsoft JhengHei"/>
                <a:cs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寻求独立自主
</a:t>
            </a:r>
            <a:r>
              <a:rPr lang="en-US" altLang="zh-CN" sz="1500" b="1" dirty="0">
                <a:solidFill>
                  <a:schemeClr val="dk1"/>
                </a:solidFill>
                <a:latin typeface="Microsoft JhengHei"/>
                <a:ea typeface="Microsoft JhengHei"/>
                <a:cs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追求成功感</a:t>
            </a:r>
            <a:endParaRPr sz="1500" dirty="0">
              <a:latin typeface="Calibri"/>
              <a:ea typeface="Calibri"/>
              <a:cs typeface="Calibri"/>
              <a:sym typeface="Calibri"/>
            </a:endParaRPr>
          </a:p>
        </p:txBody>
      </p:sp>
      <p:sp>
        <p:nvSpPr>
          <p:cNvPr id="435" name="Google Shape;435;p41"/>
          <p:cNvSpPr/>
          <p:nvPr/>
        </p:nvSpPr>
        <p:spPr>
          <a:xfrm>
            <a:off x="3400150" y="3984475"/>
            <a:ext cx="2395500" cy="10836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nSpc>
                <a:spcPct val="115000"/>
              </a:lnSpc>
              <a:buClr>
                <a:schemeClr val="dk1"/>
              </a:buClr>
              <a:buSzPts val="1100"/>
            </a:pPr>
            <a:r>
              <a:rPr lang="zh-CN" altLang="en-US" sz="1700" b="1" u="sng" dirty="0">
                <a:solidFill>
                  <a:srgbClr val="004AAD"/>
                </a:solidFill>
                <a:latin typeface="Microsoft JhengHei"/>
                <a:ea typeface="Microsoft JhengHei"/>
                <a:cs typeface="Microsoft JhengHei"/>
                <a:sym typeface="Microsoft JhengHei"/>
              </a:rPr>
              <a:t>社会文化环境</a:t>
            </a:r>
            <a:r>
              <a:rPr lang="zh-TW" sz="1700" b="1" u="sng" dirty="0">
                <a:solidFill>
                  <a:srgbClr val="004AAD"/>
                </a:solidFill>
                <a:latin typeface="Microsoft JhengHei"/>
                <a:ea typeface="Microsoft JhengHei"/>
                <a:cs typeface="Microsoft JhengHei"/>
                <a:sym typeface="Microsoft JhengHei"/>
              </a:rPr>
              <a:t>：</a:t>
            </a:r>
            <a:endParaRPr sz="1700" b="1" u="sng" dirty="0">
              <a:solidFill>
                <a:srgbClr val="004AAD"/>
              </a:solidFill>
              <a:latin typeface="Microsoft JhengHei"/>
              <a:ea typeface="Microsoft JhengHei"/>
              <a:cs typeface="Microsoft JhengHei"/>
              <a:sym typeface="Microsoft JhengHei"/>
            </a:endParaRPr>
          </a:p>
          <a:p>
            <a:pPr lvl="0">
              <a:lnSpc>
                <a:spcPct val="115000"/>
              </a:lnSpc>
              <a:buClr>
                <a:schemeClr val="dk1"/>
              </a:buClr>
              <a:buSzPts val="1100"/>
            </a:pPr>
            <a:r>
              <a:rPr lang="en-US" altLang="zh-CN" sz="1500" b="1" dirty="0">
                <a:solidFill>
                  <a:schemeClr val="dk1"/>
                </a:solidFill>
                <a:latin typeface="Microsoft JhengHei"/>
                <a:ea typeface="Microsoft JhengHei"/>
                <a:cs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朋辈影响</a:t>
            </a:r>
            <a:r>
              <a:rPr lang="zh-TW" altLang="en-US" sz="1500" b="1" dirty="0">
                <a:solidFill>
                  <a:schemeClr val="dk1"/>
                </a:solidFill>
                <a:latin typeface="Microsoft JhengHei"/>
                <a:ea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缺乏朋友
</a:t>
            </a:r>
            <a:r>
              <a:rPr lang="en-US" altLang="zh-CN" sz="1500" b="1" dirty="0">
                <a:solidFill>
                  <a:schemeClr val="dk1"/>
                </a:solidFill>
                <a:latin typeface="Microsoft JhengHei"/>
                <a:ea typeface="Microsoft JhengHei"/>
                <a:cs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亲子关系疏离</a:t>
            </a:r>
            <a:r>
              <a:rPr lang="zh-TW" altLang="en-US" sz="1500" b="1" dirty="0">
                <a:solidFill>
                  <a:schemeClr val="dk1"/>
                </a:solidFill>
                <a:latin typeface="Microsoft JhengHei"/>
                <a:ea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监管问题</a:t>
            </a:r>
            <a:endParaRPr sz="1500" dirty="0">
              <a:latin typeface="Calibri"/>
              <a:ea typeface="Calibri"/>
              <a:cs typeface="Calibri"/>
              <a:sym typeface="Calibri"/>
            </a:endParaRPr>
          </a:p>
        </p:txBody>
      </p:sp>
      <p:sp>
        <p:nvSpPr>
          <p:cNvPr id="436" name="Google Shape;436;p41"/>
          <p:cNvSpPr/>
          <p:nvPr/>
        </p:nvSpPr>
        <p:spPr>
          <a:xfrm>
            <a:off x="5922600" y="3856625"/>
            <a:ext cx="2592750" cy="10836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nSpc>
                <a:spcPct val="115000"/>
              </a:lnSpc>
            </a:pPr>
            <a:r>
              <a:rPr lang="zh-CN" altLang="en-US" sz="1700" b="1" u="sng" dirty="0">
                <a:solidFill>
                  <a:srgbClr val="004AAD"/>
                </a:solidFill>
                <a:latin typeface="Microsoft JhengHei"/>
                <a:ea typeface="Microsoft JhengHei"/>
                <a:cs typeface="Microsoft JhengHei"/>
                <a:sym typeface="Microsoft JhengHei"/>
              </a:rPr>
              <a:t>其他相关因素</a:t>
            </a:r>
            <a:r>
              <a:rPr lang="zh-TW" sz="1700" b="1" u="sng" dirty="0">
                <a:solidFill>
                  <a:srgbClr val="004AAD"/>
                </a:solidFill>
                <a:latin typeface="Microsoft JhengHei"/>
                <a:ea typeface="Microsoft JhengHei"/>
                <a:cs typeface="Microsoft JhengHei"/>
                <a:sym typeface="Microsoft JhengHei"/>
              </a:rPr>
              <a:t>：</a:t>
            </a:r>
            <a:endParaRPr sz="1700" b="1" u="sng" dirty="0">
              <a:solidFill>
                <a:srgbClr val="004AAD"/>
              </a:solidFill>
              <a:latin typeface="Microsoft JhengHei"/>
              <a:ea typeface="Microsoft JhengHei"/>
              <a:cs typeface="Microsoft JhengHei"/>
              <a:sym typeface="Microsoft JhengHei"/>
            </a:endParaRPr>
          </a:p>
          <a:p>
            <a:pPr lvl="0">
              <a:lnSpc>
                <a:spcPct val="115000"/>
              </a:lnSpc>
            </a:pPr>
            <a:r>
              <a:rPr lang="zh-CN" altLang="en-US" sz="1500" b="1" dirty="0">
                <a:solidFill>
                  <a:schemeClr val="dk1"/>
                </a:solidFill>
                <a:latin typeface="Microsoft JhengHei"/>
                <a:ea typeface="Microsoft JhengHei"/>
                <a:cs typeface="Microsoft JhengHei"/>
                <a:sym typeface="Microsoft JhengHei"/>
              </a:rPr>
              <a:t>专注力不足</a:t>
            </a:r>
            <a:r>
              <a:rPr lang="zh-TW" altLang="en-US" sz="1500" b="1" dirty="0">
                <a:solidFill>
                  <a:schemeClr val="dk1"/>
                </a:solidFill>
                <a:latin typeface="Microsoft JhengHei"/>
                <a:ea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过度活跃症
自闭症谱系
社交焦虑</a:t>
            </a:r>
            <a:r>
              <a:rPr lang="zh-TW" altLang="en-US" sz="1500" b="1" dirty="0">
                <a:solidFill>
                  <a:schemeClr val="dk1"/>
                </a:solidFill>
                <a:latin typeface="Microsoft JhengHei"/>
                <a:ea typeface="Microsoft JhengHei"/>
                <a:sym typeface="Microsoft JhengHei"/>
              </a:rPr>
              <a:t>／</a:t>
            </a:r>
            <a:r>
              <a:rPr lang="zh-CN" altLang="en-US" sz="1500" b="1" dirty="0">
                <a:solidFill>
                  <a:schemeClr val="dk1"/>
                </a:solidFill>
                <a:latin typeface="Microsoft JhengHei"/>
                <a:ea typeface="Microsoft JhengHei"/>
                <a:cs typeface="Microsoft JhengHei"/>
                <a:sym typeface="Microsoft JhengHei"/>
              </a:rPr>
              <a:t>抑郁</a:t>
            </a:r>
            <a:endParaRPr sz="1500" b="1" dirty="0">
              <a:solidFill>
                <a:schemeClr val="dk1"/>
              </a:solidFill>
              <a:latin typeface="Microsoft JhengHei"/>
              <a:ea typeface="Microsoft JhengHei"/>
              <a:sym typeface="Microsoft JhengHei"/>
            </a:endParaRPr>
          </a:p>
        </p:txBody>
      </p:sp>
      <p:grpSp>
        <p:nvGrpSpPr>
          <p:cNvPr id="437" name="Google Shape;437;p41"/>
          <p:cNvGrpSpPr/>
          <p:nvPr/>
        </p:nvGrpSpPr>
        <p:grpSpPr>
          <a:xfrm>
            <a:off x="3709904" y="1906307"/>
            <a:ext cx="4868310" cy="1306895"/>
            <a:chOff x="3400150" y="1782450"/>
            <a:chExt cx="5216792" cy="1400445"/>
          </a:xfrm>
        </p:grpSpPr>
        <p:sp>
          <p:nvSpPr>
            <p:cNvPr id="438" name="Google Shape;438;p41"/>
            <p:cNvSpPr/>
            <p:nvPr/>
          </p:nvSpPr>
          <p:spPr>
            <a:xfrm>
              <a:off x="3400150" y="1782450"/>
              <a:ext cx="2099700" cy="1014600"/>
            </a:xfrm>
            <a:prstGeom prst="ellipse">
              <a:avLst/>
            </a:prstGeom>
            <a:solidFill>
              <a:srgbClr val="CC0066"/>
            </a:solidFill>
            <a:ln w="8900" cap="flat" cmpd="sng">
              <a:solidFill>
                <a:schemeClr val="dk2"/>
              </a:solidFill>
              <a:prstDash val="solid"/>
              <a:round/>
              <a:headEnd type="none" w="sm" len="sm"/>
              <a:tailEnd type="none" w="sm" len="sm"/>
            </a:ln>
          </p:spPr>
          <p:txBody>
            <a:bodyPr spcFirstLastPara="1" wrap="square" lIns="85325" tIns="85325" rIns="85325" bIns="85325" anchor="ctr" anchorCtr="0">
              <a:noAutofit/>
            </a:bodyPr>
            <a:lstStyle/>
            <a:p>
              <a:pPr lvl="0" algn="ctr">
                <a:buClr>
                  <a:schemeClr val="dk1"/>
                </a:buClr>
              </a:pPr>
              <a:r>
                <a:rPr lang="zh-TW" sz="1866" b="1" dirty="0">
                  <a:solidFill>
                    <a:schemeClr val="lt1"/>
                  </a:solidFill>
                  <a:latin typeface="Microsoft JhengHei"/>
                  <a:ea typeface="Microsoft JhengHei"/>
                  <a:cs typeface="Microsoft JhengHei"/>
                  <a:sym typeface="Microsoft JhengHei"/>
                </a:rPr>
                <a:t>↑</a:t>
              </a:r>
              <a:r>
                <a:rPr lang="zh-TW" altLang="en-US" sz="1866" b="1" dirty="0">
                  <a:solidFill>
                    <a:schemeClr val="lt1"/>
                  </a:solidFill>
                  <a:latin typeface="Microsoft JhengHei"/>
                  <a:ea typeface="Microsoft JhengHei"/>
                  <a:cs typeface="Microsoft JhengHei"/>
                  <a:sym typeface="Microsoft JhengHei"/>
                </a:rPr>
                <a:t>上网行为</a:t>
              </a:r>
              <a:endParaRPr sz="1866" b="1" dirty="0">
                <a:latin typeface="Microsoft JhengHei"/>
                <a:ea typeface="Microsoft JhengHei"/>
                <a:cs typeface="Microsoft JhengHei"/>
                <a:sym typeface="Microsoft JhengHei"/>
              </a:endParaRPr>
            </a:p>
          </p:txBody>
        </p:sp>
        <p:sp>
          <p:nvSpPr>
            <p:cNvPr id="439" name="Google Shape;439;p41"/>
            <p:cNvSpPr/>
            <p:nvPr/>
          </p:nvSpPr>
          <p:spPr>
            <a:xfrm>
              <a:off x="5591153" y="1899195"/>
              <a:ext cx="1705201" cy="1283700"/>
            </a:xfrm>
            <a:prstGeom prst="rightArrow">
              <a:avLst>
                <a:gd name="adj1" fmla="val 50000"/>
                <a:gd name="adj2" fmla="val 50000"/>
              </a:avLst>
            </a:prstGeom>
            <a:solidFill>
              <a:schemeClr val="lt2"/>
            </a:solidFill>
            <a:ln w="8900" cap="flat" cmpd="sng">
              <a:solidFill>
                <a:schemeClr val="dk2"/>
              </a:solidFill>
              <a:prstDash val="solid"/>
              <a:round/>
              <a:headEnd type="none" w="sm" len="sm"/>
              <a:tailEnd type="none" w="sm" len="sm"/>
            </a:ln>
          </p:spPr>
          <p:txBody>
            <a:bodyPr spcFirstLastPara="1" wrap="square" lIns="85325" tIns="85325" rIns="85325" bIns="85325" anchor="ctr" anchorCtr="0">
              <a:noAutofit/>
            </a:bodyPr>
            <a:lstStyle/>
            <a:p>
              <a:pPr lvl="0" algn="ctr"/>
              <a:r>
                <a:rPr lang="zh-CN" altLang="en-US" sz="1586" b="1" dirty="0">
                  <a:latin typeface="Microsoft JhengHei"/>
                  <a:ea typeface="Microsoft JhengHei"/>
                  <a:cs typeface="Microsoft JhengHei"/>
                  <a:sym typeface="Microsoft JhengHei"/>
                </a:rPr>
                <a:t>没有理会，</a:t>
              </a:r>
              <a:br>
                <a:rPr lang="zh-CN" altLang="en-US" sz="1586" b="1" dirty="0">
                  <a:latin typeface="Microsoft JhengHei"/>
                  <a:ea typeface="Microsoft JhengHei"/>
                  <a:cs typeface="Microsoft JhengHei"/>
                  <a:sym typeface="Microsoft JhengHei"/>
                </a:rPr>
              </a:br>
              <a:r>
                <a:rPr lang="zh-CN" altLang="en-US" sz="1586" b="1" dirty="0">
                  <a:latin typeface="Microsoft JhengHei"/>
                  <a:ea typeface="Microsoft JhengHei"/>
                  <a:cs typeface="Microsoft JhengHei"/>
                  <a:sym typeface="Microsoft JhengHei"/>
                </a:rPr>
                <a:t>持续恶化</a:t>
              </a:r>
              <a:endParaRPr sz="1586" b="1" dirty="0">
                <a:latin typeface="Microsoft JhengHei"/>
                <a:ea typeface="Microsoft JhengHei"/>
                <a:cs typeface="Microsoft JhengHei"/>
                <a:sym typeface="Microsoft JhengHei"/>
              </a:endParaRPr>
            </a:p>
          </p:txBody>
        </p:sp>
        <p:sp>
          <p:nvSpPr>
            <p:cNvPr id="440" name="Google Shape;440;p41"/>
            <p:cNvSpPr/>
            <p:nvPr/>
          </p:nvSpPr>
          <p:spPr>
            <a:xfrm>
              <a:off x="7447242" y="1939118"/>
              <a:ext cx="1169700" cy="1197900"/>
            </a:xfrm>
            <a:prstGeom prst="ellipse">
              <a:avLst/>
            </a:prstGeom>
            <a:solidFill>
              <a:srgbClr val="FF9900"/>
            </a:solidFill>
            <a:ln w="8900" cap="flat" cmpd="sng">
              <a:solidFill>
                <a:schemeClr val="dk2"/>
              </a:solidFill>
              <a:prstDash val="solid"/>
              <a:round/>
              <a:headEnd type="none" w="sm" len="sm"/>
              <a:tailEnd type="none" w="sm" len="sm"/>
            </a:ln>
          </p:spPr>
          <p:txBody>
            <a:bodyPr spcFirstLastPara="1" wrap="square" lIns="85325" tIns="85325" rIns="85325" bIns="85325" anchor="ctr" anchorCtr="0">
              <a:noAutofit/>
            </a:bodyPr>
            <a:lstStyle/>
            <a:p>
              <a:pPr marL="0" lvl="0" indent="0" algn="ctr" rtl="0">
                <a:lnSpc>
                  <a:spcPct val="115000"/>
                </a:lnSpc>
                <a:spcBef>
                  <a:spcPts val="0"/>
                </a:spcBef>
                <a:spcAft>
                  <a:spcPts val="0"/>
                </a:spcAft>
                <a:buNone/>
              </a:pPr>
              <a:r>
                <a:rPr lang="zh-TW" sz="1866" b="1" dirty="0">
                  <a:solidFill>
                    <a:srgbClr val="FFFFFF"/>
                  </a:solidFill>
                  <a:latin typeface="Microsoft JhengHei"/>
                  <a:ea typeface="Microsoft JhengHei"/>
                  <a:cs typeface="Microsoft JhengHei"/>
                  <a:sym typeface="Microsoft JhengHei"/>
                </a:rPr>
                <a:t>成癮</a:t>
              </a:r>
              <a:endParaRPr sz="1866" dirty="0">
                <a:latin typeface="Microsoft JhengHei"/>
                <a:ea typeface="Microsoft JhengHei"/>
                <a:cs typeface="Microsoft JhengHei"/>
                <a:sym typeface="Microsoft JhengHei"/>
              </a:endParaRPr>
            </a:p>
          </p:txBody>
        </p:sp>
      </p:grpSp>
      <p:sp>
        <p:nvSpPr>
          <p:cNvPr id="441" name="Google Shape;441;p41"/>
          <p:cNvSpPr/>
          <p:nvPr/>
        </p:nvSpPr>
        <p:spPr>
          <a:xfrm rot="-8903073">
            <a:off x="5299436" y="3191988"/>
            <a:ext cx="1700827" cy="236374"/>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442" name="Google Shape;442;p41"/>
          <p:cNvGrpSpPr/>
          <p:nvPr/>
        </p:nvGrpSpPr>
        <p:grpSpPr>
          <a:xfrm rot="4974262">
            <a:off x="2782101" y="1711807"/>
            <a:ext cx="411691" cy="1320978"/>
            <a:chOff x="4479700" y="2869000"/>
            <a:chExt cx="531950" cy="1056600"/>
          </a:xfrm>
        </p:grpSpPr>
        <p:sp>
          <p:nvSpPr>
            <p:cNvPr id="443" name="Google Shape;443;p41"/>
            <p:cNvSpPr/>
            <p:nvPr/>
          </p:nvSpPr>
          <p:spPr>
            <a:xfrm rot="-5400000">
              <a:off x="4365150" y="3279100"/>
              <a:ext cx="1056600" cy="236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44" name="Google Shape;444;p41"/>
            <p:cNvSpPr/>
            <p:nvPr/>
          </p:nvSpPr>
          <p:spPr>
            <a:xfrm rot="5400000">
              <a:off x="4069600" y="3279100"/>
              <a:ext cx="1056600" cy="236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445" name="Google Shape;445;p41"/>
          <p:cNvSpPr/>
          <p:nvPr/>
        </p:nvSpPr>
        <p:spPr>
          <a:xfrm rot="1424388">
            <a:off x="2884918" y="1571711"/>
            <a:ext cx="1167708" cy="196379"/>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nvGrpSpPr>
          <p:cNvPr id="446" name="Google Shape;446;p41"/>
          <p:cNvGrpSpPr/>
          <p:nvPr/>
        </p:nvGrpSpPr>
        <p:grpSpPr>
          <a:xfrm>
            <a:off x="4487450" y="2869000"/>
            <a:ext cx="531950" cy="1056600"/>
            <a:chOff x="4479700" y="2869000"/>
            <a:chExt cx="531950" cy="1056600"/>
          </a:xfrm>
        </p:grpSpPr>
        <p:sp>
          <p:nvSpPr>
            <p:cNvPr id="447" name="Google Shape;447;p41"/>
            <p:cNvSpPr/>
            <p:nvPr/>
          </p:nvSpPr>
          <p:spPr>
            <a:xfrm rot="-5400000">
              <a:off x="4365150" y="3279100"/>
              <a:ext cx="1056600" cy="236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48" name="Google Shape;448;p41"/>
            <p:cNvSpPr/>
            <p:nvPr/>
          </p:nvSpPr>
          <p:spPr>
            <a:xfrm rot="5400000">
              <a:off x="4069600" y="3279100"/>
              <a:ext cx="1056600" cy="236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grpSp>
        <p:nvGrpSpPr>
          <p:cNvPr id="449" name="Google Shape;449;p41"/>
          <p:cNvGrpSpPr/>
          <p:nvPr/>
        </p:nvGrpSpPr>
        <p:grpSpPr>
          <a:xfrm rot="3379818">
            <a:off x="3375437" y="2579617"/>
            <a:ext cx="414887" cy="820035"/>
            <a:chOff x="4479700" y="2869000"/>
            <a:chExt cx="531950" cy="1056600"/>
          </a:xfrm>
        </p:grpSpPr>
        <p:sp>
          <p:nvSpPr>
            <p:cNvPr id="450" name="Google Shape;450;p41"/>
            <p:cNvSpPr/>
            <p:nvPr/>
          </p:nvSpPr>
          <p:spPr>
            <a:xfrm rot="-5400000">
              <a:off x="4365150" y="3279100"/>
              <a:ext cx="1056600" cy="236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51" name="Google Shape;451;p41"/>
            <p:cNvSpPr/>
            <p:nvPr/>
          </p:nvSpPr>
          <p:spPr>
            <a:xfrm rot="5400000">
              <a:off x="4069600" y="3279100"/>
              <a:ext cx="1056600" cy="236400"/>
            </a:xfrm>
            <a:prstGeom prst="rightArrow">
              <a:avLst>
                <a:gd name="adj1" fmla="val 50000"/>
                <a:gd name="adj2" fmla="val 50000"/>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grpSp>
      <p:sp>
        <p:nvSpPr>
          <p:cNvPr id="452" name="Google Shape;452;p41"/>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19</a:t>
            </a:fld>
            <a:endParaRPr dirty="0"/>
          </a:p>
        </p:txBody>
      </p:sp>
      <p:sp>
        <p:nvSpPr>
          <p:cNvPr id="2" name="TextBox 1">
            <a:extLst>
              <a:ext uri="{FF2B5EF4-FFF2-40B4-BE49-F238E27FC236}">
                <a16:creationId xmlns:a16="http://schemas.microsoft.com/office/drawing/2014/main" id="{915DAB0F-1E3B-339E-9096-C5C62FAD4A65}"/>
              </a:ext>
            </a:extLst>
          </p:cNvPr>
          <p:cNvSpPr txBox="1"/>
          <p:nvPr/>
        </p:nvSpPr>
        <p:spPr>
          <a:xfrm>
            <a:off x="4626020" y="709884"/>
            <a:ext cx="4269244" cy="1246495"/>
          </a:xfrm>
          <a:prstGeom prst="rect">
            <a:avLst/>
          </a:prstGeom>
          <a:solidFill>
            <a:schemeClr val="bg1"/>
          </a:solidFill>
          <a:ln w="25400">
            <a:solidFill>
              <a:srgbClr val="FF0000"/>
            </a:solidFill>
          </a:ln>
        </p:spPr>
        <p:txBody>
          <a:bodyPr wrap="square" rtlCol="0">
            <a:spAutoFit/>
          </a:bodyPr>
          <a:lstStyle/>
          <a:p>
            <a:pPr lvl="0">
              <a:buSzPts val="1100"/>
              <a:defRPr/>
            </a:pPr>
            <a:r>
              <a:rPr lang="zh-CN" altLang="en-US" sz="1500" b="1" dirty="0">
                <a:solidFill>
                  <a:schemeClr val="dk1"/>
                </a:solidFill>
                <a:latin typeface="Microsoft JhengHei"/>
                <a:ea typeface="Microsoft JhengHei"/>
                <a:sym typeface="Microsoft JhengHei"/>
              </a:rPr>
              <a:t>上网成瘾成是由一篮子的因素互相影响。
当中包括网络特质、神经生理因素、心理因素、社会文化环境及其他相关因素。
如家长没多加理会，或没有针对子女最核心的成因，只会加剧成瘾问题。</a:t>
            </a:r>
            <a:endParaRPr lang="en-HK" altLang="zh-TW" sz="1500" b="1" dirty="0">
              <a:solidFill>
                <a:schemeClr val="dk1"/>
              </a:solidFill>
              <a:latin typeface="Microsoft JhengHei"/>
              <a:ea typeface="Microsoft JhengHei"/>
            </a:endParaRPr>
          </a:p>
        </p:txBody>
      </p:sp>
      <p:sp>
        <p:nvSpPr>
          <p:cNvPr id="27" name="Google Shape;149;p27">
            <a:extLst>
              <a:ext uri="{FF2B5EF4-FFF2-40B4-BE49-F238E27FC236}">
                <a16:creationId xmlns:a16="http://schemas.microsoft.com/office/drawing/2014/main" id="{368EAA13-34EE-40A9-90DF-47481143AD49}"/>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txBox="1">
            <a:spLocks noGrp="1"/>
          </p:cNvSpPr>
          <p:nvPr>
            <p:ph type="body" idx="1"/>
          </p:nvPr>
        </p:nvSpPr>
        <p:spPr>
          <a:xfrm>
            <a:off x="1077375" y="1348950"/>
            <a:ext cx="7001100" cy="3324900"/>
          </a:xfrm>
          <a:prstGeom prst="rect">
            <a:avLst/>
          </a:prstGeom>
          <a:noFill/>
          <a:ln>
            <a:noFill/>
          </a:ln>
        </p:spPr>
        <p:txBody>
          <a:bodyPr spcFirstLastPara="1" wrap="square" lIns="68575" tIns="34275" rIns="68575" bIns="34275" anchor="t" anchorCtr="0">
            <a:normAutofit fontScale="32500" lnSpcReduction="20000"/>
          </a:bodyPr>
          <a:lstStyle/>
          <a:p>
            <a:pPr marL="0" lvl="0" indent="0">
              <a:spcBef>
                <a:spcPts val="0"/>
              </a:spcBef>
              <a:buClr>
                <a:srgbClr val="1E4E79"/>
              </a:buClr>
              <a:buSzPct val="40000"/>
              <a:buNone/>
            </a:pPr>
            <a:r>
              <a:rPr lang="zh-CN" altLang="en-US" sz="6000" b="1" dirty="0">
                <a:solidFill>
                  <a:srgbClr val="1E4E79"/>
                </a:solidFill>
                <a:latin typeface="Microsoft JhengHei"/>
                <a:ea typeface="Microsoft JhengHei"/>
                <a:cs typeface="Microsoft JhengHei"/>
                <a:sym typeface="Microsoft JhengHei"/>
              </a:rPr>
              <a:t>透过活动，家长能够</a:t>
            </a:r>
            <a:r>
              <a:rPr lang="zh-TW" sz="6000" b="1" dirty="0">
                <a:solidFill>
                  <a:srgbClr val="1E4E79"/>
                </a:solidFill>
                <a:latin typeface="Microsoft JhengHei"/>
                <a:ea typeface="Microsoft JhengHei"/>
                <a:cs typeface="Microsoft JhengHei"/>
                <a:sym typeface="Microsoft JhengHei"/>
              </a:rPr>
              <a:t>：</a:t>
            </a:r>
            <a:endParaRPr sz="6000" b="1" dirty="0">
              <a:solidFill>
                <a:srgbClr val="1E4E79"/>
              </a:solidFill>
              <a:latin typeface="Microsoft JhengHei"/>
              <a:ea typeface="Microsoft JhengHei"/>
              <a:cs typeface="Microsoft JhengHei"/>
              <a:sym typeface="Microsoft JhengHei"/>
            </a:endParaRPr>
          </a:p>
          <a:p>
            <a:pPr marL="381000" lvl="0" indent="-336550">
              <a:lnSpc>
                <a:spcPct val="150000"/>
              </a:lnSpc>
              <a:buClr>
                <a:srgbClr val="1F3864"/>
              </a:buClr>
              <a:buSzPct val="100000"/>
              <a:buFont typeface="Microsoft JhengHei"/>
              <a:buAutoNum type="arabicPeriod"/>
            </a:pPr>
            <a:r>
              <a:rPr lang="zh-CN" altLang="en-US" sz="6000" b="1" dirty="0">
                <a:solidFill>
                  <a:srgbClr val="1F3864"/>
                </a:solidFill>
                <a:latin typeface="Microsoft JhengHei"/>
                <a:ea typeface="Microsoft JhengHei"/>
                <a:cs typeface="Microsoft JhengHei"/>
                <a:sym typeface="Microsoft JhengHei"/>
              </a:rPr>
              <a:t>了解青少年子女</a:t>
            </a:r>
            <a:r>
              <a:rPr lang="zh-CN" altLang="en-US" sz="6000" b="1" dirty="0">
                <a:solidFill>
                  <a:srgbClr val="0070C0"/>
                </a:solidFill>
                <a:latin typeface="Microsoft JhengHei"/>
                <a:ea typeface="Microsoft JhengHei"/>
                <a:cs typeface="Microsoft JhengHei"/>
                <a:sym typeface="Microsoft JhengHei"/>
              </a:rPr>
              <a:t>使用电子产品及互联网的现况及影响</a:t>
            </a:r>
            <a:endParaRPr lang="en-US" altLang="zh-CN" sz="6000" b="1" dirty="0">
              <a:solidFill>
                <a:srgbClr val="0070C0"/>
              </a:solidFill>
              <a:latin typeface="Microsoft JhengHei"/>
              <a:ea typeface="Microsoft JhengHei"/>
              <a:cs typeface="Microsoft JhengHei"/>
              <a:sym typeface="Microsoft JhengHei"/>
            </a:endParaRPr>
          </a:p>
          <a:p>
            <a:pPr marL="381000" lvl="0" indent="-336550">
              <a:lnSpc>
                <a:spcPct val="150000"/>
              </a:lnSpc>
              <a:buClr>
                <a:srgbClr val="1F3864"/>
              </a:buClr>
              <a:buSzPct val="100000"/>
              <a:buFont typeface="Microsoft JhengHei"/>
              <a:buAutoNum type="arabicPeriod"/>
            </a:pPr>
            <a:r>
              <a:rPr lang="zh-CN" altLang="en-US" sz="6000" b="1" dirty="0">
                <a:solidFill>
                  <a:srgbClr val="1F3864"/>
                </a:solidFill>
                <a:latin typeface="Microsoft JhengHei"/>
                <a:ea typeface="Microsoft JhengHei"/>
                <a:cs typeface="Microsoft JhengHei"/>
                <a:sym typeface="Microsoft JhengHei"/>
              </a:rPr>
              <a:t>认识</a:t>
            </a:r>
            <a:r>
              <a:rPr lang="zh-CN" altLang="en-US" sz="6000" b="1" dirty="0">
                <a:solidFill>
                  <a:srgbClr val="0070C0"/>
                </a:solidFill>
                <a:latin typeface="Microsoft JhengHei"/>
                <a:ea typeface="Microsoft JhengHei"/>
                <a:cs typeface="Microsoft JhengHei"/>
                <a:sym typeface="Microsoft JhengHei"/>
              </a:rPr>
              <a:t>上网成瘾及游戏障碍</a:t>
            </a:r>
            <a:r>
              <a:rPr lang="zh-CN" altLang="en-US" sz="6000" b="1" dirty="0">
                <a:solidFill>
                  <a:srgbClr val="1F3864"/>
                </a:solidFill>
                <a:latin typeface="Microsoft JhengHei"/>
                <a:ea typeface="Microsoft JhengHei"/>
                <a:cs typeface="Microsoft JhengHei"/>
                <a:sym typeface="Microsoft JhengHei"/>
              </a:rPr>
              <a:t>的征状和成因，以及其他沉溺上网的行为</a:t>
            </a:r>
            <a:endParaRPr lang="en-US" altLang="zh-CN" sz="6000" b="1" dirty="0">
              <a:solidFill>
                <a:srgbClr val="1F3864"/>
              </a:solidFill>
              <a:latin typeface="Microsoft JhengHei"/>
              <a:ea typeface="Microsoft JhengHei"/>
              <a:cs typeface="Microsoft JhengHei"/>
              <a:sym typeface="Microsoft JhengHei"/>
            </a:endParaRPr>
          </a:p>
          <a:p>
            <a:pPr marL="381000" lvl="0" indent="-336550">
              <a:lnSpc>
                <a:spcPct val="150000"/>
              </a:lnSpc>
              <a:buClr>
                <a:srgbClr val="1F3864"/>
              </a:buClr>
              <a:buSzPct val="100000"/>
              <a:buFont typeface="Microsoft JhengHei"/>
              <a:buAutoNum type="arabicPeriod"/>
            </a:pPr>
            <a:r>
              <a:rPr lang="zh-CN" altLang="en-US" sz="6000" b="1" dirty="0">
                <a:solidFill>
                  <a:srgbClr val="1F3864"/>
                </a:solidFill>
                <a:latin typeface="Microsoft JhengHei"/>
                <a:ea typeface="Microsoft JhengHei"/>
                <a:cs typeface="Microsoft JhengHei"/>
                <a:sym typeface="Microsoft JhengHei"/>
              </a:rPr>
              <a:t>识别</a:t>
            </a:r>
            <a:r>
              <a:rPr lang="zh-CN" altLang="en-US" sz="6000" b="1" dirty="0">
                <a:solidFill>
                  <a:srgbClr val="0070C0"/>
                </a:solidFill>
                <a:latin typeface="Microsoft JhengHei"/>
                <a:ea typeface="Microsoft JhengHei"/>
                <a:cs typeface="Microsoft JhengHei"/>
                <a:sym typeface="Microsoft JhengHei"/>
              </a:rPr>
              <a:t>问题性网络使用</a:t>
            </a:r>
            <a:r>
              <a:rPr lang="zh-CN" altLang="en-US" sz="6000" b="1" dirty="0">
                <a:solidFill>
                  <a:srgbClr val="1F3864"/>
                </a:solidFill>
                <a:latin typeface="Microsoft JhengHei"/>
                <a:ea typeface="Microsoft JhengHei"/>
                <a:cs typeface="Microsoft JhengHei"/>
                <a:sym typeface="Microsoft JhengHei"/>
              </a:rPr>
              <a:t>的警示讯号</a:t>
            </a:r>
            <a:endParaRPr lang="en-US" altLang="zh-CN" sz="6000" b="1" dirty="0">
              <a:solidFill>
                <a:srgbClr val="1F3864"/>
              </a:solidFill>
              <a:latin typeface="Microsoft JhengHei"/>
              <a:ea typeface="Microsoft JhengHei"/>
              <a:cs typeface="Microsoft JhengHei"/>
              <a:sym typeface="Microsoft JhengHei"/>
            </a:endParaRPr>
          </a:p>
          <a:p>
            <a:pPr marL="381000" lvl="0" indent="-336550">
              <a:lnSpc>
                <a:spcPct val="150000"/>
              </a:lnSpc>
              <a:buClr>
                <a:srgbClr val="1F3864"/>
              </a:buClr>
              <a:buSzPct val="100000"/>
              <a:buFont typeface="Microsoft JhengHei"/>
              <a:buAutoNum type="arabicPeriod"/>
            </a:pPr>
            <a:r>
              <a:rPr lang="zh-CN" altLang="en-US" sz="6000" b="1" dirty="0">
                <a:solidFill>
                  <a:srgbClr val="1F3864"/>
                </a:solidFill>
                <a:latin typeface="Microsoft JhengHei"/>
                <a:ea typeface="Microsoft JhengHei"/>
                <a:cs typeface="Microsoft JhengHei"/>
                <a:sym typeface="Microsoft JhengHei"/>
              </a:rPr>
              <a:t>掌握协助青少年子女有效管理及规划</a:t>
            </a:r>
            <a:r>
              <a:rPr lang="zh-CN" altLang="en-US" sz="6000" b="1" dirty="0">
                <a:solidFill>
                  <a:srgbClr val="0070C0"/>
                </a:solidFill>
                <a:latin typeface="Microsoft JhengHei"/>
                <a:ea typeface="Microsoft JhengHei"/>
                <a:cs typeface="Microsoft JhengHei"/>
                <a:sym typeface="Microsoft JhengHei"/>
              </a:rPr>
              <a:t>屏幕时间的策略</a:t>
            </a:r>
            <a:endParaRPr dirty="0">
              <a:solidFill>
                <a:srgbClr val="0070C0"/>
              </a:solidFill>
            </a:endParaRPr>
          </a:p>
          <a:p>
            <a:pPr marL="0" lvl="0" indent="0" algn="l" rtl="0">
              <a:lnSpc>
                <a:spcPct val="150000"/>
              </a:lnSpc>
              <a:spcBef>
                <a:spcPts val="800"/>
              </a:spcBef>
              <a:spcAft>
                <a:spcPts val="0"/>
              </a:spcAft>
              <a:buClr>
                <a:schemeClr val="dk1"/>
              </a:buClr>
              <a:buSzPct val="100000"/>
              <a:buNone/>
            </a:pPr>
            <a:endParaRPr dirty="0"/>
          </a:p>
          <a:p>
            <a:pPr marL="381000" lvl="0" indent="-241300" algn="l" rtl="0">
              <a:lnSpc>
                <a:spcPct val="90000"/>
              </a:lnSpc>
              <a:spcBef>
                <a:spcPts val="800"/>
              </a:spcBef>
              <a:spcAft>
                <a:spcPts val="0"/>
              </a:spcAft>
              <a:buClr>
                <a:schemeClr val="dk1"/>
              </a:buClr>
              <a:buSzPct val="100000"/>
              <a:buFont typeface="Calibri"/>
              <a:buNone/>
            </a:pPr>
            <a:endParaRPr dirty="0"/>
          </a:p>
          <a:p>
            <a:pPr marL="0" lvl="0" indent="0" algn="l" rtl="0">
              <a:lnSpc>
                <a:spcPct val="90000"/>
              </a:lnSpc>
              <a:spcBef>
                <a:spcPts val="800"/>
              </a:spcBef>
              <a:spcAft>
                <a:spcPts val="0"/>
              </a:spcAft>
              <a:buClr>
                <a:schemeClr val="dk1"/>
              </a:buClr>
              <a:buSzPct val="100000"/>
              <a:buNone/>
            </a:pPr>
            <a:endParaRPr dirty="0"/>
          </a:p>
        </p:txBody>
      </p:sp>
      <p:sp>
        <p:nvSpPr>
          <p:cNvPr id="146" name="Google Shape;146;p27"/>
          <p:cNvSpPr txBox="1"/>
          <p:nvPr/>
        </p:nvSpPr>
        <p:spPr>
          <a:xfrm>
            <a:off x="7071527" y="-143940"/>
            <a:ext cx="2072473" cy="396659"/>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1"/>
              </a:buClr>
              <a:buSzPts val="1100"/>
              <a:buFont typeface="Arial"/>
              <a:buNone/>
            </a:pPr>
            <a:endParaRPr sz="1100" b="0" i="0" u="none" strike="noStrike" cap="none">
              <a:solidFill>
                <a:schemeClr val="dk1"/>
              </a:solidFill>
              <a:latin typeface="Microsoft JhengHei"/>
              <a:ea typeface="Microsoft JhengHei"/>
              <a:cs typeface="Microsoft JhengHei"/>
              <a:sym typeface="Microsoft JhengHei"/>
            </a:endParaRPr>
          </a:p>
        </p:txBody>
      </p:sp>
      <p:sp>
        <p:nvSpPr>
          <p:cNvPr id="147" name="Google Shape;147;p27"/>
          <p:cNvSpPr/>
          <p:nvPr/>
        </p:nvSpPr>
        <p:spPr>
          <a:xfrm>
            <a:off x="1149601" y="601682"/>
            <a:ext cx="656941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TW" altLang="en-US" sz="3300" b="1" dirty="0">
                <a:solidFill>
                  <a:schemeClr val="lt1"/>
                </a:solidFill>
                <a:latin typeface="Microsoft JhengHei"/>
                <a:ea typeface="Microsoft JhengHei"/>
                <a:cs typeface="Microsoft JhengHei"/>
                <a:sym typeface="Microsoft JhengHei"/>
              </a:rPr>
              <a:t>活动目标</a:t>
            </a:r>
            <a:endParaRPr sz="3300" b="0" i="0" u="none" strike="noStrike" cap="none" dirty="0">
              <a:solidFill>
                <a:schemeClr val="lt1"/>
              </a:solidFill>
              <a:latin typeface="Calibri"/>
              <a:ea typeface="Calibri"/>
              <a:cs typeface="Calibri"/>
              <a:sym typeface="Calibri"/>
            </a:endParaRPr>
          </a:p>
        </p:txBody>
      </p:sp>
      <p:pic>
        <p:nvPicPr>
          <p:cNvPr id="148" name="Google Shape;148;p27"/>
          <p:cNvPicPr preferRelativeResize="0"/>
          <p:nvPr/>
        </p:nvPicPr>
        <p:blipFill rotWithShape="1">
          <a:blip r:embed="rId3">
            <a:alphaModFix/>
          </a:blip>
          <a:srcRect/>
          <a:stretch/>
        </p:blipFill>
        <p:spPr>
          <a:xfrm>
            <a:off x="5708377" y="598892"/>
            <a:ext cx="576695" cy="576695"/>
          </a:xfrm>
          <a:prstGeom prst="rect">
            <a:avLst/>
          </a:prstGeom>
          <a:noFill/>
          <a:ln>
            <a:solidFill>
              <a:schemeClr val="bg1"/>
            </a:solidFill>
          </a:ln>
        </p:spPr>
      </p:pic>
      <p:sp>
        <p:nvSpPr>
          <p:cNvPr id="149" name="Google Shape;149;p27"/>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
        <p:nvSpPr>
          <p:cNvPr id="150" name="Google Shape;150;p2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2"/>
          <p:cNvSpPr txBox="1">
            <a:spLocks noGrp="1"/>
          </p:cNvSpPr>
          <p:nvPr>
            <p:ph type="body" idx="1"/>
          </p:nvPr>
        </p:nvSpPr>
        <p:spPr>
          <a:xfrm>
            <a:off x="786150" y="1369225"/>
            <a:ext cx="7816500" cy="3345300"/>
          </a:xfrm>
          <a:prstGeom prst="rect">
            <a:avLst/>
          </a:prstGeom>
          <a:noFill/>
          <a:ln>
            <a:noFill/>
          </a:ln>
        </p:spPr>
        <p:txBody>
          <a:bodyPr spcFirstLastPara="1" wrap="square" lIns="68575" tIns="34275" rIns="68575" bIns="34275" anchor="t" anchorCtr="0">
            <a:noAutofit/>
          </a:bodyPr>
          <a:lstStyle/>
          <a:p>
            <a:pPr lvl="0" indent="-355600">
              <a:spcBef>
                <a:spcPts val="0"/>
              </a:spcBef>
              <a:buClr>
                <a:schemeClr val="accent1"/>
              </a:buClr>
              <a:buSzPts val="2000"/>
              <a:buFont typeface="Microsoft JhengHei"/>
              <a:buChar char="•"/>
            </a:pPr>
            <a:r>
              <a:rPr lang="zh-CN" altLang="en-US" sz="2000" b="1" dirty="0">
                <a:solidFill>
                  <a:schemeClr val="accent1"/>
                </a:solidFill>
                <a:latin typeface="Microsoft JhengHei"/>
                <a:ea typeface="Microsoft JhengHei"/>
                <a:cs typeface="Microsoft JhengHei"/>
                <a:sym typeface="Microsoft JhengHei"/>
              </a:rPr>
              <a:t>游戏障碍</a:t>
            </a:r>
            <a:r>
              <a:rPr lang="en-US" altLang="zh-CN" sz="2000" b="1" dirty="0">
                <a:solidFill>
                  <a:schemeClr val="accent1"/>
                </a:solidFill>
                <a:latin typeface="Microsoft JhengHei"/>
                <a:ea typeface="Microsoft JhengHei"/>
                <a:cs typeface="Microsoft JhengHei"/>
                <a:sym typeface="Microsoft JhengHei"/>
              </a:rPr>
              <a:t>--</a:t>
            </a:r>
            <a:r>
              <a:rPr lang="zh-CN" altLang="en-US" sz="2000" b="1" dirty="0">
                <a:solidFill>
                  <a:schemeClr val="accent1"/>
                </a:solidFill>
                <a:latin typeface="Microsoft JhengHei"/>
                <a:ea typeface="Microsoft JhengHei"/>
                <a:cs typeface="Microsoft JhengHei"/>
                <a:sym typeface="Microsoft JhengHei"/>
              </a:rPr>
              <a:t>正式列为精神疾</a:t>
            </a:r>
            <a:r>
              <a:rPr lang="zh-TW" sz="2000" b="1" dirty="0">
                <a:solidFill>
                  <a:schemeClr val="accent1"/>
                </a:solidFill>
                <a:latin typeface="Microsoft JhengHei"/>
                <a:ea typeface="Microsoft JhengHei"/>
                <a:cs typeface="Microsoft JhengHei"/>
                <a:sym typeface="Microsoft JhengHei"/>
              </a:rPr>
              <a:t>病</a:t>
            </a:r>
            <a:endParaRPr sz="2000" b="1" dirty="0">
              <a:solidFill>
                <a:schemeClr val="accent1"/>
              </a:solidFill>
              <a:latin typeface="Microsoft JhengHei"/>
              <a:ea typeface="Microsoft JhengHei"/>
              <a:cs typeface="Microsoft JhengHei"/>
              <a:sym typeface="Microsoft JhengHei"/>
            </a:endParaRPr>
          </a:p>
          <a:p>
            <a:pPr lvl="0" indent="-355600">
              <a:lnSpc>
                <a:spcPct val="100000"/>
              </a:lnSpc>
              <a:spcBef>
                <a:spcPts val="0"/>
              </a:spcBef>
              <a:buSzPts val="2000"/>
              <a:buFont typeface="Microsoft JhengHei"/>
              <a:buChar char="•"/>
            </a:pPr>
            <a:r>
              <a:rPr lang="zh-CN" altLang="en-US" sz="2000" b="1" dirty="0">
                <a:latin typeface="Microsoft JhengHei"/>
                <a:ea typeface="Microsoft JhengHei"/>
                <a:sym typeface="Microsoft JhengHei"/>
              </a:rPr>
              <a:t>根据世界卫生组织（</a:t>
            </a:r>
            <a:r>
              <a:rPr lang="en-US" altLang="zh-CN" sz="2000" b="1" dirty="0">
                <a:latin typeface="Microsoft JhengHei"/>
                <a:ea typeface="Microsoft JhengHei"/>
                <a:sym typeface="Microsoft JhengHei"/>
              </a:rPr>
              <a:t>WHO</a:t>
            </a:r>
            <a:r>
              <a:rPr lang="zh-CN" altLang="en-US" sz="2000" b="1" dirty="0">
                <a:latin typeface="Microsoft JhengHei"/>
                <a:ea typeface="Microsoft JhengHei"/>
                <a:sym typeface="Microsoft JhengHei"/>
              </a:rPr>
              <a:t>）国际疾病分类第十一版（</a:t>
            </a:r>
            <a:r>
              <a:rPr lang="en-US" altLang="zh-CN" sz="2000" b="1" dirty="0">
                <a:latin typeface="Microsoft JhengHei"/>
                <a:ea typeface="Microsoft JhengHei"/>
                <a:sym typeface="Microsoft JhengHei"/>
              </a:rPr>
              <a:t>ICD-11</a:t>
            </a:r>
            <a:r>
              <a:rPr lang="zh-CN" altLang="en-US" sz="2000" b="1" dirty="0">
                <a:latin typeface="Microsoft JhengHei"/>
                <a:ea typeface="Microsoft JhengHei"/>
                <a:sym typeface="Microsoft JhengHei"/>
              </a:rPr>
              <a:t>） ， 需符合以下</a:t>
            </a:r>
            <a:r>
              <a:rPr lang="zh-TW" altLang="en-US" sz="2000" b="1" u="sng" dirty="0">
                <a:latin typeface="Microsoft JhengHei"/>
                <a:ea typeface="Microsoft JhengHei"/>
                <a:cs typeface="Microsoft JhengHei"/>
                <a:sym typeface="Microsoft JhengHei"/>
              </a:rPr>
              <a:t>四个标准</a:t>
            </a:r>
            <a:r>
              <a:rPr lang="en-US" altLang="zh-TW" sz="2000" b="1" dirty="0">
                <a:latin typeface="Microsoft JhengHei"/>
                <a:ea typeface="Microsoft JhengHei"/>
                <a:sym typeface="Microsoft JhengHei"/>
              </a:rPr>
              <a:t>︰</a:t>
            </a:r>
            <a:endParaRPr sz="2000" b="1" dirty="0">
              <a:latin typeface="Microsoft JhengHei"/>
              <a:ea typeface="Microsoft JhengHei"/>
              <a:sym typeface="Microsoft JhengHei"/>
            </a:endParaRPr>
          </a:p>
          <a:p>
            <a:pPr marL="177800" lvl="0" indent="-38100">
              <a:lnSpc>
                <a:spcPct val="100000"/>
              </a:lnSpc>
              <a:spcBef>
                <a:spcPts val="0"/>
              </a:spcBef>
              <a:buSzPts val="2100"/>
              <a:buNone/>
            </a:pPr>
            <a:r>
              <a:rPr lang="zh-TW" sz="2000" b="1" dirty="0">
                <a:latin typeface="Microsoft JhengHei"/>
                <a:ea typeface="Microsoft JhengHei"/>
                <a:cs typeface="Microsoft JhengHei"/>
                <a:sym typeface="Microsoft JhengHei"/>
              </a:rPr>
              <a:t>1. </a:t>
            </a:r>
            <a:r>
              <a:rPr lang="zh-TW" altLang="en-US" sz="2000" b="1" dirty="0">
                <a:latin typeface="Microsoft JhengHei"/>
                <a:ea typeface="Microsoft JhengHei"/>
                <a:cs typeface="Microsoft JhengHei"/>
                <a:sym typeface="Microsoft JhengHei"/>
              </a:rPr>
              <a:t>对游戏的</a:t>
            </a:r>
            <a:r>
              <a:rPr lang="zh-CN" altLang="en-US" sz="2000" b="1" dirty="0">
                <a:solidFill>
                  <a:srgbClr val="C00000"/>
                </a:solidFill>
                <a:latin typeface="Microsoft JhengHei"/>
                <a:ea typeface="Microsoft JhengHei"/>
                <a:cs typeface="Microsoft JhengHei"/>
                <a:sym typeface="Microsoft JhengHei"/>
              </a:rPr>
              <a:t>节制力明显缺损</a:t>
            </a:r>
            <a:endParaRPr lang="en-US" altLang="zh-CN" sz="2000" b="1" dirty="0">
              <a:solidFill>
                <a:srgbClr val="C00000"/>
              </a:solidFill>
              <a:latin typeface="Microsoft JhengHei"/>
              <a:ea typeface="Microsoft JhengHei"/>
              <a:cs typeface="Microsoft JhengHei"/>
              <a:sym typeface="Microsoft JhengHei"/>
            </a:endParaRPr>
          </a:p>
          <a:p>
            <a:pPr marL="177800" lvl="0" indent="-38100">
              <a:lnSpc>
                <a:spcPct val="100000"/>
              </a:lnSpc>
              <a:spcBef>
                <a:spcPts val="0"/>
              </a:spcBef>
              <a:buSzPts val="2100"/>
              <a:buNone/>
            </a:pPr>
            <a:r>
              <a:rPr lang="zh-TW" sz="2000" b="1" dirty="0">
                <a:latin typeface="Microsoft JhengHei"/>
                <a:ea typeface="Microsoft JhengHei"/>
                <a:cs typeface="Microsoft JhengHei"/>
                <a:sym typeface="Microsoft JhengHei"/>
              </a:rPr>
              <a:t>2. </a:t>
            </a:r>
            <a:r>
              <a:rPr lang="zh-TW" sz="2000" b="1" dirty="0">
                <a:solidFill>
                  <a:srgbClr val="C00000"/>
                </a:solidFill>
                <a:latin typeface="Microsoft JhengHei"/>
                <a:ea typeface="Microsoft JhengHei"/>
                <a:cs typeface="Microsoft JhengHei"/>
                <a:sym typeface="Microsoft JhengHei"/>
              </a:rPr>
              <a:t>遊</a:t>
            </a:r>
            <a:r>
              <a:rPr lang="zh-TW" altLang="en-US" sz="2000" b="1" dirty="0">
                <a:solidFill>
                  <a:srgbClr val="C00000"/>
                </a:solidFill>
                <a:latin typeface="Microsoft JhengHei"/>
                <a:ea typeface="Microsoft JhengHei"/>
                <a:sym typeface="Microsoft JhengHei"/>
              </a:rPr>
              <a:t>戏</a:t>
            </a:r>
            <a:r>
              <a:rPr lang="zh-TW" altLang="en-US" sz="2000" b="1" dirty="0">
                <a:latin typeface="Microsoft JhengHei"/>
                <a:ea typeface="Microsoft JhengHei"/>
                <a:cs typeface="Microsoft JhengHei"/>
                <a:sym typeface="Microsoft JhengHei"/>
              </a:rPr>
              <a:t>成为生活</a:t>
            </a:r>
            <a:r>
              <a:rPr lang="zh-TW" sz="2000" b="1" dirty="0">
                <a:latin typeface="Microsoft JhengHei"/>
                <a:ea typeface="Microsoft JhengHei"/>
                <a:cs typeface="Microsoft JhengHei"/>
                <a:sym typeface="Microsoft JhengHei"/>
              </a:rPr>
              <a:t>中</a:t>
            </a:r>
            <a:r>
              <a:rPr lang="zh-TW" altLang="en-US" sz="2000" b="1" dirty="0">
                <a:solidFill>
                  <a:srgbClr val="C00000"/>
                </a:solidFill>
                <a:latin typeface="Microsoft JhengHei"/>
                <a:ea typeface="Microsoft JhengHei"/>
                <a:cs typeface="Microsoft JhengHei"/>
                <a:sym typeface="Microsoft JhengHei"/>
              </a:rPr>
              <a:t>最优先</a:t>
            </a:r>
            <a:r>
              <a:rPr lang="zh-TW" sz="2000" b="1" dirty="0">
                <a:latin typeface="Microsoft JhengHei"/>
                <a:ea typeface="Microsoft JhengHei"/>
                <a:cs typeface="Microsoft JhengHei"/>
                <a:sym typeface="Microsoft JhengHei"/>
              </a:rPr>
              <a:t>的</a:t>
            </a:r>
            <a:r>
              <a:rPr lang="zh-TW" altLang="en-US" sz="2000" b="1" dirty="0">
                <a:latin typeface="Microsoft JhengHei"/>
                <a:ea typeface="Microsoft JhengHei"/>
                <a:cs typeface="Microsoft JhengHei"/>
                <a:sym typeface="Microsoft JhengHei"/>
              </a:rPr>
              <a:t>顺序</a:t>
            </a:r>
            <a:r>
              <a:rPr lang="zh-TW" sz="2000" b="1" dirty="0">
                <a:latin typeface="Microsoft JhengHei"/>
                <a:ea typeface="Microsoft JhengHei"/>
                <a:cs typeface="Microsoft JhengHei"/>
                <a:sym typeface="Microsoft JhengHei"/>
              </a:rPr>
              <a:t>，</a:t>
            </a:r>
            <a:r>
              <a:rPr lang="zh-CN" altLang="en-US" sz="2000" b="1" dirty="0">
                <a:latin typeface="Microsoft JhengHei"/>
                <a:ea typeface="Microsoft JhengHei"/>
                <a:cs typeface="Microsoft JhengHei"/>
                <a:sym typeface="Microsoft JhengHei"/>
              </a:rPr>
              <a:t>超越了其他的兴趣与日常活动</a:t>
            </a:r>
            <a:endParaRPr sz="2000" b="1" dirty="0">
              <a:latin typeface="Microsoft JhengHei"/>
              <a:ea typeface="Microsoft JhengHei"/>
              <a:cs typeface="Microsoft JhengHei"/>
              <a:sym typeface="Microsoft JhengHei"/>
            </a:endParaRPr>
          </a:p>
          <a:p>
            <a:pPr marL="177800" lvl="0" indent="-38100">
              <a:lnSpc>
                <a:spcPct val="100000"/>
              </a:lnSpc>
              <a:spcBef>
                <a:spcPts val="0"/>
              </a:spcBef>
              <a:buSzPts val="2100"/>
              <a:buNone/>
            </a:pPr>
            <a:r>
              <a:rPr lang="zh-TW" sz="2000" b="1" dirty="0">
                <a:latin typeface="Microsoft JhengHei"/>
                <a:ea typeface="Microsoft JhengHei"/>
                <a:cs typeface="Microsoft JhengHei"/>
                <a:sym typeface="Microsoft JhengHei"/>
              </a:rPr>
              <a:t>3.</a:t>
            </a:r>
            <a:r>
              <a:rPr lang="zh-TW" sz="2000" b="1" dirty="0">
                <a:solidFill>
                  <a:srgbClr val="C00000"/>
                </a:solidFill>
                <a:latin typeface="Microsoft JhengHei"/>
                <a:ea typeface="Microsoft JhengHei"/>
                <a:cs typeface="Microsoft JhengHei"/>
                <a:sym typeface="Microsoft JhengHei"/>
              </a:rPr>
              <a:t> </a:t>
            </a:r>
            <a:r>
              <a:rPr lang="zh-CN" altLang="en-US" sz="2000" b="1" dirty="0">
                <a:solidFill>
                  <a:srgbClr val="C00000"/>
                </a:solidFill>
                <a:latin typeface="Microsoft JhengHei"/>
                <a:ea typeface="Microsoft JhengHei"/>
                <a:cs typeface="Microsoft JhengHei"/>
                <a:sym typeface="Microsoft JhengHei"/>
              </a:rPr>
              <a:t>就算发生了负面的后果</a:t>
            </a:r>
            <a:r>
              <a:rPr lang="zh-TW" sz="2000" b="1" dirty="0">
                <a:latin typeface="Microsoft JhengHei"/>
                <a:ea typeface="Microsoft JhengHei"/>
                <a:cs typeface="Microsoft JhengHei"/>
                <a:sym typeface="Microsoft JhengHei"/>
              </a:rPr>
              <a:t>，仍</a:t>
            </a:r>
            <a:r>
              <a:rPr lang="zh-TW" altLang="en-US" sz="2000" b="1" dirty="0">
                <a:solidFill>
                  <a:srgbClr val="C00000"/>
                </a:solidFill>
                <a:latin typeface="Microsoft JhengHei"/>
                <a:ea typeface="Microsoft JhengHei"/>
                <a:cs typeface="Microsoft JhengHei"/>
                <a:sym typeface="Microsoft JhengHei"/>
              </a:rPr>
              <a:t>持续</a:t>
            </a:r>
            <a:r>
              <a:rPr lang="zh-TW" altLang="en-US" sz="2000" b="1" dirty="0">
                <a:latin typeface="Microsoft JhengHei"/>
                <a:ea typeface="Microsoft JhengHei"/>
                <a:cs typeface="Microsoft JhengHei"/>
                <a:sym typeface="Microsoft JhengHei"/>
              </a:rPr>
              <a:t>或甚至更</a:t>
            </a:r>
            <a:r>
              <a:rPr lang="zh-TW" altLang="en-US" sz="2000" b="1" dirty="0">
                <a:solidFill>
                  <a:srgbClr val="C00000"/>
                </a:solidFill>
                <a:latin typeface="Microsoft JhengHei"/>
                <a:ea typeface="Microsoft JhengHei"/>
                <a:cs typeface="Microsoft JhengHei"/>
                <a:sym typeface="Microsoft JhengHei"/>
              </a:rPr>
              <a:t>沉迷</a:t>
            </a:r>
            <a:endParaRPr sz="2000" b="1" dirty="0">
              <a:solidFill>
                <a:srgbClr val="C00000"/>
              </a:solidFill>
              <a:latin typeface="Microsoft JhengHei"/>
              <a:ea typeface="Microsoft JhengHei"/>
              <a:cs typeface="Microsoft JhengHei"/>
              <a:sym typeface="Microsoft JhengHei"/>
            </a:endParaRPr>
          </a:p>
          <a:p>
            <a:pPr marL="177800" lvl="0" indent="-38100">
              <a:lnSpc>
                <a:spcPct val="100000"/>
              </a:lnSpc>
              <a:spcBef>
                <a:spcPts val="0"/>
              </a:spcBef>
              <a:buSzPts val="2100"/>
              <a:buNone/>
            </a:pPr>
            <a:r>
              <a:rPr lang="zh-TW" sz="2000" b="1" dirty="0">
                <a:latin typeface="Microsoft JhengHei"/>
                <a:ea typeface="Microsoft JhengHei"/>
                <a:cs typeface="Microsoft JhengHei"/>
                <a:sym typeface="Microsoft JhengHei"/>
              </a:rPr>
              <a:t>4. </a:t>
            </a:r>
            <a:r>
              <a:rPr lang="zh-CN" altLang="en-US" sz="2000" b="1" dirty="0">
                <a:latin typeface="Microsoft JhengHei"/>
                <a:ea typeface="Microsoft JhengHei"/>
                <a:cs typeface="Microsoft JhengHei"/>
                <a:sym typeface="Microsoft JhengHei"/>
              </a:rPr>
              <a:t>玩游戏导致的严重程度</a:t>
            </a:r>
            <a:r>
              <a:rPr lang="zh-TW" sz="2000" b="1" dirty="0">
                <a:latin typeface="Microsoft JhengHei"/>
                <a:ea typeface="Microsoft JhengHei"/>
                <a:cs typeface="Microsoft JhengHei"/>
                <a:sym typeface="Microsoft JhengHei"/>
              </a:rPr>
              <a:t>，足以</a:t>
            </a:r>
            <a:r>
              <a:rPr lang="zh-TW" altLang="en-US" sz="2000" b="1" dirty="0">
                <a:solidFill>
                  <a:srgbClr val="C00000"/>
                </a:solidFill>
                <a:latin typeface="Microsoft JhengHei"/>
                <a:ea typeface="Microsoft JhengHei"/>
                <a:cs typeface="Microsoft JhengHei"/>
                <a:sym typeface="Microsoft JhengHei"/>
              </a:rPr>
              <a:t>导致</a:t>
            </a:r>
            <a:r>
              <a:rPr lang="zh-TW" altLang="en-US" sz="2000" b="1" dirty="0">
                <a:latin typeface="Microsoft JhengHei"/>
                <a:ea typeface="Microsoft JhengHei"/>
                <a:cs typeface="Microsoft JhengHei"/>
                <a:sym typeface="Microsoft JhengHei"/>
              </a:rPr>
              <a:t>个人</a:t>
            </a:r>
            <a:r>
              <a:rPr lang="zh-TW" sz="2000" b="1" dirty="0">
                <a:latin typeface="Microsoft JhengHei"/>
                <a:ea typeface="Microsoft JhengHei"/>
                <a:cs typeface="Microsoft JhengHei"/>
                <a:sym typeface="Microsoft JhengHei"/>
              </a:rPr>
              <a:t>、</a:t>
            </a:r>
            <a:r>
              <a:rPr lang="zh-CN" altLang="en-US" sz="2000" b="1" dirty="0">
                <a:latin typeface="Microsoft JhengHei"/>
                <a:ea typeface="Microsoft JhengHei"/>
                <a:cs typeface="Microsoft JhengHei"/>
                <a:sym typeface="Microsoft JhengHei"/>
              </a:rPr>
              <a:t>家庭、社交、教育、职业或其他重要功能有</a:t>
            </a:r>
            <a:r>
              <a:rPr lang="zh-CN" altLang="en-US" sz="2000" b="1" dirty="0">
                <a:solidFill>
                  <a:srgbClr val="C00000"/>
                </a:solidFill>
                <a:latin typeface="Microsoft JhengHei"/>
                <a:ea typeface="Microsoft JhengHei"/>
                <a:sym typeface="Microsoft JhengHei"/>
              </a:rPr>
              <a:t>明显负面影响</a:t>
            </a:r>
            <a:endParaRPr sz="2000" b="1" dirty="0">
              <a:solidFill>
                <a:srgbClr val="C00000"/>
              </a:solidFill>
              <a:latin typeface="Microsoft JhengHei"/>
              <a:ea typeface="Microsoft JhengHei"/>
              <a:sym typeface="Microsoft JhengHei"/>
            </a:endParaRPr>
          </a:p>
          <a:p>
            <a:pPr marL="177800" lvl="0" indent="-38100">
              <a:lnSpc>
                <a:spcPct val="100000"/>
              </a:lnSpc>
              <a:spcBef>
                <a:spcPts val="0"/>
              </a:spcBef>
              <a:buSzPts val="2100"/>
              <a:buNone/>
            </a:pPr>
            <a:r>
              <a:rPr lang="zh-TW" altLang="en-US" sz="2000" b="1" dirty="0">
                <a:latin typeface="Microsoft JhengHei"/>
                <a:ea typeface="Microsoft JhengHei"/>
                <a:sym typeface="Microsoft JhengHei"/>
              </a:rPr>
              <a:t>（以上状态</a:t>
            </a:r>
            <a:r>
              <a:rPr lang="zh-CN" altLang="en-US" sz="2000" b="1" dirty="0">
                <a:solidFill>
                  <a:srgbClr val="C00000"/>
                </a:solidFill>
                <a:latin typeface="Microsoft JhengHei"/>
                <a:ea typeface="Microsoft JhengHei"/>
                <a:cs typeface="Microsoft JhengHei"/>
                <a:sym typeface="Microsoft JhengHei"/>
              </a:rPr>
              <a:t>至少持续</a:t>
            </a:r>
            <a:r>
              <a:rPr lang="en-US" altLang="zh-CN" sz="2000" b="1" dirty="0">
                <a:solidFill>
                  <a:srgbClr val="C00000"/>
                </a:solidFill>
                <a:latin typeface="Microsoft JhengHei"/>
                <a:ea typeface="Microsoft JhengHei"/>
                <a:cs typeface="Microsoft JhengHei"/>
                <a:sym typeface="Microsoft JhengHei"/>
              </a:rPr>
              <a:t>12</a:t>
            </a:r>
            <a:r>
              <a:rPr lang="zh-CN" altLang="en-US" sz="2000" b="1" dirty="0">
                <a:solidFill>
                  <a:srgbClr val="C00000"/>
                </a:solidFill>
                <a:latin typeface="Microsoft JhengHei"/>
                <a:ea typeface="Microsoft JhengHei"/>
                <a:cs typeface="Microsoft JhengHei"/>
                <a:sym typeface="Microsoft JhengHei"/>
              </a:rPr>
              <a:t>个月</a:t>
            </a:r>
            <a:r>
              <a:rPr lang="zh-TW" altLang="en-US" sz="2000" b="1" dirty="0">
                <a:latin typeface="Microsoft JhengHei"/>
                <a:ea typeface="Microsoft JhengHei"/>
                <a:sym typeface="Microsoft JhengHei"/>
              </a:rPr>
              <a:t>）</a:t>
            </a:r>
            <a:endParaRPr sz="2000" b="1" dirty="0">
              <a:latin typeface="Microsoft JhengHei"/>
              <a:ea typeface="Microsoft JhengHei"/>
              <a:sym typeface="Microsoft JhengHei"/>
            </a:endParaRPr>
          </a:p>
        </p:txBody>
      </p:sp>
      <p:sp>
        <p:nvSpPr>
          <p:cNvPr id="459" name="Google Shape;459;p42"/>
          <p:cNvSpPr/>
          <p:nvPr/>
        </p:nvSpPr>
        <p:spPr>
          <a:xfrm>
            <a:off x="1124338" y="601681"/>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TW" altLang="en-US" sz="3300" b="1" dirty="0">
                <a:solidFill>
                  <a:schemeClr val="lt1"/>
                </a:solidFill>
                <a:latin typeface="Microsoft JhengHei"/>
                <a:ea typeface="Microsoft JhengHei"/>
                <a:cs typeface="Microsoft JhengHei"/>
                <a:sym typeface="Microsoft JhengHei"/>
              </a:rPr>
              <a:t>游戏障碍</a:t>
            </a:r>
            <a:endParaRPr sz="3300" dirty="0">
              <a:solidFill>
                <a:schemeClr val="lt1"/>
              </a:solidFill>
              <a:latin typeface="Calibri"/>
              <a:ea typeface="Calibri"/>
              <a:cs typeface="Calibri"/>
              <a:sym typeface="Calibri"/>
            </a:endParaRPr>
          </a:p>
        </p:txBody>
      </p:sp>
      <p:pic>
        <p:nvPicPr>
          <p:cNvPr id="460" name="Google Shape;460;p42"/>
          <p:cNvPicPr preferRelativeResize="0"/>
          <p:nvPr/>
        </p:nvPicPr>
        <p:blipFill>
          <a:blip r:embed="rId3">
            <a:alphaModFix/>
          </a:blip>
          <a:stretch>
            <a:fillRect/>
          </a:stretch>
        </p:blipFill>
        <p:spPr>
          <a:xfrm>
            <a:off x="5563675" y="3969600"/>
            <a:ext cx="1364550" cy="1077074"/>
          </a:xfrm>
          <a:prstGeom prst="rect">
            <a:avLst/>
          </a:prstGeom>
          <a:noFill/>
          <a:ln>
            <a:noFill/>
          </a:ln>
        </p:spPr>
      </p:pic>
      <p:sp>
        <p:nvSpPr>
          <p:cNvPr id="461" name="Google Shape;461;p4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20</a:t>
            </a:fld>
            <a:endParaRPr/>
          </a:p>
        </p:txBody>
      </p:sp>
      <p:sp>
        <p:nvSpPr>
          <p:cNvPr id="7" name="Google Shape;149;p27">
            <a:extLst>
              <a:ext uri="{FF2B5EF4-FFF2-40B4-BE49-F238E27FC236}">
                <a16:creationId xmlns:a16="http://schemas.microsoft.com/office/drawing/2014/main" id="{0E412F9E-B90F-4FF7-919E-F9F133BFA62D}"/>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7" name="Google Shape;467;p43"/>
          <p:cNvSpPr/>
          <p:nvPr/>
        </p:nvSpPr>
        <p:spPr>
          <a:xfrm>
            <a:off x="1124338" y="601681"/>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300" b="1" dirty="0">
                <a:solidFill>
                  <a:schemeClr val="lt1"/>
                </a:solidFill>
                <a:latin typeface="Microsoft JhengHei"/>
                <a:ea typeface="Microsoft JhengHei"/>
                <a:cs typeface="Microsoft JhengHei"/>
                <a:sym typeface="Microsoft JhengHei"/>
              </a:rPr>
              <a:t>常见上网成瘾的种类</a:t>
            </a:r>
            <a:endParaRPr sz="3300" dirty="0">
              <a:solidFill>
                <a:schemeClr val="lt1"/>
              </a:solidFill>
              <a:latin typeface="Calibri"/>
              <a:ea typeface="Calibri"/>
              <a:cs typeface="Calibri"/>
              <a:sym typeface="Calibri"/>
            </a:endParaRPr>
          </a:p>
        </p:txBody>
      </p:sp>
      <p:sp>
        <p:nvSpPr>
          <p:cNvPr id="468" name="Google Shape;468;p43"/>
          <p:cNvSpPr/>
          <p:nvPr/>
        </p:nvSpPr>
        <p:spPr>
          <a:xfrm>
            <a:off x="323850" y="2635425"/>
            <a:ext cx="2949525" cy="571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zh-CN" altLang="en-US" sz="2400" b="1" dirty="0">
                <a:solidFill>
                  <a:srgbClr val="404040"/>
                </a:solidFill>
              </a:rPr>
              <a:t>（</a:t>
            </a:r>
            <a:r>
              <a:rPr lang="en-US" altLang="zh-CN" sz="2400" b="1" dirty="0">
                <a:solidFill>
                  <a:srgbClr val="404040"/>
                </a:solidFill>
              </a:rPr>
              <a:t>1</a:t>
            </a:r>
            <a:r>
              <a:rPr lang="zh-CN" altLang="en-US" sz="2400" b="1" dirty="0">
                <a:solidFill>
                  <a:srgbClr val="404040"/>
                </a:solidFill>
              </a:rPr>
              <a:t>） 网络关系成瘾</a:t>
            </a:r>
            <a:endParaRPr sz="2400" dirty="0">
              <a:latin typeface="Calibri"/>
              <a:ea typeface="Calibri"/>
              <a:cs typeface="Calibri"/>
              <a:sym typeface="Calibri"/>
            </a:endParaRPr>
          </a:p>
        </p:txBody>
      </p:sp>
      <p:grpSp>
        <p:nvGrpSpPr>
          <p:cNvPr id="469" name="Google Shape;469;p43"/>
          <p:cNvGrpSpPr/>
          <p:nvPr/>
        </p:nvGrpSpPr>
        <p:grpSpPr>
          <a:xfrm>
            <a:off x="4569475" y="3195037"/>
            <a:ext cx="2663400" cy="1738888"/>
            <a:chOff x="4798875" y="3212512"/>
            <a:chExt cx="2663400" cy="1738888"/>
          </a:xfrm>
        </p:grpSpPr>
        <p:sp>
          <p:nvSpPr>
            <p:cNvPr id="470" name="Google Shape;470;p43"/>
            <p:cNvSpPr/>
            <p:nvPr/>
          </p:nvSpPr>
          <p:spPr>
            <a:xfrm>
              <a:off x="4798875" y="4380200"/>
              <a:ext cx="2663400" cy="571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zh-TW" sz="2400" b="1" dirty="0">
                  <a:solidFill>
                    <a:srgbClr val="404040"/>
                  </a:solidFill>
                </a:rPr>
                <a:t>(5)</a:t>
              </a:r>
              <a:r>
                <a:rPr lang="zh-CN" altLang="en-US" sz="2400" b="1" dirty="0">
                  <a:solidFill>
                    <a:srgbClr val="404040"/>
                  </a:solidFill>
                </a:rPr>
                <a:t>网络</a:t>
              </a:r>
              <a:r>
                <a:rPr lang="zh-TW" altLang="en-US" sz="2400" b="1" dirty="0">
                  <a:solidFill>
                    <a:srgbClr val="404040"/>
                  </a:solidFill>
                </a:rPr>
                <a:t>色情成癮</a:t>
              </a:r>
              <a:endParaRPr sz="2400" b="1" dirty="0">
                <a:solidFill>
                  <a:srgbClr val="404040"/>
                </a:solidFill>
              </a:endParaRPr>
            </a:p>
          </p:txBody>
        </p:sp>
        <p:pic>
          <p:nvPicPr>
            <p:cNvPr id="471" name="Google Shape;471;p43"/>
            <p:cNvPicPr preferRelativeResize="0"/>
            <p:nvPr/>
          </p:nvPicPr>
          <p:blipFill>
            <a:blip r:embed="rId3">
              <a:alphaModFix/>
            </a:blip>
            <a:stretch>
              <a:fillRect/>
            </a:stretch>
          </p:blipFill>
          <p:spPr>
            <a:xfrm>
              <a:off x="5542069" y="3212512"/>
              <a:ext cx="1333500" cy="1161800"/>
            </a:xfrm>
            <a:prstGeom prst="rect">
              <a:avLst/>
            </a:prstGeom>
            <a:noFill/>
            <a:ln>
              <a:noFill/>
            </a:ln>
          </p:spPr>
        </p:pic>
      </p:grpSp>
      <p:grpSp>
        <p:nvGrpSpPr>
          <p:cNvPr id="472" name="Google Shape;472;p43"/>
          <p:cNvGrpSpPr/>
          <p:nvPr/>
        </p:nvGrpSpPr>
        <p:grpSpPr>
          <a:xfrm>
            <a:off x="1701300" y="3212500"/>
            <a:ext cx="2663400" cy="1738900"/>
            <a:chOff x="1701300" y="3212500"/>
            <a:chExt cx="2663400" cy="1738900"/>
          </a:xfrm>
        </p:grpSpPr>
        <p:sp>
          <p:nvSpPr>
            <p:cNvPr id="473" name="Google Shape;473;p43"/>
            <p:cNvSpPr/>
            <p:nvPr/>
          </p:nvSpPr>
          <p:spPr>
            <a:xfrm>
              <a:off x="1701300" y="4380200"/>
              <a:ext cx="2663400" cy="571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zh-TW" sz="2400" b="1" dirty="0">
                  <a:solidFill>
                    <a:srgbClr val="404040"/>
                  </a:solidFill>
                </a:rPr>
                <a:t>(4)</a:t>
              </a:r>
              <a:r>
                <a:rPr lang="zh-CN" altLang="en-US" sz="2400" b="1" dirty="0">
                  <a:solidFill>
                    <a:srgbClr val="404040"/>
                  </a:solidFill>
                </a:rPr>
                <a:t>网络</a:t>
              </a:r>
              <a:r>
                <a:rPr lang="zh-TW" altLang="en-US" sz="2400" b="1" dirty="0">
                  <a:solidFill>
                    <a:srgbClr val="404040"/>
                  </a:solidFill>
                </a:rPr>
                <a:t>強迫症</a:t>
              </a:r>
              <a:endParaRPr sz="2400" b="1" dirty="0">
                <a:solidFill>
                  <a:srgbClr val="404040"/>
                </a:solidFill>
              </a:endParaRPr>
            </a:p>
          </p:txBody>
        </p:sp>
        <p:pic>
          <p:nvPicPr>
            <p:cNvPr id="474" name="Google Shape;474;p43"/>
            <p:cNvPicPr preferRelativeResize="0"/>
            <p:nvPr/>
          </p:nvPicPr>
          <p:blipFill>
            <a:blip r:embed="rId4">
              <a:alphaModFix/>
            </a:blip>
            <a:stretch>
              <a:fillRect/>
            </a:stretch>
          </p:blipFill>
          <p:spPr>
            <a:xfrm>
              <a:off x="2449150" y="3212500"/>
              <a:ext cx="1167700" cy="1167700"/>
            </a:xfrm>
            <a:prstGeom prst="rect">
              <a:avLst/>
            </a:prstGeom>
            <a:noFill/>
            <a:ln>
              <a:noFill/>
            </a:ln>
          </p:spPr>
        </p:pic>
      </p:grpSp>
      <p:grpSp>
        <p:nvGrpSpPr>
          <p:cNvPr id="475" name="Google Shape;475;p43"/>
          <p:cNvGrpSpPr/>
          <p:nvPr/>
        </p:nvGrpSpPr>
        <p:grpSpPr>
          <a:xfrm>
            <a:off x="6297825" y="1206350"/>
            <a:ext cx="2663400" cy="2224349"/>
            <a:chOff x="6297825" y="1206350"/>
            <a:chExt cx="2663400" cy="2224349"/>
          </a:xfrm>
        </p:grpSpPr>
        <p:sp>
          <p:nvSpPr>
            <p:cNvPr id="476" name="Google Shape;476;p43"/>
            <p:cNvSpPr/>
            <p:nvPr/>
          </p:nvSpPr>
          <p:spPr>
            <a:xfrm>
              <a:off x="6297825" y="2635424"/>
              <a:ext cx="2663400" cy="795275"/>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zh-TW" sz="2400" b="1" dirty="0">
                  <a:solidFill>
                    <a:srgbClr val="404040"/>
                  </a:solidFill>
                </a:rPr>
                <a:t>(3) </a:t>
              </a:r>
              <a:r>
                <a:rPr lang="zh-TW" altLang="en-US" sz="2400" b="1" dirty="0">
                  <a:solidFill>
                    <a:srgbClr val="404040"/>
                  </a:solidFill>
                </a:rPr>
                <a:t>电脑</a:t>
              </a:r>
              <a:r>
                <a:rPr lang="zh-TW" altLang="en-US" sz="2400" b="1" dirty="0">
                  <a:solidFill>
                    <a:srgbClr val="404040"/>
                  </a:solidFill>
                  <a:sym typeface="Microsoft JhengHei"/>
                </a:rPr>
                <a:t>／</a:t>
              </a:r>
              <a:endParaRPr lang="en-US" altLang="zh-TW" sz="2400" b="1" dirty="0">
                <a:solidFill>
                  <a:srgbClr val="404040"/>
                </a:solidFill>
                <a:sym typeface="Microsoft JhengHei"/>
              </a:endParaRPr>
            </a:p>
            <a:p>
              <a:pPr lvl="0" algn="ctr"/>
              <a:r>
                <a:rPr lang="zh-CN" altLang="en-US" sz="2400" b="1" dirty="0">
                  <a:solidFill>
                    <a:srgbClr val="404040"/>
                  </a:solidFill>
                </a:rPr>
                <a:t>网络游戏成瘾</a:t>
              </a:r>
              <a:endParaRPr sz="2400" b="1" dirty="0">
                <a:solidFill>
                  <a:srgbClr val="404040"/>
                </a:solidFill>
              </a:endParaRPr>
            </a:p>
          </p:txBody>
        </p:sp>
        <p:pic>
          <p:nvPicPr>
            <p:cNvPr id="477" name="Google Shape;477;p43"/>
            <p:cNvPicPr preferRelativeResize="0"/>
            <p:nvPr/>
          </p:nvPicPr>
          <p:blipFill rotWithShape="1">
            <a:blip r:embed="rId5">
              <a:alphaModFix/>
            </a:blip>
            <a:srcRect b="11754"/>
            <a:stretch/>
          </p:blipFill>
          <p:spPr>
            <a:xfrm>
              <a:off x="6765225" y="1206350"/>
              <a:ext cx="1728599" cy="1395588"/>
            </a:xfrm>
            <a:prstGeom prst="rect">
              <a:avLst/>
            </a:prstGeom>
            <a:noFill/>
            <a:ln>
              <a:noFill/>
            </a:ln>
          </p:spPr>
        </p:pic>
      </p:grpSp>
      <p:pic>
        <p:nvPicPr>
          <p:cNvPr id="478" name="Google Shape;478;p43"/>
          <p:cNvPicPr preferRelativeResize="0"/>
          <p:nvPr/>
        </p:nvPicPr>
        <p:blipFill>
          <a:blip r:embed="rId6">
            <a:alphaModFix/>
          </a:blip>
          <a:stretch>
            <a:fillRect/>
          </a:stretch>
        </p:blipFill>
        <p:spPr>
          <a:xfrm>
            <a:off x="1525900" y="3430700"/>
            <a:ext cx="950325" cy="950325"/>
          </a:xfrm>
          <a:prstGeom prst="rect">
            <a:avLst/>
          </a:prstGeom>
          <a:noFill/>
          <a:ln>
            <a:noFill/>
          </a:ln>
        </p:spPr>
      </p:pic>
      <p:grpSp>
        <p:nvGrpSpPr>
          <p:cNvPr id="479" name="Google Shape;479;p43"/>
          <p:cNvGrpSpPr/>
          <p:nvPr/>
        </p:nvGrpSpPr>
        <p:grpSpPr>
          <a:xfrm>
            <a:off x="3453900" y="1396949"/>
            <a:ext cx="2663400" cy="1809676"/>
            <a:chOff x="3453900" y="1396949"/>
            <a:chExt cx="2663400" cy="1809676"/>
          </a:xfrm>
        </p:grpSpPr>
        <p:sp>
          <p:nvSpPr>
            <p:cNvPr id="480" name="Google Shape;480;p43"/>
            <p:cNvSpPr/>
            <p:nvPr/>
          </p:nvSpPr>
          <p:spPr>
            <a:xfrm>
              <a:off x="3453900" y="2635425"/>
              <a:ext cx="2663400" cy="5712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en-US" altLang="zh-TW" sz="2400" b="1" dirty="0">
                  <a:solidFill>
                    <a:srgbClr val="404040"/>
                  </a:solidFill>
                </a:rPr>
                <a:t>(2) </a:t>
              </a:r>
              <a:r>
                <a:rPr lang="zh-TW" altLang="en-US" sz="2400" b="1" dirty="0">
                  <a:solidFill>
                    <a:srgbClr val="404040"/>
                  </a:solidFill>
                </a:rPr>
                <a:t>信息超载</a:t>
              </a:r>
              <a:endParaRPr sz="2400" dirty="0">
                <a:latin typeface="Calibri"/>
                <a:ea typeface="Calibri"/>
                <a:cs typeface="Calibri"/>
                <a:sym typeface="Calibri"/>
              </a:endParaRPr>
            </a:p>
          </p:txBody>
        </p:sp>
        <p:pic>
          <p:nvPicPr>
            <p:cNvPr id="481" name="Google Shape;481;p43"/>
            <p:cNvPicPr preferRelativeResize="0"/>
            <p:nvPr/>
          </p:nvPicPr>
          <p:blipFill>
            <a:blip r:embed="rId7">
              <a:alphaModFix/>
            </a:blip>
            <a:stretch>
              <a:fillRect/>
            </a:stretch>
          </p:blipFill>
          <p:spPr>
            <a:xfrm>
              <a:off x="4177651" y="1396949"/>
              <a:ext cx="1215900" cy="1215900"/>
            </a:xfrm>
            <a:prstGeom prst="rect">
              <a:avLst/>
            </a:prstGeom>
            <a:noFill/>
            <a:ln>
              <a:noFill/>
            </a:ln>
          </p:spPr>
        </p:pic>
      </p:grpSp>
      <p:grpSp>
        <p:nvGrpSpPr>
          <p:cNvPr id="482" name="Google Shape;482;p43"/>
          <p:cNvGrpSpPr/>
          <p:nvPr/>
        </p:nvGrpSpPr>
        <p:grpSpPr>
          <a:xfrm>
            <a:off x="1242772" y="1382855"/>
            <a:ext cx="1516576" cy="1274910"/>
            <a:chOff x="6539797" y="2284697"/>
            <a:chExt cx="1516576" cy="1274910"/>
          </a:xfrm>
        </p:grpSpPr>
        <p:pic>
          <p:nvPicPr>
            <p:cNvPr id="483" name="Google Shape;483;p43"/>
            <p:cNvPicPr preferRelativeResize="0"/>
            <p:nvPr/>
          </p:nvPicPr>
          <p:blipFill>
            <a:blip r:embed="rId8">
              <a:alphaModFix/>
            </a:blip>
            <a:stretch>
              <a:fillRect/>
            </a:stretch>
          </p:blipFill>
          <p:spPr>
            <a:xfrm>
              <a:off x="6918633" y="2666163"/>
              <a:ext cx="681237" cy="893444"/>
            </a:xfrm>
            <a:prstGeom prst="rect">
              <a:avLst/>
            </a:prstGeom>
            <a:noFill/>
            <a:ln>
              <a:noFill/>
            </a:ln>
          </p:spPr>
        </p:pic>
        <p:pic>
          <p:nvPicPr>
            <p:cNvPr id="484" name="Google Shape;484;p43"/>
            <p:cNvPicPr preferRelativeResize="0"/>
            <p:nvPr/>
          </p:nvPicPr>
          <p:blipFill>
            <a:blip r:embed="rId9">
              <a:alphaModFix/>
            </a:blip>
            <a:stretch>
              <a:fillRect/>
            </a:stretch>
          </p:blipFill>
          <p:spPr>
            <a:xfrm>
              <a:off x="6539799" y="3166310"/>
              <a:ext cx="347356" cy="347356"/>
            </a:xfrm>
            <a:prstGeom prst="rect">
              <a:avLst/>
            </a:prstGeom>
            <a:noFill/>
            <a:ln>
              <a:noFill/>
            </a:ln>
          </p:spPr>
        </p:pic>
        <p:pic>
          <p:nvPicPr>
            <p:cNvPr id="485" name="Google Shape;485;p43"/>
            <p:cNvPicPr preferRelativeResize="0"/>
            <p:nvPr/>
          </p:nvPicPr>
          <p:blipFill>
            <a:blip r:embed="rId10">
              <a:alphaModFix/>
            </a:blip>
            <a:stretch>
              <a:fillRect/>
            </a:stretch>
          </p:blipFill>
          <p:spPr>
            <a:xfrm>
              <a:off x="6551233" y="2785756"/>
              <a:ext cx="335920" cy="334618"/>
            </a:xfrm>
            <a:prstGeom prst="rect">
              <a:avLst/>
            </a:prstGeom>
            <a:noFill/>
            <a:ln>
              <a:noFill/>
            </a:ln>
          </p:spPr>
        </p:pic>
        <p:pic>
          <p:nvPicPr>
            <p:cNvPr id="486" name="Google Shape;486;p43"/>
            <p:cNvPicPr preferRelativeResize="0"/>
            <p:nvPr/>
          </p:nvPicPr>
          <p:blipFill>
            <a:blip r:embed="rId11">
              <a:alphaModFix/>
            </a:blip>
            <a:stretch>
              <a:fillRect/>
            </a:stretch>
          </p:blipFill>
          <p:spPr>
            <a:xfrm>
              <a:off x="7631349" y="2800469"/>
              <a:ext cx="347354" cy="347354"/>
            </a:xfrm>
            <a:prstGeom prst="rect">
              <a:avLst/>
            </a:prstGeom>
            <a:noFill/>
            <a:ln>
              <a:noFill/>
            </a:ln>
          </p:spPr>
        </p:pic>
        <p:pic>
          <p:nvPicPr>
            <p:cNvPr id="487" name="Google Shape;487;p43"/>
            <p:cNvPicPr preferRelativeResize="0"/>
            <p:nvPr/>
          </p:nvPicPr>
          <p:blipFill>
            <a:blip r:embed="rId12">
              <a:alphaModFix/>
            </a:blip>
            <a:stretch>
              <a:fillRect/>
            </a:stretch>
          </p:blipFill>
          <p:spPr>
            <a:xfrm>
              <a:off x="7631349" y="3180032"/>
              <a:ext cx="347354" cy="347354"/>
            </a:xfrm>
            <a:prstGeom prst="rect">
              <a:avLst/>
            </a:prstGeom>
            <a:noFill/>
            <a:ln>
              <a:noFill/>
            </a:ln>
          </p:spPr>
        </p:pic>
        <p:pic>
          <p:nvPicPr>
            <p:cNvPr id="488" name="Google Shape;488;p43"/>
            <p:cNvPicPr preferRelativeResize="0"/>
            <p:nvPr/>
          </p:nvPicPr>
          <p:blipFill>
            <a:blip r:embed="rId13">
              <a:alphaModFix/>
            </a:blip>
            <a:stretch>
              <a:fillRect/>
            </a:stretch>
          </p:blipFill>
          <p:spPr>
            <a:xfrm>
              <a:off x="7575823" y="2333173"/>
              <a:ext cx="480550" cy="481500"/>
            </a:xfrm>
            <a:prstGeom prst="rect">
              <a:avLst/>
            </a:prstGeom>
            <a:noFill/>
            <a:ln>
              <a:noFill/>
            </a:ln>
          </p:spPr>
        </p:pic>
        <p:pic>
          <p:nvPicPr>
            <p:cNvPr id="489" name="Google Shape;489;p43"/>
            <p:cNvPicPr preferRelativeResize="0"/>
            <p:nvPr/>
          </p:nvPicPr>
          <p:blipFill>
            <a:blip r:embed="rId14">
              <a:alphaModFix/>
            </a:blip>
            <a:stretch>
              <a:fillRect/>
            </a:stretch>
          </p:blipFill>
          <p:spPr>
            <a:xfrm>
              <a:off x="6539797" y="2284697"/>
              <a:ext cx="912925" cy="381475"/>
            </a:xfrm>
            <a:prstGeom prst="rect">
              <a:avLst/>
            </a:prstGeom>
            <a:noFill/>
            <a:ln>
              <a:noFill/>
            </a:ln>
          </p:spPr>
        </p:pic>
      </p:grpSp>
      <p:sp>
        <p:nvSpPr>
          <p:cNvPr id="490" name="Google Shape;490;p43"/>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21</a:t>
            </a:fld>
            <a:endParaRPr/>
          </a:p>
        </p:txBody>
      </p:sp>
      <p:sp>
        <p:nvSpPr>
          <p:cNvPr id="27" name="Google Shape;149;p27">
            <a:extLst>
              <a:ext uri="{FF2B5EF4-FFF2-40B4-BE49-F238E27FC236}">
                <a16:creationId xmlns:a16="http://schemas.microsoft.com/office/drawing/2014/main" id="{F222D97C-634F-48D8-BFF1-01EA017AD54F}"/>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3" name="Google Shape;543;p47"/>
          <p:cNvSpPr/>
          <p:nvPr/>
        </p:nvSpPr>
        <p:spPr>
          <a:xfrm>
            <a:off x="2089600" y="474851"/>
            <a:ext cx="4340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300" b="1" dirty="0">
                <a:solidFill>
                  <a:schemeClr val="lt1"/>
                </a:solidFill>
                <a:latin typeface="Microsoft JhengHei"/>
                <a:ea typeface="Microsoft JhengHei"/>
                <a:cs typeface="Microsoft JhengHei"/>
                <a:sym typeface="Microsoft JhengHei"/>
              </a:rPr>
              <a:t>上网成瘾的影响</a:t>
            </a:r>
            <a:endParaRPr sz="3300" b="0" i="0" u="none" strike="noStrike" cap="none" dirty="0">
              <a:solidFill>
                <a:schemeClr val="lt1"/>
              </a:solidFill>
              <a:latin typeface="Calibri"/>
              <a:ea typeface="Calibri"/>
              <a:cs typeface="Calibri"/>
              <a:sym typeface="Calibri"/>
            </a:endParaRPr>
          </a:p>
        </p:txBody>
      </p:sp>
      <p:grpSp>
        <p:nvGrpSpPr>
          <p:cNvPr id="544" name="Google Shape;544;p47"/>
          <p:cNvGrpSpPr/>
          <p:nvPr/>
        </p:nvGrpSpPr>
        <p:grpSpPr>
          <a:xfrm>
            <a:off x="948251" y="1311425"/>
            <a:ext cx="7060795" cy="3769568"/>
            <a:chOff x="779150" y="1311425"/>
            <a:chExt cx="7060795" cy="3769568"/>
          </a:xfrm>
        </p:grpSpPr>
        <p:sp>
          <p:nvSpPr>
            <p:cNvPr id="545" name="Google Shape;545;p47"/>
            <p:cNvSpPr/>
            <p:nvPr/>
          </p:nvSpPr>
          <p:spPr>
            <a:xfrm>
              <a:off x="779150" y="2741800"/>
              <a:ext cx="921038" cy="771784"/>
            </a:xfrm>
            <a:prstGeom prst="roundRect">
              <a:avLst>
                <a:gd name="adj" fmla="val 16667"/>
              </a:avLst>
            </a:prstGeom>
            <a:solidFill>
              <a:schemeClr val="accent2"/>
            </a:solidFill>
            <a:ln w="6775" cap="flat" cmpd="sng">
              <a:solidFill>
                <a:schemeClr val="dk2"/>
              </a:solidFill>
              <a:prstDash val="solid"/>
              <a:round/>
              <a:headEnd type="none" w="sm" len="sm"/>
              <a:tailEnd type="none" w="sm" len="sm"/>
            </a:ln>
          </p:spPr>
          <p:txBody>
            <a:bodyPr spcFirstLastPara="1" wrap="square" lIns="64825" tIns="64825" rIns="64825" bIns="64825" anchor="ctr" anchorCtr="0">
              <a:noAutofit/>
            </a:bodyPr>
            <a:lstStyle/>
            <a:p>
              <a:pPr marL="126067" lvl="0" indent="-27014">
                <a:lnSpc>
                  <a:spcPct val="90000"/>
                </a:lnSpc>
              </a:pPr>
              <a:r>
                <a:rPr lang="zh-TW" altLang="en-US" sz="2001" b="1" dirty="0">
                  <a:solidFill>
                    <a:schemeClr val="lt1"/>
                  </a:solidFill>
                  <a:latin typeface="Microsoft JhengHei"/>
                  <a:ea typeface="Microsoft JhengHei"/>
                  <a:cs typeface="Microsoft JhengHei"/>
                  <a:sym typeface="Microsoft JhengHei"/>
                </a:rPr>
                <a:t>家庭</a:t>
              </a:r>
              <a:endParaRPr sz="2001" b="1" dirty="0">
                <a:solidFill>
                  <a:schemeClr val="lt1"/>
                </a:solidFill>
                <a:latin typeface="Microsoft JhengHei"/>
                <a:ea typeface="Microsoft JhengHei"/>
                <a:cs typeface="Microsoft JhengHei"/>
                <a:sym typeface="Microsoft JhengHei"/>
              </a:endParaRPr>
            </a:p>
          </p:txBody>
        </p:sp>
        <p:grpSp>
          <p:nvGrpSpPr>
            <p:cNvPr id="546" name="Google Shape;546;p47"/>
            <p:cNvGrpSpPr/>
            <p:nvPr/>
          </p:nvGrpSpPr>
          <p:grpSpPr>
            <a:xfrm>
              <a:off x="793122" y="1311425"/>
              <a:ext cx="2719777" cy="1169276"/>
              <a:chOff x="2653225" y="1438296"/>
              <a:chExt cx="3539994" cy="1521900"/>
            </a:xfrm>
          </p:grpSpPr>
          <p:sp>
            <p:nvSpPr>
              <p:cNvPr id="547" name="Google Shape;547;p47"/>
              <p:cNvSpPr/>
              <p:nvPr/>
            </p:nvSpPr>
            <p:spPr>
              <a:xfrm>
                <a:off x="3766519" y="1438296"/>
                <a:ext cx="2426700" cy="1521900"/>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351270" lvl="0" indent="-279560">
                  <a:buSzPts val="1637"/>
                  <a:buFont typeface="Microsoft JhengHei"/>
                  <a:buChar char="●"/>
                </a:pPr>
                <a:r>
                  <a:rPr lang="zh-CN" altLang="en-US" sz="1636" b="1" dirty="0">
                    <a:latin typeface="Microsoft JhengHei"/>
                    <a:ea typeface="Microsoft JhengHei"/>
                  </a:rPr>
                  <a:t>视力衰退</a:t>
                </a:r>
                <a:r>
                  <a:rPr lang="zh-TW" altLang="en-US" sz="1636" b="1" dirty="0">
                    <a:latin typeface="Microsoft JhengHei"/>
                    <a:ea typeface="Microsoft JhengHei"/>
                    <a:cs typeface="Microsoft JhengHei"/>
                    <a:sym typeface="Microsoft JhengHei"/>
                  </a:rPr>
                  <a:t>
癡肥
腱鞘炎
抽筋</a:t>
                </a:r>
                <a:endParaRPr sz="1636" b="1" dirty="0">
                  <a:latin typeface="Microsoft JhengHei"/>
                  <a:ea typeface="Microsoft JhengHei"/>
                  <a:cs typeface="Microsoft JhengHei"/>
                  <a:sym typeface="Microsoft JhengHei"/>
                </a:endParaRPr>
              </a:p>
            </p:txBody>
          </p:sp>
          <p:sp>
            <p:nvSpPr>
              <p:cNvPr id="548" name="Google Shape;548;p47"/>
              <p:cNvSpPr/>
              <p:nvPr/>
            </p:nvSpPr>
            <p:spPr>
              <a:xfrm>
                <a:off x="2653225" y="1699000"/>
                <a:ext cx="1113300" cy="1000500"/>
              </a:xfrm>
              <a:prstGeom prst="roundRect">
                <a:avLst>
                  <a:gd name="adj" fmla="val 16667"/>
                </a:avLst>
              </a:prstGeom>
              <a:solidFill>
                <a:schemeClr val="accen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136605" lvl="0" indent="-29272">
                  <a:lnSpc>
                    <a:spcPct val="90000"/>
                  </a:lnSpc>
                  <a:buClr>
                    <a:schemeClr val="dk1"/>
                  </a:buClr>
                  <a:buSzPts val="2100"/>
                </a:pPr>
                <a:r>
                  <a:rPr lang="zh-TW" altLang="en-US" sz="2043" b="1" dirty="0">
                    <a:solidFill>
                      <a:schemeClr val="lt1"/>
                    </a:solidFill>
                    <a:latin typeface="Microsoft JhengHei"/>
                    <a:ea typeface="Microsoft JhengHei"/>
                    <a:cs typeface="Microsoft JhengHei"/>
                    <a:sym typeface="Microsoft JhengHei"/>
                  </a:rPr>
                  <a:t>身体</a:t>
                </a:r>
                <a:endParaRPr sz="2043" b="1" dirty="0">
                  <a:solidFill>
                    <a:schemeClr val="lt1"/>
                  </a:solidFill>
                  <a:latin typeface="Microsoft JhengHei"/>
                  <a:ea typeface="Microsoft JhengHei"/>
                  <a:cs typeface="Microsoft JhengHei"/>
                  <a:sym typeface="Microsoft JhengHei"/>
                </a:endParaRPr>
              </a:p>
            </p:txBody>
          </p:sp>
        </p:grpSp>
        <p:sp>
          <p:nvSpPr>
            <p:cNvPr id="549" name="Google Shape;549;p47"/>
            <p:cNvSpPr/>
            <p:nvPr/>
          </p:nvSpPr>
          <p:spPr>
            <a:xfrm>
              <a:off x="1714219" y="2619250"/>
              <a:ext cx="1798744" cy="1079179"/>
            </a:xfrm>
            <a:prstGeom prst="round1Rect">
              <a:avLst>
                <a:gd name="adj" fmla="val 16667"/>
              </a:avLst>
            </a:prstGeom>
            <a:solidFill>
              <a:schemeClr val="lt1"/>
            </a:solidFill>
            <a:ln w="6775" cap="flat" cmpd="sng">
              <a:solidFill>
                <a:schemeClr val="dk2"/>
              </a:solidFill>
              <a:prstDash val="solid"/>
              <a:round/>
              <a:headEnd type="none" w="sm" len="sm"/>
              <a:tailEnd type="none" w="sm" len="sm"/>
            </a:ln>
          </p:spPr>
          <p:txBody>
            <a:bodyPr spcFirstLastPara="1" wrap="square" lIns="64825" tIns="64825" rIns="64825" bIns="64825" anchor="ctr" anchorCtr="0">
              <a:noAutofit/>
            </a:bodyPr>
            <a:lstStyle/>
            <a:p>
              <a:pPr marL="324176" lvl="0" indent="-264837">
                <a:buSzPts val="1618"/>
                <a:buFont typeface="Microsoft JhengHei"/>
                <a:buChar char="●"/>
              </a:pPr>
              <a:r>
                <a:rPr lang="zh-CN" altLang="en-US" sz="1618" b="1" dirty="0">
                  <a:latin typeface="Microsoft JhengHei"/>
                  <a:ea typeface="Microsoft JhengHei"/>
                  <a:cs typeface="Microsoft JhengHei"/>
                  <a:sym typeface="Microsoft JhengHei"/>
                </a:rPr>
                <a:t>减少沟通
増加冲突
关系疏离</a:t>
              </a:r>
              <a:endParaRPr sz="1618" b="1" dirty="0">
                <a:latin typeface="Microsoft JhengHei"/>
                <a:ea typeface="Microsoft JhengHei"/>
                <a:cs typeface="Microsoft JhengHei"/>
                <a:sym typeface="Microsoft JhengHei"/>
              </a:endParaRPr>
            </a:p>
          </p:txBody>
        </p:sp>
        <p:grpSp>
          <p:nvGrpSpPr>
            <p:cNvPr id="550" name="Google Shape;550;p47"/>
            <p:cNvGrpSpPr/>
            <p:nvPr/>
          </p:nvGrpSpPr>
          <p:grpSpPr>
            <a:xfrm>
              <a:off x="793233" y="3829774"/>
              <a:ext cx="2719684" cy="1229239"/>
              <a:chOff x="2653225" y="1438285"/>
              <a:chExt cx="3367196" cy="1521900"/>
            </a:xfrm>
          </p:grpSpPr>
          <p:sp>
            <p:nvSpPr>
              <p:cNvPr id="551" name="Google Shape;551;p47"/>
              <p:cNvSpPr/>
              <p:nvPr/>
            </p:nvSpPr>
            <p:spPr>
              <a:xfrm>
                <a:off x="3766521" y="1438285"/>
                <a:ext cx="2253900" cy="1521900"/>
              </a:xfrm>
              <a:prstGeom prst="round1Rect">
                <a:avLst>
                  <a:gd name="adj" fmla="val 16667"/>
                </a:avLst>
              </a:prstGeom>
              <a:solidFill>
                <a:schemeClr val="lt1"/>
              </a:solidFill>
              <a:ln w="7700" cap="flat" cmpd="sng">
                <a:solidFill>
                  <a:schemeClr val="dk2"/>
                </a:solidFill>
                <a:prstDash val="solid"/>
                <a:round/>
                <a:headEnd type="none" w="sm" len="sm"/>
                <a:tailEnd type="none" w="sm" len="sm"/>
              </a:ln>
            </p:spPr>
            <p:txBody>
              <a:bodyPr spcFirstLastPara="1" wrap="square" lIns="73825" tIns="73825" rIns="73825" bIns="73825" anchor="ctr" anchorCtr="0">
                <a:noAutofit/>
              </a:bodyPr>
              <a:lstStyle/>
              <a:p>
                <a:pPr marL="369263" lvl="0" indent="-287206">
                  <a:buSzPts val="1615"/>
                  <a:buFont typeface="Microsoft JhengHei"/>
                  <a:buChar char="●"/>
                </a:pPr>
                <a:r>
                  <a:rPr lang="zh-CN" altLang="en-US" sz="1615" b="1" dirty="0">
                    <a:latin typeface="Microsoft JhengHei"/>
                    <a:ea typeface="Microsoft JhengHei"/>
                    <a:cs typeface="Microsoft JhengHei"/>
                    <a:sym typeface="Microsoft JhengHei"/>
                  </a:rPr>
                  <a:t>没法集中精神
欠交功课
成绩退步
旷课逃学</a:t>
                </a:r>
                <a:endParaRPr sz="1615" b="1" dirty="0">
                  <a:latin typeface="Microsoft JhengHei"/>
                  <a:ea typeface="Microsoft JhengHei"/>
                  <a:cs typeface="Microsoft JhengHei"/>
                  <a:sym typeface="Microsoft JhengHei"/>
                </a:endParaRPr>
              </a:p>
            </p:txBody>
          </p:sp>
          <p:sp>
            <p:nvSpPr>
              <p:cNvPr id="552" name="Google Shape;552;p47"/>
              <p:cNvSpPr/>
              <p:nvPr/>
            </p:nvSpPr>
            <p:spPr>
              <a:xfrm>
                <a:off x="2653225" y="1699000"/>
                <a:ext cx="1113300" cy="1000500"/>
              </a:xfrm>
              <a:prstGeom prst="roundRect">
                <a:avLst>
                  <a:gd name="adj" fmla="val 16667"/>
                </a:avLst>
              </a:prstGeom>
              <a:solidFill>
                <a:srgbClr val="009900"/>
              </a:solidFill>
              <a:ln w="7700" cap="flat" cmpd="sng">
                <a:solidFill>
                  <a:schemeClr val="dk2"/>
                </a:solidFill>
                <a:prstDash val="solid"/>
                <a:round/>
                <a:headEnd type="none" w="sm" len="sm"/>
                <a:tailEnd type="none" w="sm" len="sm"/>
              </a:ln>
            </p:spPr>
            <p:txBody>
              <a:bodyPr spcFirstLastPara="1" wrap="square" lIns="73825" tIns="73825" rIns="73825" bIns="73825" anchor="ctr" anchorCtr="0">
                <a:noAutofit/>
              </a:bodyPr>
              <a:lstStyle/>
              <a:p>
                <a:pPr marL="143602" lvl="0" indent="-30772">
                  <a:lnSpc>
                    <a:spcPct val="90000"/>
                  </a:lnSpc>
                </a:pPr>
                <a:r>
                  <a:rPr lang="zh-TW" altLang="en-US" sz="2038" b="1" dirty="0">
                    <a:solidFill>
                      <a:schemeClr val="lt1"/>
                    </a:solidFill>
                    <a:latin typeface="Microsoft JhengHei"/>
                    <a:ea typeface="Microsoft JhengHei"/>
                    <a:cs typeface="Microsoft JhengHei"/>
                    <a:sym typeface="Microsoft JhengHei"/>
                  </a:rPr>
                  <a:t>学业</a:t>
                </a:r>
                <a:endParaRPr sz="2038" b="1" dirty="0">
                  <a:solidFill>
                    <a:schemeClr val="lt1"/>
                  </a:solidFill>
                  <a:latin typeface="Microsoft JhengHei"/>
                  <a:ea typeface="Microsoft JhengHei"/>
                  <a:cs typeface="Microsoft JhengHei"/>
                  <a:sym typeface="Microsoft JhengHei"/>
                </a:endParaRPr>
              </a:p>
            </p:txBody>
          </p:sp>
        </p:grpSp>
        <p:grpSp>
          <p:nvGrpSpPr>
            <p:cNvPr id="553" name="Google Shape;553;p47"/>
            <p:cNvGrpSpPr/>
            <p:nvPr/>
          </p:nvGrpSpPr>
          <p:grpSpPr>
            <a:xfrm>
              <a:off x="4285272" y="1379275"/>
              <a:ext cx="2719777" cy="1169276"/>
              <a:chOff x="2653225" y="1438296"/>
              <a:chExt cx="3539994" cy="1521900"/>
            </a:xfrm>
          </p:grpSpPr>
          <p:sp>
            <p:nvSpPr>
              <p:cNvPr id="554" name="Google Shape;554;p47"/>
              <p:cNvSpPr/>
              <p:nvPr/>
            </p:nvSpPr>
            <p:spPr>
              <a:xfrm>
                <a:off x="3766519" y="1438296"/>
                <a:ext cx="2426700" cy="1521900"/>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351270" lvl="0" indent="-279560">
                  <a:buSzPts val="1637"/>
                  <a:buFont typeface="Microsoft JhengHei"/>
                  <a:buChar char="●"/>
                </a:pPr>
                <a:r>
                  <a:rPr lang="zh-TW" altLang="en-US" sz="1636" b="1" dirty="0">
                    <a:latin typeface="Microsoft JhengHei"/>
                    <a:ea typeface="Microsoft JhengHei"/>
                    <a:cs typeface="Microsoft JhengHei"/>
                    <a:sym typeface="Microsoft JhengHei"/>
                  </a:rPr>
                  <a:t>情緒低落
暴躁</a:t>
                </a:r>
                <a:endParaRPr sz="1636" b="1" dirty="0">
                  <a:latin typeface="Microsoft JhengHei"/>
                  <a:ea typeface="Microsoft JhengHei"/>
                  <a:cs typeface="Microsoft JhengHei"/>
                  <a:sym typeface="Microsoft JhengHei"/>
                </a:endParaRPr>
              </a:p>
            </p:txBody>
          </p:sp>
          <p:sp>
            <p:nvSpPr>
              <p:cNvPr id="555" name="Google Shape;555;p47"/>
              <p:cNvSpPr/>
              <p:nvPr/>
            </p:nvSpPr>
            <p:spPr>
              <a:xfrm>
                <a:off x="2653225" y="1699000"/>
                <a:ext cx="1113300" cy="1000500"/>
              </a:xfrm>
              <a:prstGeom prst="roundRect">
                <a:avLst>
                  <a:gd name="adj" fmla="val 16667"/>
                </a:avLst>
              </a:prstGeom>
              <a:solidFill>
                <a:srgbClr val="CC0066">
                  <a:alpha val="49800"/>
                </a:srgbClr>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107332" lvl="0">
                  <a:lnSpc>
                    <a:spcPct val="90000"/>
                  </a:lnSpc>
                </a:pPr>
                <a:r>
                  <a:rPr lang="zh-TW" altLang="en-US" sz="2043" b="1" dirty="0">
                    <a:solidFill>
                      <a:schemeClr val="lt1"/>
                    </a:solidFill>
                    <a:latin typeface="Microsoft JhengHei"/>
                    <a:ea typeface="Microsoft JhengHei"/>
                    <a:cs typeface="Microsoft JhengHei"/>
                    <a:sym typeface="Microsoft JhengHei"/>
                  </a:rPr>
                  <a:t>情绪</a:t>
                </a:r>
                <a:endParaRPr sz="2043" b="1" dirty="0">
                  <a:solidFill>
                    <a:schemeClr val="lt1"/>
                  </a:solidFill>
                  <a:latin typeface="Microsoft JhengHei"/>
                  <a:ea typeface="Microsoft JhengHei"/>
                  <a:cs typeface="Microsoft JhengHei"/>
                  <a:sym typeface="Microsoft JhengHei"/>
                </a:endParaRPr>
              </a:p>
            </p:txBody>
          </p:sp>
        </p:grpSp>
        <p:grpSp>
          <p:nvGrpSpPr>
            <p:cNvPr id="556" name="Google Shape;556;p47"/>
            <p:cNvGrpSpPr/>
            <p:nvPr/>
          </p:nvGrpSpPr>
          <p:grpSpPr>
            <a:xfrm>
              <a:off x="4285392" y="2687100"/>
              <a:ext cx="2719721" cy="1079179"/>
              <a:chOff x="2567819" y="1438294"/>
              <a:chExt cx="3539921" cy="1521900"/>
            </a:xfrm>
          </p:grpSpPr>
          <p:sp>
            <p:nvSpPr>
              <p:cNvPr id="557" name="Google Shape;557;p47"/>
              <p:cNvSpPr/>
              <p:nvPr/>
            </p:nvSpPr>
            <p:spPr>
              <a:xfrm>
                <a:off x="3766540" y="1438294"/>
                <a:ext cx="2341200" cy="1521900"/>
              </a:xfrm>
              <a:prstGeom prst="round1Rect">
                <a:avLst>
                  <a:gd name="adj" fmla="val 16667"/>
                </a:avLst>
              </a:prstGeom>
              <a:solidFill>
                <a:schemeClr val="lt1"/>
              </a:solidFill>
              <a:ln w="6775" cap="flat" cmpd="sng">
                <a:solidFill>
                  <a:schemeClr val="dk2"/>
                </a:solidFill>
                <a:prstDash val="solid"/>
                <a:round/>
                <a:headEnd type="none" w="sm" len="sm"/>
                <a:tailEnd type="none" w="sm" len="sm"/>
              </a:ln>
            </p:spPr>
            <p:txBody>
              <a:bodyPr spcFirstLastPara="1" wrap="square" lIns="64825" tIns="64825" rIns="64825" bIns="64825" anchor="ctr" anchorCtr="0">
                <a:noAutofit/>
              </a:bodyPr>
              <a:lstStyle/>
              <a:p>
                <a:pPr marL="324176" lvl="0" indent="-264837">
                  <a:buSzPts val="1618"/>
                  <a:buFont typeface="Microsoft JhengHei"/>
                  <a:buChar char="●"/>
                </a:pPr>
                <a:r>
                  <a:rPr lang="zh-TW" altLang="en-US" sz="1618" b="1" dirty="0">
                    <a:latin typeface="Microsoft JhengHei"/>
                    <a:ea typeface="Microsoft JhengHei"/>
                    <a:cs typeface="Microsoft JhengHei"/>
                    <a:sym typeface="Microsoft JhengHei"/>
                  </a:rPr>
                  <a:t>削弱社交能力
</a:t>
                </a:r>
                <a:r>
                  <a:rPr lang="zh-CN" altLang="en-US" sz="1618" b="1" dirty="0">
                    <a:latin typeface="Microsoft JhengHei"/>
                    <a:ea typeface="Microsoft JhengHei"/>
                    <a:sym typeface="Microsoft JhengHei"/>
                  </a:rPr>
                  <a:t>缩</a:t>
                </a:r>
                <a:r>
                  <a:rPr lang="zh-TW" altLang="en-US" sz="1618" b="1" dirty="0">
                    <a:latin typeface="Microsoft JhengHei"/>
                    <a:ea typeface="Microsoft JhengHei"/>
                    <a:sym typeface="Microsoft JhengHei"/>
                  </a:rPr>
                  <a:t>窄</a:t>
                </a:r>
                <a:r>
                  <a:rPr lang="zh-TW" altLang="en-US" sz="1618" b="1" dirty="0">
                    <a:latin typeface="Microsoft JhengHei"/>
                    <a:ea typeface="Microsoft JhengHei"/>
                    <a:cs typeface="Microsoft JhengHei"/>
                    <a:sym typeface="Microsoft JhengHei"/>
                  </a:rPr>
                  <a:t>社交圈子</a:t>
                </a:r>
                <a:endParaRPr sz="1618" b="1" dirty="0">
                  <a:latin typeface="Microsoft JhengHei"/>
                  <a:ea typeface="Microsoft JhengHei"/>
                  <a:cs typeface="Microsoft JhengHei"/>
                  <a:sym typeface="Microsoft JhengHei"/>
                </a:endParaRPr>
              </a:p>
            </p:txBody>
          </p:sp>
          <p:sp>
            <p:nvSpPr>
              <p:cNvPr id="558" name="Google Shape;558;p47"/>
              <p:cNvSpPr/>
              <p:nvPr/>
            </p:nvSpPr>
            <p:spPr>
              <a:xfrm>
                <a:off x="2567819" y="1611119"/>
                <a:ext cx="1198800" cy="1088400"/>
              </a:xfrm>
              <a:prstGeom prst="roundRect">
                <a:avLst>
                  <a:gd name="adj" fmla="val 16667"/>
                </a:avLst>
              </a:prstGeom>
              <a:solidFill>
                <a:srgbClr val="7030A0">
                  <a:alpha val="49800"/>
                </a:srgbClr>
              </a:solidFill>
              <a:ln w="6775" cap="flat" cmpd="sng">
                <a:solidFill>
                  <a:schemeClr val="dk2"/>
                </a:solidFill>
                <a:prstDash val="solid"/>
                <a:round/>
                <a:headEnd type="none" w="sm" len="sm"/>
                <a:tailEnd type="none" w="sm" len="sm"/>
              </a:ln>
            </p:spPr>
            <p:txBody>
              <a:bodyPr spcFirstLastPara="1" wrap="square" lIns="64825" tIns="64825" rIns="64825" bIns="64825" anchor="ctr" anchorCtr="0">
                <a:noAutofit/>
              </a:bodyPr>
              <a:lstStyle/>
              <a:p>
                <a:pPr marL="126067" lvl="0" indent="-27014">
                  <a:lnSpc>
                    <a:spcPct val="90000"/>
                  </a:lnSpc>
                </a:pPr>
                <a:r>
                  <a:rPr lang="zh-TW" altLang="en-US" sz="2001" b="1" dirty="0">
                    <a:solidFill>
                      <a:schemeClr val="lt1"/>
                    </a:solidFill>
                    <a:latin typeface="Microsoft JhengHei"/>
                    <a:ea typeface="Microsoft JhengHei"/>
                    <a:cs typeface="Microsoft JhengHei"/>
                    <a:sym typeface="Microsoft JhengHei"/>
                  </a:rPr>
                  <a:t>人际关系</a:t>
                </a:r>
                <a:endParaRPr sz="2001" b="1" dirty="0">
                  <a:solidFill>
                    <a:schemeClr val="lt1"/>
                  </a:solidFill>
                  <a:latin typeface="Microsoft JhengHei"/>
                  <a:ea typeface="Microsoft JhengHei"/>
                  <a:cs typeface="Microsoft JhengHei"/>
                  <a:sym typeface="Microsoft JhengHei"/>
                </a:endParaRPr>
              </a:p>
            </p:txBody>
          </p:sp>
        </p:grpSp>
        <p:grpSp>
          <p:nvGrpSpPr>
            <p:cNvPr id="559" name="Google Shape;559;p47"/>
            <p:cNvGrpSpPr/>
            <p:nvPr/>
          </p:nvGrpSpPr>
          <p:grpSpPr>
            <a:xfrm>
              <a:off x="4241405" y="3911717"/>
              <a:ext cx="2763679" cy="1169276"/>
              <a:chOff x="2598756" y="1438285"/>
              <a:chExt cx="3421665" cy="1521900"/>
            </a:xfrm>
          </p:grpSpPr>
          <p:sp>
            <p:nvSpPr>
              <p:cNvPr id="560" name="Google Shape;560;p47"/>
              <p:cNvSpPr/>
              <p:nvPr/>
            </p:nvSpPr>
            <p:spPr>
              <a:xfrm>
                <a:off x="3766521" y="1438285"/>
                <a:ext cx="2253900" cy="1521900"/>
              </a:xfrm>
              <a:prstGeom prst="round1Rect">
                <a:avLst>
                  <a:gd name="adj" fmla="val 16667"/>
                </a:avLst>
              </a:prstGeom>
              <a:solidFill>
                <a:schemeClr val="lt1"/>
              </a:solidFill>
              <a:ln w="7700" cap="flat" cmpd="sng">
                <a:solidFill>
                  <a:schemeClr val="dk2"/>
                </a:solidFill>
                <a:prstDash val="solid"/>
                <a:round/>
                <a:headEnd type="none" w="sm" len="sm"/>
                <a:tailEnd type="none" w="sm" len="sm"/>
              </a:ln>
            </p:spPr>
            <p:txBody>
              <a:bodyPr spcFirstLastPara="1" wrap="square" lIns="73825" tIns="73825" rIns="73825" bIns="73825" anchor="ctr" anchorCtr="0">
                <a:noAutofit/>
              </a:bodyPr>
              <a:lstStyle/>
              <a:p>
                <a:pPr marL="369263" lvl="0" indent="-287206">
                  <a:buSzPts val="1615"/>
                  <a:buFont typeface="Microsoft JhengHei"/>
                  <a:buChar char="●"/>
                </a:pPr>
                <a:r>
                  <a:rPr lang="zh-CN" altLang="en-US" sz="1615" b="1" dirty="0">
                    <a:latin typeface="Microsoft JhengHei"/>
                    <a:ea typeface="Microsoft JhengHei"/>
                    <a:cs typeface="Microsoft JhengHei"/>
                    <a:sym typeface="Microsoft JhengHei"/>
                  </a:rPr>
                  <a:t>花费过多金钱
甚至偷窃</a:t>
                </a:r>
                <a:endParaRPr sz="1615" b="1" dirty="0">
                  <a:latin typeface="Microsoft JhengHei"/>
                  <a:ea typeface="Microsoft JhengHei"/>
                  <a:cs typeface="Microsoft JhengHei"/>
                  <a:sym typeface="Microsoft JhengHei"/>
                </a:endParaRPr>
              </a:p>
            </p:txBody>
          </p:sp>
          <p:sp>
            <p:nvSpPr>
              <p:cNvPr id="561" name="Google Shape;561;p47"/>
              <p:cNvSpPr/>
              <p:nvPr/>
            </p:nvSpPr>
            <p:spPr>
              <a:xfrm>
                <a:off x="2598756" y="1679658"/>
                <a:ext cx="1113300" cy="1000500"/>
              </a:xfrm>
              <a:prstGeom prst="roundRect">
                <a:avLst>
                  <a:gd name="adj" fmla="val 16667"/>
                </a:avLst>
              </a:prstGeom>
              <a:solidFill>
                <a:srgbClr val="888888"/>
              </a:solidFill>
              <a:ln w="7700" cap="flat" cmpd="sng">
                <a:solidFill>
                  <a:schemeClr val="dk2"/>
                </a:solidFill>
                <a:prstDash val="solid"/>
                <a:round/>
                <a:headEnd type="none" w="sm" len="sm"/>
                <a:tailEnd type="none" w="sm" len="sm"/>
              </a:ln>
            </p:spPr>
            <p:txBody>
              <a:bodyPr spcFirstLastPara="1" wrap="square" lIns="73825" tIns="73825" rIns="73825" bIns="73825" anchor="ctr" anchorCtr="0">
                <a:noAutofit/>
              </a:bodyPr>
              <a:lstStyle/>
              <a:p>
                <a:pPr marL="143602" lvl="0" indent="-30772">
                  <a:lnSpc>
                    <a:spcPct val="90000"/>
                  </a:lnSpc>
                </a:pPr>
                <a:r>
                  <a:rPr lang="zh-TW" altLang="en-US" sz="2038" b="1" dirty="0">
                    <a:solidFill>
                      <a:schemeClr val="lt1"/>
                    </a:solidFill>
                    <a:latin typeface="Microsoft JhengHei"/>
                    <a:ea typeface="Microsoft JhengHei"/>
                    <a:cs typeface="Microsoft JhengHei"/>
                    <a:sym typeface="Microsoft JhengHei"/>
                  </a:rPr>
                  <a:t>经济</a:t>
                </a:r>
                <a:endParaRPr sz="2038" b="1" dirty="0">
                  <a:solidFill>
                    <a:schemeClr val="lt1"/>
                  </a:solidFill>
                  <a:latin typeface="Microsoft JhengHei"/>
                  <a:ea typeface="Microsoft JhengHei"/>
                  <a:cs typeface="Microsoft JhengHei"/>
                  <a:sym typeface="Microsoft JhengHei"/>
                </a:endParaRPr>
              </a:p>
            </p:txBody>
          </p:sp>
        </p:grpSp>
        <p:pic>
          <p:nvPicPr>
            <p:cNvPr id="562" name="Google Shape;562;p47"/>
            <p:cNvPicPr preferRelativeResize="0"/>
            <p:nvPr/>
          </p:nvPicPr>
          <p:blipFill>
            <a:blip r:embed="rId3">
              <a:alphaModFix/>
            </a:blip>
            <a:stretch>
              <a:fillRect/>
            </a:stretch>
          </p:blipFill>
          <p:spPr>
            <a:xfrm>
              <a:off x="2902775" y="2095375"/>
              <a:ext cx="751125" cy="392525"/>
            </a:xfrm>
            <a:prstGeom prst="rect">
              <a:avLst/>
            </a:prstGeom>
            <a:noFill/>
            <a:ln>
              <a:noFill/>
            </a:ln>
          </p:spPr>
        </p:pic>
        <p:pic>
          <p:nvPicPr>
            <p:cNvPr id="563" name="Google Shape;563;p47"/>
            <p:cNvPicPr preferRelativeResize="0"/>
            <p:nvPr/>
          </p:nvPicPr>
          <p:blipFill>
            <a:blip r:embed="rId4">
              <a:alphaModFix/>
            </a:blip>
            <a:stretch>
              <a:fillRect/>
            </a:stretch>
          </p:blipFill>
          <p:spPr>
            <a:xfrm>
              <a:off x="6550199" y="1790500"/>
              <a:ext cx="751125" cy="751146"/>
            </a:xfrm>
            <a:prstGeom prst="rect">
              <a:avLst/>
            </a:prstGeom>
            <a:noFill/>
            <a:ln>
              <a:noFill/>
            </a:ln>
          </p:spPr>
        </p:pic>
        <p:pic>
          <p:nvPicPr>
            <p:cNvPr id="564" name="Google Shape;564;p47"/>
            <p:cNvPicPr preferRelativeResize="0"/>
            <p:nvPr/>
          </p:nvPicPr>
          <p:blipFill>
            <a:blip r:embed="rId5">
              <a:alphaModFix/>
            </a:blip>
            <a:stretch>
              <a:fillRect/>
            </a:stretch>
          </p:blipFill>
          <p:spPr>
            <a:xfrm>
              <a:off x="2998325" y="2947304"/>
              <a:ext cx="751125" cy="751125"/>
            </a:xfrm>
            <a:prstGeom prst="rect">
              <a:avLst/>
            </a:prstGeom>
            <a:noFill/>
            <a:ln>
              <a:noFill/>
            </a:ln>
          </p:spPr>
        </p:pic>
        <p:pic>
          <p:nvPicPr>
            <p:cNvPr id="565" name="Google Shape;565;p47"/>
            <p:cNvPicPr preferRelativeResize="0"/>
            <p:nvPr/>
          </p:nvPicPr>
          <p:blipFill>
            <a:blip r:embed="rId6">
              <a:alphaModFix/>
            </a:blip>
            <a:stretch>
              <a:fillRect/>
            </a:stretch>
          </p:blipFill>
          <p:spPr>
            <a:xfrm>
              <a:off x="6952357" y="2984873"/>
              <a:ext cx="854125" cy="854125"/>
            </a:xfrm>
            <a:prstGeom prst="rect">
              <a:avLst/>
            </a:prstGeom>
            <a:noFill/>
            <a:ln>
              <a:noFill/>
            </a:ln>
          </p:spPr>
        </p:pic>
        <p:pic>
          <p:nvPicPr>
            <p:cNvPr id="566" name="Google Shape;566;p47"/>
            <p:cNvPicPr preferRelativeResize="0"/>
            <p:nvPr/>
          </p:nvPicPr>
          <p:blipFill>
            <a:blip r:embed="rId7">
              <a:alphaModFix/>
            </a:blip>
            <a:stretch>
              <a:fillRect/>
            </a:stretch>
          </p:blipFill>
          <p:spPr>
            <a:xfrm>
              <a:off x="3176300" y="4248791"/>
              <a:ext cx="751125" cy="810232"/>
            </a:xfrm>
            <a:prstGeom prst="rect">
              <a:avLst/>
            </a:prstGeom>
            <a:solidFill>
              <a:schemeClr val="lt1"/>
            </a:solidFill>
            <a:ln>
              <a:noFill/>
            </a:ln>
          </p:spPr>
        </p:pic>
        <p:pic>
          <p:nvPicPr>
            <p:cNvPr id="567" name="Google Shape;567;p47"/>
            <p:cNvPicPr preferRelativeResize="0"/>
            <p:nvPr/>
          </p:nvPicPr>
          <p:blipFill>
            <a:blip r:embed="rId8">
              <a:alphaModFix/>
            </a:blip>
            <a:stretch>
              <a:fillRect/>
            </a:stretch>
          </p:blipFill>
          <p:spPr>
            <a:xfrm>
              <a:off x="6918895" y="4097164"/>
              <a:ext cx="921050" cy="921050"/>
            </a:xfrm>
            <a:prstGeom prst="rect">
              <a:avLst/>
            </a:prstGeom>
            <a:noFill/>
            <a:ln>
              <a:noFill/>
            </a:ln>
          </p:spPr>
        </p:pic>
      </p:grpSp>
      <p:sp>
        <p:nvSpPr>
          <p:cNvPr id="568" name="Google Shape;568;p4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22</a:t>
            </a:fld>
            <a:endParaRPr/>
          </a:p>
        </p:txBody>
      </p:sp>
      <p:sp>
        <p:nvSpPr>
          <p:cNvPr id="29" name="Google Shape;149;p27">
            <a:extLst>
              <a:ext uri="{FF2B5EF4-FFF2-40B4-BE49-F238E27FC236}">
                <a16:creationId xmlns:a16="http://schemas.microsoft.com/office/drawing/2014/main" id="{B60F1CB3-4FA9-44E4-9E21-023E0A4EACE3}"/>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48"/>
          <p:cNvSpPr/>
          <p:nvPr/>
        </p:nvSpPr>
        <p:spPr>
          <a:xfrm rot="5400000">
            <a:off x="2604377" y="-160887"/>
            <a:ext cx="985500" cy="6194400"/>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574" name="Google Shape;574;p48"/>
          <p:cNvSpPr/>
          <p:nvPr/>
        </p:nvSpPr>
        <p:spPr>
          <a:xfrm rot="5400000">
            <a:off x="2400249" y="-788035"/>
            <a:ext cx="1548666" cy="6349200"/>
          </a:xfrm>
          <a:prstGeom prst="round2SameRect">
            <a:avLst>
              <a:gd name="adj1" fmla="val 16667"/>
              <a:gd name="adj2" fmla="val 0"/>
            </a:avLst>
          </a:prstGeom>
          <a:solidFill>
            <a:srgbClr val="004AAD">
              <a:alpha val="98820"/>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575" name="Google Shape;575;p48"/>
          <p:cNvSpPr txBox="1"/>
          <p:nvPr/>
        </p:nvSpPr>
        <p:spPr>
          <a:xfrm>
            <a:off x="-154928" y="1706781"/>
            <a:ext cx="6293700" cy="1359568"/>
          </a:xfrm>
          <a:prstGeom prst="rect">
            <a:avLst/>
          </a:prstGeom>
          <a:noFill/>
          <a:ln>
            <a:noFill/>
          </a:ln>
        </p:spPr>
        <p:txBody>
          <a:bodyPr spcFirstLastPara="1" wrap="square" lIns="68575" tIns="34275" rIns="68575" bIns="34275" anchor="ctr" anchorCtr="0">
            <a:noAutofit/>
          </a:bodyPr>
          <a:lstStyle/>
          <a:p>
            <a:pPr lvl="0" algn="ctr"/>
            <a:r>
              <a:rPr lang="zh-TW" altLang="en-US" sz="3300" b="1" dirty="0">
                <a:solidFill>
                  <a:schemeClr val="lt1"/>
                </a:solidFill>
                <a:latin typeface="Microsoft JhengHei"/>
                <a:ea typeface="Microsoft JhengHei"/>
                <a:cs typeface="Microsoft JhengHei"/>
                <a:sym typeface="Microsoft JhengHei"/>
              </a:rPr>
              <a:t>环节</a:t>
            </a:r>
            <a:r>
              <a:rPr lang="zh-TW" sz="3300" b="1" dirty="0">
                <a:solidFill>
                  <a:schemeClr val="lt1"/>
                </a:solidFill>
                <a:latin typeface="Microsoft JhengHei"/>
                <a:ea typeface="Microsoft JhengHei"/>
                <a:cs typeface="Microsoft JhengHei"/>
                <a:sym typeface="Microsoft JhengHei"/>
              </a:rPr>
              <a:t>三</a:t>
            </a:r>
            <a:endParaRPr sz="3300" b="1" i="0" u="none" strike="noStrike" cap="none" dirty="0">
              <a:solidFill>
                <a:schemeClr val="lt1"/>
              </a:solidFill>
              <a:latin typeface="Microsoft JhengHei"/>
              <a:ea typeface="Microsoft JhengHei"/>
              <a:cs typeface="Microsoft JhengHei"/>
              <a:sym typeface="Microsoft JhengHei"/>
            </a:endParaRPr>
          </a:p>
          <a:p>
            <a:pPr lvl="0" algn="ctr"/>
            <a:r>
              <a:rPr lang="zh-TW" altLang="en-US" sz="2600" b="1" dirty="0">
                <a:solidFill>
                  <a:schemeClr val="lt1"/>
                </a:solidFill>
                <a:latin typeface="Microsoft JhengHei"/>
                <a:ea typeface="Microsoft JhengHei"/>
                <a:cs typeface="Microsoft JhengHei"/>
                <a:sym typeface="Microsoft JhengHei"/>
              </a:rPr>
              <a:t>个</a:t>
            </a:r>
            <a:r>
              <a:rPr lang="zh-TW" sz="2600" b="1" i="0" u="none" cap="none" dirty="0">
                <a:solidFill>
                  <a:schemeClr val="lt1"/>
                </a:solidFill>
                <a:latin typeface="Microsoft JhengHei"/>
                <a:ea typeface="Microsoft JhengHei"/>
                <a:cs typeface="Microsoft JhengHei"/>
                <a:sym typeface="Microsoft JhengHei"/>
              </a:rPr>
              <a:t>案</a:t>
            </a:r>
            <a:r>
              <a:rPr lang="zh-TW" altLang="en-US" sz="2600" b="1" dirty="0">
                <a:solidFill>
                  <a:schemeClr val="lt1"/>
                </a:solidFill>
                <a:latin typeface="Microsoft JhengHei"/>
                <a:ea typeface="Microsoft JhengHei"/>
                <a:cs typeface="Microsoft JhengHei"/>
                <a:sym typeface="Microsoft JhengHei"/>
              </a:rPr>
              <a:t>讨论</a:t>
            </a:r>
            <a:br>
              <a:rPr lang="en-US" altLang="zh-TW" sz="2600" b="1" i="0" u="none" strike="noStrike" cap="none" dirty="0">
                <a:solidFill>
                  <a:schemeClr val="lt1"/>
                </a:solidFill>
                <a:latin typeface="Microsoft JhengHei"/>
                <a:ea typeface="Microsoft JhengHei"/>
                <a:cs typeface="Microsoft JhengHei"/>
                <a:sym typeface="Microsoft JhengHei"/>
              </a:rPr>
            </a:br>
            <a:r>
              <a:rPr lang="zh-CN" altLang="en-US" b="1" dirty="0">
                <a:solidFill>
                  <a:schemeClr val="lt1"/>
                </a:solidFill>
                <a:latin typeface="Microsoft JhengHei"/>
                <a:ea typeface="Microsoft JhengHei"/>
              </a:rPr>
              <a:t>透过个案，讨论处理子女网上行为的技巧</a:t>
            </a:r>
            <a:endParaRPr b="1" dirty="0">
              <a:solidFill>
                <a:schemeClr val="lt1"/>
              </a:solidFill>
              <a:latin typeface="Microsoft JhengHei"/>
              <a:ea typeface="Microsoft JhengHei"/>
              <a:sym typeface="Microsoft JhengHei"/>
            </a:endParaRPr>
          </a:p>
        </p:txBody>
      </p:sp>
      <p:sp>
        <p:nvSpPr>
          <p:cNvPr id="577" name="Google Shape;577;p48"/>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23</a:t>
            </a:fld>
            <a:endParaRPr/>
          </a:p>
        </p:txBody>
      </p:sp>
      <p:sp>
        <p:nvSpPr>
          <p:cNvPr id="7" name="Google Shape;149;p27">
            <a:extLst>
              <a:ext uri="{FF2B5EF4-FFF2-40B4-BE49-F238E27FC236}">
                <a16:creationId xmlns:a16="http://schemas.microsoft.com/office/drawing/2014/main" id="{9501D7FB-914A-49DD-A063-E44D57CB1FA0}"/>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49"/>
          <p:cNvSpPr txBox="1"/>
          <p:nvPr/>
        </p:nvSpPr>
        <p:spPr>
          <a:xfrm>
            <a:off x="7071527" y="-143940"/>
            <a:ext cx="2072473" cy="396659"/>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1"/>
              </a:buClr>
              <a:buSzPts val="1100"/>
              <a:buFont typeface="Arial"/>
              <a:buNone/>
            </a:pPr>
            <a:endParaRPr sz="1100">
              <a:solidFill>
                <a:schemeClr val="dk1"/>
              </a:solidFill>
              <a:latin typeface="Microsoft JhengHei"/>
              <a:ea typeface="Microsoft JhengHei"/>
              <a:cs typeface="Microsoft JhengHei"/>
              <a:sym typeface="Microsoft JhengHei"/>
            </a:endParaRPr>
          </a:p>
        </p:txBody>
      </p:sp>
      <p:sp>
        <p:nvSpPr>
          <p:cNvPr id="583" name="Google Shape;583;p49"/>
          <p:cNvSpPr/>
          <p:nvPr/>
        </p:nvSpPr>
        <p:spPr>
          <a:xfrm>
            <a:off x="412982" y="222148"/>
            <a:ext cx="5707856" cy="511742"/>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300" b="1" dirty="0">
                <a:solidFill>
                  <a:schemeClr val="lt1"/>
                </a:solidFill>
                <a:latin typeface="Microsoft JhengHei"/>
                <a:ea typeface="Microsoft JhengHei"/>
                <a:cs typeface="Microsoft JhengHei"/>
                <a:sym typeface="Microsoft JhengHei"/>
              </a:rPr>
              <a:t>儿子被</a:t>
            </a:r>
            <a:r>
              <a:rPr lang="en-US" altLang="zh-CN" sz="3300" b="1" dirty="0">
                <a:solidFill>
                  <a:schemeClr val="lt1"/>
                </a:solidFill>
                <a:latin typeface="Microsoft JhengHei"/>
                <a:ea typeface="Microsoft JhengHei"/>
                <a:cs typeface="Microsoft JhengHei"/>
                <a:sym typeface="Microsoft JhengHei"/>
              </a:rPr>
              <a:t>IG</a:t>
            </a:r>
            <a:r>
              <a:rPr lang="zh-CN" altLang="en-US" sz="3300" b="1" dirty="0">
                <a:solidFill>
                  <a:schemeClr val="lt1"/>
                </a:solidFill>
                <a:latin typeface="Microsoft JhengHei"/>
                <a:ea typeface="Microsoft JhengHei"/>
                <a:cs typeface="Microsoft JhengHei"/>
                <a:sym typeface="Microsoft JhengHei"/>
              </a:rPr>
              <a:t>网友威胁散播裸照</a:t>
            </a:r>
            <a:endParaRPr sz="3300" b="1" dirty="0">
              <a:solidFill>
                <a:schemeClr val="lt1"/>
              </a:solidFill>
              <a:latin typeface="Microsoft JhengHei"/>
              <a:ea typeface="Microsoft JhengHei"/>
              <a:cs typeface="Microsoft JhengHei"/>
              <a:sym typeface="Microsoft JhengHei"/>
            </a:endParaRPr>
          </a:p>
        </p:txBody>
      </p:sp>
      <p:sp>
        <p:nvSpPr>
          <p:cNvPr id="584" name="Google Shape;584;p49"/>
          <p:cNvSpPr/>
          <p:nvPr/>
        </p:nvSpPr>
        <p:spPr>
          <a:xfrm>
            <a:off x="165783" y="4422764"/>
            <a:ext cx="244094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故事短片(1A)</a:t>
            </a:r>
            <a:endParaRPr sz="2800" b="1" dirty="0">
              <a:solidFill>
                <a:schemeClr val="lt1"/>
              </a:solidFill>
              <a:latin typeface="Microsoft JhengHei"/>
              <a:ea typeface="Microsoft JhengHei"/>
              <a:cs typeface="Microsoft JhengHei"/>
              <a:sym typeface="Microsoft JhengHei"/>
            </a:endParaRPr>
          </a:p>
        </p:txBody>
      </p:sp>
      <p:sp>
        <p:nvSpPr>
          <p:cNvPr id="587" name="Google Shape;587;p4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24</a:t>
            </a:fld>
            <a:endParaRPr dirty="0"/>
          </a:p>
        </p:txBody>
      </p:sp>
      <p:sp>
        <p:nvSpPr>
          <p:cNvPr id="5" name="矩形 4">
            <a:extLst>
              <a:ext uri="{FF2B5EF4-FFF2-40B4-BE49-F238E27FC236}">
                <a16:creationId xmlns:a16="http://schemas.microsoft.com/office/drawing/2014/main" id="{767F0AAD-1DC6-8000-ADCD-30D01243AFD5}"/>
              </a:ext>
            </a:extLst>
          </p:cNvPr>
          <p:cNvSpPr/>
          <p:nvPr/>
        </p:nvSpPr>
        <p:spPr>
          <a:xfrm>
            <a:off x="2686051" y="4645360"/>
            <a:ext cx="4233082" cy="338554"/>
          </a:xfrm>
          <a:prstGeom prst="rect">
            <a:avLst/>
          </a:prstGeom>
        </p:spPr>
        <p:txBody>
          <a:bodyPr wrap="none">
            <a:spAutoFit/>
          </a:bodyPr>
          <a:lstStyle/>
          <a:p>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影片连结：</a:t>
            </a:r>
            <a:r>
              <a:rPr lang="en-US" sz="1600" u="sng" kern="100" dirty="0">
                <a:solidFill>
                  <a:srgbClr val="467886"/>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3"/>
              </a:rPr>
              <a:t>https://youtu.be/cboygPcRpbQ</a:t>
            </a:r>
            <a:endParaRPr lang="en-US"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4" name="Picture 3">
            <a:extLst>
              <a:ext uri="{FF2B5EF4-FFF2-40B4-BE49-F238E27FC236}">
                <a16:creationId xmlns:a16="http://schemas.microsoft.com/office/drawing/2014/main" id="{C5CB9340-BD4B-4774-A595-85BD072EDB45}"/>
              </a:ext>
            </a:extLst>
          </p:cNvPr>
          <p:cNvPicPr>
            <a:picLocks noChangeAspect="1"/>
          </p:cNvPicPr>
          <p:nvPr/>
        </p:nvPicPr>
        <p:blipFill>
          <a:blip r:embed="rId4"/>
          <a:stretch>
            <a:fillRect/>
          </a:stretch>
        </p:blipFill>
        <p:spPr>
          <a:xfrm>
            <a:off x="1238444" y="812123"/>
            <a:ext cx="5833083" cy="3587073"/>
          </a:xfrm>
          <a:prstGeom prst="rect">
            <a:avLst/>
          </a:prstGeom>
        </p:spPr>
      </p:pic>
      <p:sp>
        <p:nvSpPr>
          <p:cNvPr id="9" name="Google Shape;149;p27">
            <a:extLst>
              <a:ext uri="{FF2B5EF4-FFF2-40B4-BE49-F238E27FC236}">
                <a16:creationId xmlns:a16="http://schemas.microsoft.com/office/drawing/2014/main" id="{BE37D7D3-C129-4E60-9724-4771EE1C04CB}"/>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0"/>
          <p:cNvSpPr txBox="1"/>
          <p:nvPr/>
        </p:nvSpPr>
        <p:spPr>
          <a:xfrm>
            <a:off x="7071527" y="-143940"/>
            <a:ext cx="2072400" cy="396600"/>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1"/>
              </a:buClr>
              <a:buSzPts val="1100"/>
              <a:buFont typeface="Arial"/>
              <a:buNone/>
            </a:pPr>
            <a:endParaRPr sz="1100">
              <a:solidFill>
                <a:schemeClr val="dk1"/>
              </a:solidFill>
              <a:latin typeface="Microsoft JhengHei"/>
              <a:ea typeface="Microsoft JhengHei"/>
              <a:cs typeface="Microsoft JhengHei"/>
              <a:sym typeface="Microsoft JhengHei"/>
            </a:endParaRPr>
          </a:p>
        </p:txBody>
      </p:sp>
      <p:sp>
        <p:nvSpPr>
          <p:cNvPr id="593" name="Google Shape;593;p50"/>
          <p:cNvSpPr/>
          <p:nvPr/>
        </p:nvSpPr>
        <p:spPr>
          <a:xfrm>
            <a:off x="469050" y="601675"/>
            <a:ext cx="83280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000" b="1" dirty="0">
                <a:solidFill>
                  <a:schemeClr val="lt1"/>
                </a:solidFill>
                <a:latin typeface="Microsoft JhengHei"/>
                <a:ea typeface="Microsoft JhengHei"/>
                <a:cs typeface="Microsoft JhengHei"/>
                <a:sym typeface="Microsoft JhengHei"/>
              </a:rPr>
              <a:t>女儿在朋辈压力下拍摄半裸照，并意外流出相片</a:t>
            </a:r>
            <a:endParaRPr sz="3000" b="1" dirty="0">
              <a:solidFill>
                <a:schemeClr val="lt1"/>
              </a:solidFill>
              <a:latin typeface="Microsoft JhengHei"/>
              <a:ea typeface="Microsoft JhengHei"/>
              <a:cs typeface="Microsoft JhengHei"/>
              <a:sym typeface="Microsoft JhengHei"/>
            </a:endParaRPr>
          </a:p>
        </p:txBody>
      </p:sp>
      <p:sp>
        <p:nvSpPr>
          <p:cNvPr id="594" name="Google Shape;594;p50"/>
          <p:cNvSpPr/>
          <p:nvPr/>
        </p:nvSpPr>
        <p:spPr>
          <a:xfrm>
            <a:off x="186839" y="4521175"/>
            <a:ext cx="24408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2800" b="1">
                <a:solidFill>
                  <a:schemeClr val="lt1"/>
                </a:solidFill>
                <a:latin typeface="Microsoft JhengHei"/>
                <a:ea typeface="Microsoft JhengHei"/>
                <a:cs typeface="Microsoft JhengHei"/>
                <a:sym typeface="Microsoft JhengHei"/>
              </a:rPr>
              <a:t>故事短片(1B)</a:t>
            </a:r>
            <a:endParaRPr sz="2800" b="1">
              <a:solidFill>
                <a:schemeClr val="lt1"/>
              </a:solidFill>
              <a:latin typeface="Microsoft JhengHei"/>
              <a:ea typeface="Microsoft JhengHei"/>
              <a:cs typeface="Microsoft JhengHei"/>
              <a:sym typeface="Microsoft JhengHei"/>
            </a:endParaRPr>
          </a:p>
        </p:txBody>
      </p:sp>
      <p:sp>
        <p:nvSpPr>
          <p:cNvPr id="597" name="Google Shape;597;p50"/>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25</a:t>
            </a:fld>
            <a:endParaRPr/>
          </a:p>
        </p:txBody>
      </p:sp>
      <p:pic>
        <p:nvPicPr>
          <p:cNvPr id="3" name="圖片 2">
            <a:extLst>
              <a:ext uri="{FF2B5EF4-FFF2-40B4-BE49-F238E27FC236}">
                <a16:creationId xmlns:a16="http://schemas.microsoft.com/office/drawing/2014/main" id="{C4FC24C7-6906-448C-9F8B-2DDB31A4F9FF}"/>
              </a:ext>
            </a:extLst>
          </p:cNvPr>
          <p:cNvPicPr>
            <a:picLocks noChangeAspect="1"/>
          </p:cNvPicPr>
          <p:nvPr/>
        </p:nvPicPr>
        <p:blipFill rotWithShape="1">
          <a:blip r:embed="rId3"/>
          <a:srcRect b="14730"/>
          <a:stretch/>
        </p:blipFill>
        <p:spPr>
          <a:xfrm>
            <a:off x="1251752" y="1219188"/>
            <a:ext cx="6451558" cy="3166842"/>
          </a:xfrm>
          <a:prstGeom prst="rect">
            <a:avLst/>
          </a:prstGeom>
        </p:spPr>
      </p:pic>
      <p:sp>
        <p:nvSpPr>
          <p:cNvPr id="10" name="矩形 9">
            <a:extLst>
              <a:ext uri="{FF2B5EF4-FFF2-40B4-BE49-F238E27FC236}">
                <a16:creationId xmlns:a16="http://schemas.microsoft.com/office/drawing/2014/main" id="{73C0D236-852C-4F83-ADC6-F822F8F0D158}"/>
              </a:ext>
            </a:extLst>
          </p:cNvPr>
          <p:cNvSpPr/>
          <p:nvPr/>
        </p:nvSpPr>
        <p:spPr>
          <a:xfrm>
            <a:off x="2652805" y="4541825"/>
            <a:ext cx="224742" cy="307777"/>
          </a:xfrm>
          <a:prstGeom prst="rect">
            <a:avLst/>
          </a:prstGeom>
        </p:spPr>
        <p:txBody>
          <a:bodyPr wrap="none">
            <a:spAutoFit/>
          </a:bodyPr>
          <a:lstStyle/>
          <a:p>
            <a:r>
              <a:rPr lang="en-HK" dirty="0">
                <a:latin typeface="Calibri" panose="020F0502020204030204" pitchFamily="34" charset="0"/>
                <a:ea typeface="DengXian" panose="02010600030101010101" pitchFamily="2" charset="-122"/>
                <a:cs typeface="Times New Roman" panose="02020603050405020304" pitchFamily="18" charset="0"/>
              </a:rPr>
              <a:t> </a:t>
            </a:r>
            <a:endParaRPr lang="en-HK" dirty="0"/>
          </a:p>
        </p:txBody>
      </p:sp>
      <p:sp>
        <p:nvSpPr>
          <p:cNvPr id="2" name="矩形 1">
            <a:extLst>
              <a:ext uri="{FF2B5EF4-FFF2-40B4-BE49-F238E27FC236}">
                <a16:creationId xmlns:a16="http://schemas.microsoft.com/office/drawing/2014/main" id="{7FCDBE3B-8DF7-91F9-936D-947C472B2BE6}"/>
              </a:ext>
            </a:extLst>
          </p:cNvPr>
          <p:cNvSpPr/>
          <p:nvPr/>
        </p:nvSpPr>
        <p:spPr>
          <a:xfrm>
            <a:off x="2686051" y="4737634"/>
            <a:ext cx="4147289" cy="338554"/>
          </a:xfrm>
          <a:prstGeom prst="rect">
            <a:avLst/>
          </a:prstGeom>
        </p:spPr>
        <p:txBody>
          <a:bodyPr wrap="none">
            <a:spAutoFit/>
          </a:bodyPr>
          <a:lstStyle/>
          <a:p>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影片连结：</a:t>
            </a:r>
            <a:r>
              <a:rPr lang="en-US" sz="1600" u="sng" dirty="0">
                <a:solidFill>
                  <a:srgbClr val="467886"/>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4"/>
              </a:rPr>
              <a:t>https://youtu.be/LArxOLUIw4c</a:t>
            </a:r>
            <a:endParaRPr lang="en-HK" sz="1600" u="sng" dirty="0">
              <a:solidFill>
                <a:srgbClr val="0563C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Google Shape;149;p27">
            <a:extLst>
              <a:ext uri="{FF2B5EF4-FFF2-40B4-BE49-F238E27FC236}">
                <a16:creationId xmlns:a16="http://schemas.microsoft.com/office/drawing/2014/main" id="{66386430-C4B3-4F52-A8FB-BF5CD83A91A2}"/>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51"/>
          <p:cNvSpPr txBox="1"/>
          <p:nvPr/>
        </p:nvSpPr>
        <p:spPr>
          <a:xfrm>
            <a:off x="7071527" y="-143940"/>
            <a:ext cx="2072400" cy="396600"/>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1"/>
              </a:buClr>
              <a:buSzPts val="1100"/>
              <a:buFont typeface="Arial"/>
              <a:buNone/>
            </a:pPr>
            <a:endParaRPr sz="1100">
              <a:solidFill>
                <a:schemeClr val="dk1"/>
              </a:solidFill>
              <a:latin typeface="Microsoft JhengHei"/>
              <a:ea typeface="Microsoft JhengHei"/>
              <a:cs typeface="Microsoft JhengHei"/>
              <a:sym typeface="Microsoft JhengHei"/>
            </a:endParaRPr>
          </a:p>
        </p:txBody>
      </p:sp>
      <p:sp>
        <p:nvSpPr>
          <p:cNvPr id="603" name="Google Shape;603;p51"/>
          <p:cNvSpPr/>
          <p:nvPr/>
        </p:nvSpPr>
        <p:spPr>
          <a:xfrm>
            <a:off x="2264469" y="526687"/>
            <a:ext cx="44250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300" b="1" dirty="0">
                <a:solidFill>
                  <a:schemeClr val="lt1"/>
                </a:solidFill>
                <a:latin typeface="Microsoft JhengHei"/>
                <a:ea typeface="Microsoft JhengHei"/>
                <a:cs typeface="Microsoft JhengHei"/>
                <a:sym typeface="Microsoft JhengHei"/>
              </a:rPr>
              <a:t>网上游戏网购骗案</a:t>
            </a:r>
            <a:endParaRPr sz="3300" b="1" dirty="0">
              <a:solidFill>
                <a:schemeClr val="lt1"/>
              </a:solidFill>
              <a:latin typeface="Microsoft JhengHei"/>
              <a:ea typeface="Microsoft JhengHei"/>
              <a:cs typeface="Microsoft JhengHei"/>
              <a:sym typeface="Microsoft JhengHei"/>
            </a:endParaRPr>
          </a:p>
        </p:txBody>
      </p:sp>
      <p:sp>
        <p:nvSpPr>
          <p:cNvPr id="604" name="Google Shape;604;p51"/>
          <p:cNvSpPr/>
          <p:nvPr/>
        </p:nvSpPr>
        <p:spPr>
          <a:xfrm>
            <a:off x="245251" y="4452988"/>
            <a:ext cx="24408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sz="2800" b="1" dirty="0">
                <a:solidFill>
                  <a:schemeClr val="lt1"/>
                </a:solidFill>
                <a:latin typeface="Microsoft JhengHei"/>
                <a:ea typeface="Microsoft JhengHei"/>
                <a:cs typeface="Microsoft JhengHei"/>
                <a:sym typeface="Microsoft JhengHei"/>
              </a:rPr>
              <a:t>故事短片(</a:t>
            </a:r>
            <a:r>
              <a:rPr lang="en-HK" altLang="zh-TW" sz="2800" b="1" dirty="0">
                <a:solidFill>
                  <a:schemeClr val="lt1"/>
                </a:solidFill>
                <a:latin typeface="Microsoft JhengHei"/>
                <a:ea typeface="Microsoft JhengHei"/>
                <a:cs typeface="Microsoft JhengHei"/>
                <a:sym typeface="Microsoft JhengHei"/>
              </a:rPr>
              <a:t>1C</a:t>
            </a:r>
            <a:r>
              <a:rPr lang="zh-TW" sz="2800" b="1" dirty="0">
                <a:solidFill>
                  <a:schemeClr val="lt1"/>
                </a:solidFill>
                <a:latin typeface="Microsoft JhengHei"/>
                <a:ea typeface="Microsoft JhengHei"/>
                <a:cs typeface="Microsoft JhengHei"/>
                <a:sym typeface="Microsoft JhengHei"/>
              </a:rPr>
              <a:t>)</a:t>
            </a:r>
            <a:endParaRPr sz="2800" b="1" dirty="0">
              <a:solidFill>
                <a:schemeClr val="lt1"/>
              </a:solidFill>
              <a:latin typeface="Microsoft JhengHei"/>
              <a:ea typeface="Microsoft JhengHei"/>
              <a:cs typeface="Microsoft JhengHei"/>
              <a:sym typeface="Microsoft JhengHei"/>
            </a:endParaRPr>
          </a:p>
        </p:txBody>
      </p:sp>
      <p:sp>
        <p:nvSpPr>
          <p:cNvPr id="607" name="Google Shape;607;p51"/>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26</a:t>
            </a:fld>
            <a:endParaRPr dirty="0"/>
          </a:p>
        </p:txBody>
      </p:sp>
      <p:pic>
        <p:nvPicPr>
          <p:cNvPr id="3" name="圖片 2">
            <a:extLst>
              <a:ext uri="{FF2B5EF4-FFF2-40B4-BE49-F238E27FC236}">
                <a16:creationId xmlns:a16="http://schemas.microsoft.com/office/drawing/2014/main" id="{DEC2436F-EB1B-49BE-B79D-EDEF850191A9}"/>
              </a:ext>
            </a:extLst>
          </p:cNvPr>
          <p:cNvPicPr>
            <a:picLocks noChangeAspect="1"/>
          </p:cNvPicPr>
          <p:nvPr/>
        </p:nvPicPr>
        <p:blipFill>
          <a:blip r:embed="rId3"/>
          <a:stretch>
            <a:fillRect/>
          </a:stretch>
        </p:blipFill>
        <p:spPr>
          <a:xfrm>
            <a:off x="1472861" y="1219188"/>
            <a:ext cx="6198278" cy="3141174"/>
          </a:xfrm>
          <a:prstGeom prst="rect">
            <a:avLst/>
          </a:prstGeom>
        </p:spPr>
      </p:pic>
      <p:sp>
        <p:nvSpPr>
          <p:cNvPr id="10" name="矩形 9">
            <a:extLst>
              <a:ext uri="{FF2B5EF4-FFF2-40B4-BE49-F238E27FC236}">
                <a16:creationId xmlns:a16="http://schemas.microsoft.com/office/drawing/2014/main" id="{57B44C5E-A1A0-45BF-8DE5-5BB5DC2B200A}"/>
              </a:ext>
            </a:extLst>
          </p:cNvPr>
          <p:cNvSpPr/>
          <p:nvPr/>
        </p:nvSpPr>
        <p:spPr>
          <a:xfrm>
            <a:off x="2640222" y="4545514"/>
            <a:ext cx="224742" cy="307777"/>
          </a:xfrm>
          <a:prstGeom prst="rect">
            <a:avLst/>
          </a:prstGeom>
        </p:spPr>
        <p:txBody>
          <a:bodyPr wrap="none">
            <a:spAutoFit/>
          </a:bodyPr>
          <a:lstStyle/>
          <a:p>
            <a:r>
              <a:rPr lang="en-HK" dirty="0">
                <a:latin typeface="Calibri" panose="020F0502020204030204" pitchFamily="34" charset="0"/>
                <a:ea typeface="DengXian" panose="02010600030101010101" pitchFamily="2" charset="-122"/>
                <a:cs typeface="Times New Roman" panose="02020603050405020304" pitchFamily="18" charset="0"/>
              </a:rPr>
              <a:t> </a:t>
            </a:r>
            <a:endParaRPr lang="en-HK" dirty="0"/>
          </a:p>
        </p:txBody>
      </p:sp>
      <p:sp>
        <p:nvSpPr>
          <p:cNvPr id="5" name="矩形 4">
            <a:extLst>
              <a:ext uri="{FF2B5EF4-FFF2-40B4-BE49-F238E27FC236}">
                <a16:creationId xmlns:a16="http://schemas.microsoft.com/office/drawing/2014/main" id="{9FC9D313-84A7-CAC6-598A-1D2A6E440131}"/>
              </a:ext>
            </a:extLst>
          </p:cNvPr>
          <p:cNvSpPr/>
          <p:nvPr/>
        </p:nvSpPr>
        <p:spPr>
          <a:xfrm>
            <a:off x="2686052" y="4737634"/>
            <a:ext cx="5729178" cy="338554"/>
          </a:xfrm>
          <a:prstGeom prst="rect">
            <a:avLst/>
          </a:prstGeom>
        </p:spPr>
        <p:txBody>
          <a:bodyPr wrap="square">
            <a:spAutoFit/>
          </a:bodyPr>
          <a:lstStyle/>
          <a:p>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影片连结：</a:t>
            </a:r>
            <a:r>
              <a:rPr lang="en-US" sz="1600" u="sng" dirty="0">
                <a:solidFill>
                  <a:srgbClr val="467886"/>
                </a:solidFill>
                <a:effectLst/>
                <a:latin typeface="微軟正黑體" panose="020B0604030504040204" pitchFamily="34" charset="-120"/>
                <a:ea typeface="微軟正黑體" panose="020B0604030504040204" pitchFamily="34" charset="-120"/>
                <a:cs typeface="Times New Roman" panose="02020603050405020304" pitchFamily="18" charset="0"/>
                <a:hlinkClick r:id="rId4"/>
              </a:rPr>
              <a:t>https://youtu.be/uFVk99tDvV8</a:t>
            </a:r>
            <a:endParaRPr lang="en-HK" sz="1600" u="sng" dirty="0">
              <a:solidFill>
                <a:srgbClr val="0563C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Google Shape;149;p27">
            <a:extLst>
              <a:ext uri="{FF2B5EF4-FFF2-40B4-BE49-F238E27FC236}">
                <a16:creationId xmlns:a16="http://schemas.microsoft.com/office/drawing/2014/main" id="{81451353-0C84-48D1-A2DC-DDF86D7DDF52}"/>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83E1A8-05F0-6FAF-2103-DD54A0D63CF2}"/>
              </a:ext>
            </a:extLst>
          </p:cNvPr>
          <p:cNvSpPr>
            <a:spLocks noGrp="1"/>
          </p:cNvSpPr>
          <p:nvPr>
            <p:ph type="body" idx="1"/>
          </p:nvPr>
        </p:nvSpPr>
        <p:spPr>
          <a:xfrm>
            <a:off x="3679569" y="1005168"/>
            <a:ext cx="4648200" cy="470467"/>
          </a:xfrm>
          <a:solidFill>
            <a:schemeClr val="accent1">
              <a:lumMod val="20000"/>
              <a:lumOff val="80000"/>
            </a:schemeClr>
          </a:solidFill>
        </p:spPr>
        <p:txBody>
          <a:bodyPr/>
          <a:lstStyle/>
          <a:p>
            <a:pPr marL="139700" indent="0">
              <a:buNone/>
            </a:pPr>
            <a:r>
              <a:rPr lang="zh-CN" altLang="en-US" b="1" dirty="0"/>
              <a:t>核心原则：先安抚情绪，再处理事情</a:t>
            </a:r>
            <a:endParaRPr lang="en-HK" dirty="0"/>
          </a:p>
        </p:txBody>
      </p:sp>
      <p:sp>
        <p:nvSpPr>
          <p:cNvPr id="4" name="Slide Number Placeholder 3">
            <a:extLst>
              <a:ext uri="{FF2B5EF4-FFF2-40B4-BE49-F238E27FC236}">
                <a16:creationId xmlns:a16="http://schemas.microsoft.com/office/drawing/2014/main" id="{31C70C95-B5D2-C441-6F66-7DF30437D7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27</a:t>
            </a:fld>
            <a:endParaRPr lang="zh-TW" altLang="en-US"/>
          </a:p>
        </p:txBody>
      </p:sp>
      <p:sp>
        <p:nvSpPr>
          <p:cNvPr id="7" name="Google Shape;603;p51">
            <a:extLst>
              <a:ext uri="{FF2B5EF4-FFF2-40B4-BE49-F238E27FC236}">
                <a16:creationId xmlns:a16="http://schemas.microsoft.com/office/drawing/2014/main" id="{B3A83627-6FB1-00D8-38CF-11A0631ECF18}"/>
              </a:ext>
            </a:extLst>
          </p:cNvPr>
          <p:cNvSpPr/>
          <p:nvPr/>
        </p:nvSpPr>
        <p:spPr>
          <a:xfrm>
            <a:off x="2210040" y="363401"/>
            <a:ext cx="44250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300" b="1" dirty="0">
                <a:solidFill>
                  <a:schemeClr val="lt1"/>
                </a:solidFill>
                <a:latin typeface="Microsoft JhengHei"/>
                <a:ea typeface="Microsoft JhengHei"/>
                <a:cs typeface="Microsoft JhengHei"/>
                <a:sym typeface="Microsoft JhengHei"/>
              </a:rPr>
              <a:t>有效应对的核心原则</a:t>
            </a:r>
            <a:endParaRPr sz="3300" b="1" dirty="0">
              <a:solidFill>
                <a:schemeClr val="lt1"/>
              </a:solidFill>
              <a:latin typeface="Microsoft JhengHei"/>
              <a:ea typeface="Microsoft JhengHei"/>
              <a:cs typeface="Microsoft JhengHei"/>
              <a:sym typeface="Microsoft JhengHei"/>
            </a:endParaRPr>
          </a:p>
        </p:txBody>
      </p:sp>
      <p:grpSp>
        <p:nvGrpSpPr>
          <p:cNvPr id="12" name="Group 11">
            <a:extLst>
              <a:ext uri="{FF2B5EF4-FFF2-40B4-BE49-F238E27FC236}">
                <a16:creationId xmlns:a16="http://schemas.microsoft.com/office/drawing/2014/main" id="{47D4769A-1673-4DCF-711C-DA2D2FFB06B0}"/>
              </a:ext>
            </a:extLst>
          </p:cNvPr>
          <p:cNvGrpSpPr/>
          <p:nvPr/>
        </p:nvGrpSpPr>
        <p:grpSpPr>
          <a:xfrm>
            <a:off x="628649" y="1589170"/>
            <a:ext cx="7886702" cy="1273630"/>
            <a:chOff x="1010368" y="1451761"/>
            <a:chExt cx="7527440" cy="1273630"/>
          </a:xfrm>
        </p:grpSpPr>
        <p:sp>
          <p:nvSpPr>
            <p:cNvPr id="13" name="Google Shape;547;p47">
              <a:extLst>
                <a:ext uri="{FF2B5EF4-FFF2-40B4-BE49-F238E27FC236}">
                  <a16:creationId xmlns:a16="http://schemas.microsoft.com/office/drawing/2014/main" id="{F5606D2D-281B-FD3D-AFC6-0DD3000C88B6}"/>
                </a:ext>
              </a:extLst>
            </p:cNvPr>
            <p:cNvSpPr/>
            <p:nvPr/>
          </p:nvSpPr>
          <p:spPr>
            <a:xfrm>
              <a:off x="3068736" y="1451761"/>
              <a:ext cx="5469072" cy="1273630"/>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357460" lvl="0" indent="-285750">
                <a:buSzPts val="1637"/>
                <a:buFont typeface="Arial" panose="020B0604020202020204" pitchFamily="34" charset="0"/>
                <a:buChar char="•"/>
              </a:pPr>
              <a:r>
                <a:rPr lang="zh-TW" altLang="en-US" sz="1800" b="1" dirty="0"/>
                <a:t>「</a:t>
              </a:r>
              <a:r>
                <a:rPr lang="zh-CN" altLang="en-US" sz="1800" b="1" dirty="0"/>
                <a:t>多谢你愿意同我讲，我知道呢件事一定令你好惊</a:t>
              </a:r>
              <a:r>
                <a:rPr lang="zh-TW" altLang="en-US" sz="1800" b="1" dirty="0"/>
                <a:t>／好唔开心。」</a:t>
              </a:r>
            </a:p>
            <a:p>
              <a:pPr marL="357460" lvl="0" indent="-285750">
                <a:buSzPts val="1637"/>
                <a:buFont typeface="Arial" panose="020B0604020202020204" pitchFamily="34" charset="0"/>
                <a:buChar char="•"/>
              </a:pPr>
              <a:r>
                <a:rPr lang="zh-TW" altLang="en-US" sz="1800" b="1" dirty="0"/>
                <a:t>「</a:t>
              </a:r>
              <a:r>
                <a:rPr lang="zh-CN" altLang="en-US" sz="1800" b="1" dirty="0"/>
                <a:t>无论发生咩事</a:t>
              </a:r>
              <a:r>
                <a:rPr lang="zh-TW" altLang="en-US" sz="1800" b="1" dirty="0"/>
                <a:t>，爸爸／</a:t>
              </a:r>
              <a:r>
                <a:rPr lang="zh-CN" altLang="en-US" sz="1800" b="1" dirty="0"/>
                <a:t>妈妈都会陪住你一齐面对</a:t>
              </a:r>
              <a:r>
                <a:rPr lang="zh-TW" altLang="en-US" sz="1800" b="1" dirty="0"/>
                <a:t>。」</a:t>
              </a:r>
            </a:p>
          </p:txBody>
        </p:sp>
        <p:sp>
          <p:nvSpPr>
            <p:cNvPr id="14" name="Google Shape;548;p47">
              <a:extLst>
                <a:ext uri="{FF2B5EF4-FFF2-40B4-BE49-F238E27FC236}">
                  <a16:creationId xmlns:a16="http://schemas.microsoft.com/office/drawing/2014/main" id="{150EA039-E9EF-A0CB-9B83-6805FBD3E24E}"/>
                </a:ext>
              </a:extLst>
            </p:cNvPr>
            <p:cNvSpPr/>
            <p:nvPr/>
          </p:nvSpPr>
          <p:spPr>
            <a:xfrm>
              <a:off x="1010368" y="1680043"/>
              <a:ext cx="1923592" cy="768684"/>
            </a:xfrm>
            <a:prstGeom prst="roundRect">
              <a:avLst>
                <a:gd name="adj" fmla="val 16667"/>
              </a:avLst>
            </a:prstGeom>
            <a:solidFill>
              <a:schemeClr val="accent2">
                <a:lumMod val="75000"/>
              </a:schemeClr>
            </a:solidFill>
            <a:ln w="7325" cap="flat" cmpd="sng">
              <a:solidFill>
                <a:schemeClr val="accent2">
                  <a:lumMod val="50000"/>
                </a:schemeClr>
              </a:solidFill>
              <a:prstDash val="solid"/>
              <a:round/>
              <a:headEnd type="none" w="sm" len="sm"/>
              <a:tailEnd type="none" w="sm" len="sm"/>
            </a:ln>
          </p:spPr>
          <p:txBody>
            <a:bodyPr spcFirstLastPara="1" wrap="square" lIns="70225" tIns="70225" rIns="70225" bIns="70225" anchor="ctr" anchorCtr="0">
              <a:noAutofit/>
            </a:bodyPr>
            <a:lstStyle/>
            <a:p>
              <a:pPr marL="136605" lvl="0" indent="-29272">
                <a:lnSpc>
                  <a:spcPct val="90000"/>
                </a:lnSpc>
                <a:buClr>
                  <a:schemeClr val="dk1"/>
                </a:buClr>
                <a:buSzPts val="2100"/>
              </a:pPr>
              <a:r>
                <a:rPr lang="en-US" altLang="zh-TW" sz="2043" b="1" dirty="0">
                  <a:solidFill>
                    <a:schemeClr val="lt1"/>
                  </a:solidFill>
                  <a:latin typeface="Microsoft JhengHei"/>
                  <a:ea typeface="Microsoft JhengHei"/>
                  <a:cs typeface="Microsoft JhengHei"/>
                  <a:sym typeface="Microsoft JhengHei"/>
                </a:rPr>
                <a:t>1.</a:t>
              </a:r>
              <a:r>
                <a:rPr lang="zh-TW" altLang="en-US" sz="2043" b="1" dirty="0">
                  <a:solidFill>
                    <a:schemeClr val="lt1"/>
                  </a:solidFill>
                  <a:latin typeface="Microsoft JhengHei"/>
                  <a:ea typeface="Microsoft JhengHei"/>
                  <a:cs typeface="Microsoft JhengHei"/>
                  <a:sym typeface="Microsoft JhengHei"/>
                </a:rPr>
                <a:t> 认同感受</a:t>
              </a:r>
              <a:br>
                <a:rPr lang="en-HK" altLang="zh-TW" sz="2043" b="1" dirty="0">
                  <a:solidFill>
                    <a:schemeClr val="lt1"/>
                  </a:solidFill>
                  <a:latin typeface="Microsoft JhengHei"/>
                  <a:ea typeface="Microsoft JhengHei"/>
                  <a:cs typeface="Microsoft JhengHei"/>
                  <a:sym typeface="Microsoft JhengHei"/>
                </a:rPr>
              </a:br>
              <a:r>
                <a:rPr lang="zh-TW" altLang="en-US" sz="1800" b="1" dirty="0">
                  <a:solidFill>
                    <a:schemeClr val="lt1"/>
                  </a:solidFill>
                  <a:latin typeface="Microsoft JhengHei"/>
                  <a:ea typeface="Microsoft JhengHei"/>
                  <a:cs typeface="Microsoft JhengHei"/>
                  <a:sym typeface="Microsoft JhengHei"/>
                </a:rPr>
                <a:t>（先处理心情）</a:t>
              </a:r>
              <a:endParaRPr sz="2043" b="1" dirty="0">
                <a:solidFill>
                  <a:schemeClr val="lt1"/>
                </a:solidFill>
                <a:latin typeface="Microsoft JhengHei"/>
                <a:ea typeface="Microsoft JhengHei"/>
                <a:cs typeface="Microsoft JhengHei"/>
                <a:sym typeface="Microsoft JhengHei"/>
              </a:endParaRPr>
            </a:p>
          </p:txBody>
        </p:sp>
      </p:grpSp>
      <p:grpSp>
        <p:nvGrpSpPr>
          <p:cNvPr id="17" name="Group 16">
            <a:extLst>
              <a:ext uri="{FF2B5EF4-FFF2-40B4-BE49-F238E27FC236}">
                <a16:creationId xmlns:a16="http://schemas.microsoft.com/office/drawing/2014/main" id="{B0365F7D-710F-F6DA-16D9-FCB78D7F314E}"/>
              </a:ext>
            </a:extLst>
          </p:cNvPr>
          <p:cNvGrpSpPr/>
          <p:nvPr/>
        </p:nvGrpSpPr>
        <p:grpSpPr>
          <a:xfrm>
            <a:off x="628649" y="2976967"/>
            <a:ext cx="7886700" cy="768684"/>
            <a:chOff x="1001486" y="1644316"/>
            <a:chExt cx="7886700" cy="768684"/>
          </a:xfrm>
        </p:grpSpPr>
        <p:sp>
          <p:nvSpPr>
            <p:cNvPr id="18" name="Google Shape;547;p47">
              <a:extLst>
                <a:ext uri="{FF2B5EF4-FFF2-40B4-BE49-F238E27FC236}">
                  <a16:creationId xmlns:a16="http://schemas.microsoft.com/office/drawing/2014/main" id="{3B4890D4-9BFE-3186-690F-7854C093B475}"/>
                </a:ext>
              </a:extLst>
            </p:cNvPr>
            <p:cNvSpPr/>
            <p:nvPr/>
          </p:nvSpPr>
          <p:spPr>
            <a:xfrm>
              <a:off x="3148787" y="1644316"/>
              <a:ext cx="5739399" cy="768684"/>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a:t>
              </a:r>
              <a:r>
                <a:rPr lang="zh-CN" altLang="en-US" sz="1800" b="1" dirty="0"/>
                <a:t>你可唔可以慢慢话我知，当时发生咩事</a:t>
              </a:r>
              <a:r>
                <a:rPr lang="zh-TW" altLang="en-US" sz="1800" b="1" dirty="0"/>
                <a:t>？」</a:t>
              </a:r>
            </a:p>
          </p:txBody>
        </p:sp>
        <p:sp>
          <p:nvSpPr>
            <p:cNvPr id="19" name="Google Shape;548;p47">
              <a:extLst>
                <a:ext uri="{FF2B5EF4-FFF2-40B4-BE49-F238E27FC236}">
                  <a16:creationId xmlns:a16="http://schemas.microsoft.com/office/drawing/2014/main" id="{745E0BC3-7377-BC79-11EF-3BF706292D6A}"/>
                </a:ext>
              </a:extLst>
            </p:cNvPr>
            <p:cNvSpPr/>
            <p:nvPr/>
          </p:nvSpPr>
          <p:spPr>
            <a:xfrm>
              <a:off x="1001486" y="1644316"/>
              <a:ext cx="2015399" cy="768684"/>
            </a:xfrm>
            <a:prstGeom prst="roundRect">
              <a:avLst>
                <a:gd name="adj" fmla="val 16667"/>
              </a:avLst>
            </a:prstGeom>
            <a:solidFill>
              <a:schemeClr val="accent2">
                <a:lumMod val="75000"/>
              </a:schemeClr>
            </a:solidFill>
            <a:ln w="7325" cap="flat" cmpd="sng">
              <a:solidFill>
                <a:schemeClr val="accent2">
                  <a:lumMod val="50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buClr>
                  <a:schemeClr val="dk1"/>
                </a:buClr>
                <a:buSzPts val="2100"/>
              </a:pPr>
              <a:r>
                <a:rPr lang="en-US" sz="2043" b="1" dirty="0">
                  <a:solidFill>
                    <a:schemeClr val="lt1"/>
                  </a:solidFill>
                  <a:latin typeface="Microsoft JhengHei"/>
                  <a:ea typeface="Microsoft JhengHei"/>
                  <a:sym typeface="Microsoft JhengHei"/>
                </a:rPr>
                <a:t>2.</a:t>
              </a:r>
              <a:r>
                <a:rPr lang="zh-TW" altLang="en-US" sz="2043" b="1" dirty="0">
                  <a:solidFill>
                    <a:schemeClr val="lt1"/>
                  </a:solidFill>
                  <a:latin typeface="Microsoft JhengHei"/>
                  <a:ea typeface="Microsoft JhengHei"/>
                </a:rPr>
                <a:t>共同理解</a:t>
              </a:r>
              <a:br>
                <a:rPr lang="en-HK" altLang="zh-TW" sz="2043" b="1" dirty="0">
                  <a:solidFill>
                    <a:schemeClr val="lt1"/>
                  </a:solidFill>
                  <a:latin typeface="Microsoft JhengHei"/>
                  <a:ea typeface="Microsoft JhengHei"/>
                </a:rPr>
              </a:br>
              <a:r>
                <a:rPr lang="zh-TW" altLang="en-US" sz="1800" b="1" dirty="0">
                  <a:solidFill>
                    <a:schemeClr val="lt1"/>
                  </a:solidFill>
                  <a:latin typeface="Microsoft JhengHei"/>
                  <a:ea typeface="Microsoft JhengHei"/>
                </a:rPr>
                <a:t>（厘清事件）</a:t>
              </a:r>
              <a:endParaRPr lang="en-HK" sz="2043" b="1" dirty="0">
                <a:solidFill>
                  <a:schemeClr val="lt1"/>
                </a:solidFill>
                <a:latin typeface="Microsoft JhengHei"/>
                <a:ea typeface="Microsoft JhengHei"/>
              </a:endParaRPr>
            </a:p>
          </p:txBody>
        </p:sp>
      </p:grpSp>
      <p:sp>
        <p:nvSpPr>
          <p:cNvPr id="22" name="Google Shape;547;p47">
            <a:extLst>
              <a:ext uri="{FF2B5EF4-FFF2-40B4-BE49-F238E27FC236}">
                <a16:creationId xmlns:a16="http://schemas.microsoft.com/office/drawing/2014/main" id="{022BE972-C6DB-E9AF-1AAB-A25E5C9FEAE0}"/>
              </a:ext>
            </a:extLst>
          </p:cNvPr>
          <p:cNvSpPr/>
          <p:nvPr/>
        </p:nvSpPr>
        <p:spPr>
          <a:xfrm>
            <a:off x="2775951" y="3953788"/>
            <a:ext cx="5739399" cy="982580"/>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a:t>
            </a:r>
            <a:r>
              <a:rPr lang="zh-CN" altLang="en-US" sz="1800" b="1" dirty="0"/>
              <a:t>不如我哋一齐谂下，我哋可以点做去保护自己</a:t>
            </a:r>
            <a:r>
              <a:rPr lang="zh-TW" altLang="en-US" sz="1800" b="1" dirty="0"/>
              <a:t>／处理依件事？」</a:t>
            </a:r>
          </a:p>
        </p:txBody>
      </p:sp>
      <p:sp>
        <p:nvSpPr>
          <p:cNvPr id="23" name="Google Shape;548;p47">
            <a:extLst>
              <a:ext uri="{FF2B5EF4-FFF2-40B4-BE49-F238E27FC236}">
                <a16:creationId xmlns:a16="http://schemas.microsoft.com/office/drawing/2014/main" id="{6F0C51BA-605C-CF7E-D9A3-1E2D1CAA6DC3}"/>
              </a:ext>
            </a:extLst>
          </p:cNvPr>
          <p:cNvSpPr/>
          <p:nvPr/>
        </p:nvSpPr>
        <p:spPr>
          <a:xfrm>
            <a:off x="610037" y="3901418"/>
            <a:ext cx="2034011" cy="1087319"/>
          </a:xfrm>
          <a:prstGeom prst="roundRect">
            <a:avLst>
              <a:gd name="adj" fmla="val 16667"/>
            </a:avLst>
          </a:prstGeom>
          <a:solidFill>
            <a:schemeClr val="accent2">
              <a:lumMod val="75000"/>
            </a:schemeClr>
          </a:solidFill>
          <a:ln w="7325" cap="flat" cmpd="sng">
            <a:solidFill>
              <a:schemeClr val="accent2">
                <a:lumMod val="50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sz="2043" b="1" dirty="0">
                <a:solidFill>
                  <a:schemeClr val="lt1"/>
                </a:solidFill>
                <a:latin typeface="Microsoft JhengHei"/>
                <a:ea typeface="Microsoft JhengHei"/>
                <a:sym typeface="Microsoft JhengHei"/>
              </a:rPr>
              <a:t>3.</a:t>
            </a:r>
            <a:r>
              <a:rPr lang="zh-CN" altLang="en-US" sz="2043" b="1" dirty="0">
                <a:solidFill>
                  <a:schemeClr val="lt1"/>
                </a:solidFill>
                <a:latin typeface="Microsoft JhengHei"/>
                <a:ea typeface="Microsoft JhengHei"/>
              </a:rPr>
              <a:t> 引导并商讨解决方法</a:t>
            </a:r>
            <a:endParaRPr lang="en-HK" altLang="zh-TW" sz="2043" b="1" dirty="0">
              <a:solidFill>
                <a:schemeClr val="lt1"/>
              </a:solidFill>
              <a:latin typeface="Microsoft JhengHei"/>
              <a:ea typeface="Microsoft JhengHei"/>
            </a:endParaRPr>
          </a:p>
          <a:p>
            <a:pPr marL="136605" indent="-29272">
              <a:lnSpc>
                <a:spcPct val="90000"/>
              </a:lnSpc>
              <a:buClr>
                <a:schemeClr val="dk1"/>
              </a:buClr>
              <a:buSzPts val="2100"/>
            </a:pPr>
            <a:r>
              <a:rPr lang="zh-TW" altLang="en-US" sz="1800" b="1" dirty="0">
                <a:solidFill>
                  <a:schemeClr val="lt1"/>
                </a:solidFill>
                <a:latin typeface="Microsoft JhengHei"/>
                <a:ea typeface="Microsoft JhengHei"/>
              </a:rPr>
              <a:t>（解决事情）</a:t>
            </a:r>
            <a:endParaRPr lang="en-HK" sz="1800" b="1" dirty="0">
              <a:solidFill>
                <a:schemeClr val="lt1"/>
              </a:solidFill>
              <a:latin typeface="Microsoft JhengHei"/>
              <a:ea typeface="Microsoft JhengHei"/>
            </a:endParaRPr>
          </a:p>
        </p:txBody>
      </p:sp>
      <p:sp>
        <p:nvSpPr>
          <p:cNvPr id="24" name="Google Shape;548;p47">
            <a:extLst>
              <a:ext uri="{FF2B5EF4-FFF2-40B4-BE49-F238E27FC236}">
                <a16:creationId xmlns:a16="http://schemas.microsoft.com/office/drawing/2014/main" id="{7E7785C6-CB33-ECB8-9FC5-6852AF31C024}"/>
              </a:ext>
            </a:extLst>
          </p:cNvPr>
          <p:cNvSpPr/>
          <p:nvPr/>
        </p:nvSpPr>
        <p:spPr>
          <a:xfrm>
            <a:off x="816231" y="1132110"/>
            <a:ext cx="1501883" cy="571201"/>
          </a:xfrm>
          <a:prstGeom prst="roundRect">
            <a:avLst>
              <a:gd name="adj" fmla="val 16667"/>
            </a:avLst>
          </a:prstGeom>
          <a:solidFill>
            <a:schemeClr val="accent2">
              <a:lumMod val="75000"/>
            </a:schemeClr>
          </a:solidFill>
          <a:ln w="7325" cap="flat" cmpd="sng">
            <a:solidFill>
              <a:schemeClr val="accent2">
                <a:lumMod val="50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buClr>
                <a:schemeClr val="dk1"/>
              </a:buClr>
              <a:buSzPts val="2100"/>
            </a:pPr>
            <a:r>
              <a:rPr lang="zh-TW" altLang="en-US" sz="2043" b="1" dirty="0">
                <a:solidFill>
                  <a:schemeClr val="lt1"/>
                </a:solidFill>
                <a:latin typeface="Microsoft JhengHei"/>
                <a:ea typeface="Microsoft JhengHei"/>
                <a:sym typeface="Microsoft JhengHei"/>
              </a:rPr>
              <a:t>处理技巧</a:t>
            </a:r>
            <a:endParaRPr lang="en-HK" sz="2043" b="1" dirty="0">
              <a:solidFill>
                <a:schemeClr val="lt1"/>
              </a:solidFill>
              <a:latin typeface="Microsoft JhengHei"/>
              <a:ea typeface="Microsoft JhengHei"/>
            </a:endParaRPr>
          </a:p>
        </p:txBody>
      </p:sp>
      <p:sp>
        <p:nvSpPr>
          <p:cNvPr id="15" name="Google Shape;149;p27">
            <a:extLst>
              <a:ext uri="{FF2B5EF4-FFF2-40B4-BE49-F238E27FC236}">
                <a16:creationId xmlns:a16="http://schemas.microsoft.com/office/drawing/2014/main" id="{1D643F6B-F34A-4C38-A6CC-9432C269B1C3}"/>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573834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936C4-F8A5-83DF-944D-2440FE9AA4F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6D33121-ABCD-76C6-D0AB-F3EB0EC919C3}"/>
              </a:ext>
            </a:extLst>
          </p:cNvPr>
          <p:cNvSpPr>
            <a:spLocks noGrp="1"/>
          </p:cNvSpPr>
          <p:nvPr>
            <p:ph type="body" idx="1"/>
          </p:nvPr>
        </p:nvSpPr>
        <p:spPr>
          <a:xfrm>
            <a:off x="628650" y="988939"/>
            <a:ext cx="7886700" cy="526724"/>
          </a:xfrm>
        </p:spPr>
        <p:txBody>
          <a:bodyPr>
            <a:normAutofit/>
          </a:bodyPr>
          <a:lstStyle/>
          <a:p>
            <a:pPr marL="139700" indent="0">
              <a:buNone/>
            </a:pPr>
            <a:r>
              <a:rPr lang="zh-TW" altLang="en-US" sz="2400" b="1" dirty="0">
                <a:latin typeface="Microsoft JhengHei" panose="020B0604030504040204" pitchFamily="34" charset="-120"/>
                <a:ea typeface="Microsoft JhengHei" panose="020B0604030504040204" pitchFamily="34" charset="-120"/>
              </a:rPr>
              <a:t>家长需避免</a:t>
            </a:r>
            <a:r>
              <a:rPr lang="zh-TW" altLang="en-HK" sz="2400" b="1" dirty="0">
                <a:latin typeface="Microsoft JhengHei" panose="020B0604030504040204" pitchFamily="34" charset="-120"/>
                <a:ea typeface="Microsoft JhengHei" panose="020B0604030504040204" pitchFamily="34" charset="-120"/>
              </a:rPr>
              <a:t>：</a:t>
            </a:r>
            <a:endParaRPr lang="zh-TW" altLang="en-US" sz="2400" b="1" dirty="0">
              <a:latin typeface="Microsoft JhengHei" panose="020B0604030504040204" pitchFamily="34" charset="-120"/>
              <a:ea typeface="Microsoft JhengHei" panose="020B0604030504040204" pitchFamily="34" charset="-120"/>
            </a:endParaRPr>
          </a:p>
        </p:txBody>
      </p:sp>
      <p:sp>
        <p:nvSpPr>
          <p:cNvPr id="4" name="Slide Number Placeholder 3">
            <a:extLst>
              <a:ext uri="{FF2B5EF4-FFF2-40B4-BE49-F238E27FC236}">
                <a16:creationId xmlns:a16="http://schemas.microsoft.com/office/drawing/2014/main" id="{CF3613B1-7159-3B2C-1A5A-F51E50D03D2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28</a:t>
            </a:fld>
            <a:endParaRPr lang="zh-TW" altLang="en-US"/>
          </a:p>
        </p:txBody>
      </p:sp>
      <p:sp>
        <p:nvSpPr>
          <p:cNvPr id="7" name="Google Shape;603;p51">
            <a:extLst>
              <a:ext uri="{FF2B5EF4-FFF2-40B4-BE49-F238E27FC236}">
                <a16:creationId xmlns:a16="http://schemas.microsoft.com/office/drawing/2014/main" id="{EFE96CEC-87E4-4413-344E-5B5C6F5B6F4C}"/>
              </a:ext>
            </a:extLst>
          </p:cNvPr>
          <p:cNvSpPr/>
          <p:nvPr/>
        </p:nvSpPr>
        <p:spPr>
          <a:xfrm>
            <a:off x="2210040" y="363401"/>
            <a:ext cx="44250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300" b="1" dirty="0">
                <a:solidFill>
                  <a:schemeClr val="lt1"/>
                </a:solidFill>
                <a:latin typeface="Microsoft JhengHei"/>
                <a:ea typeface="Microsoft JhengHei"/>
                <a:cs typeface="Microsoft JhengHei"/>
                <a:sym typeface="Microsoft JhengHei"/>
              </a:rPr>
              <a:t>有效应对的核心原则</a:t>
            </a:r>
            <a:endParaRPr sz="3300" b="1" dirty="0">
              <a:solidFill>
                <a:schemeClr val="lt1"/>
              </a:solidFill>
              <a:latin typeface="Microsoft JhengHei"/>
              <a:ea typeface="Microsoft JhengHei"/>
              <a:cs typeface="Microsoft JhengHei"/>
              <a:sym typeface="Microsoft JhengHei"/>
            </a:endParaRPr>
          </a:p>
        </p:txBody>
      </p:sp>
      <p:grpSp>
        <p:nvGrpSpPr>
          <p:cNvPr id="11" name="Group 10">
            <a:extLst>
              <a:ext uri="{FF2B5EF4-FFF2-40B4-BE49-F238E27FC236}">
                <a16:creationId xmlns:a16="http://schemas.microsoft.com/office/drawing/2014/main" id="{C4BA40AC-E9FD-8604-8DED-04F84FF9FE87}"/>
              </a:ext>
            </a:extLst>
          </p:cNvPr>
          <p:cNvGrpSpPr/>
          <p:nvPr/>
        </p:nvGrpSpPr>
        <p:grpSpPr>
          <a:xfrm>
            <a:off x="628652" y="1589170"/>
            <a:ext cx="7915853" cy="982580"/>
            <a:chOff x="1001487" y="1451761"/>
            <a:chExt cx="7905311" cy="982580"/>
          </a:xfrm>
        </p:grpSpPr>
        <p:sp>
          <p:nvSpPr>
            <p:cNvPr id="2" name="Google Shape;547;p47">
              <a:extLst>
                <a:ext uri="{FF2B5EF4-FFF2-40B4-BE49-F238E27FC236}">
                  <a16:creationId xmlns:a16="http://schemas.microsoft.com/office/drawing/2014/main" id="{224B3D78-EC8C-A92E-B67E-D62A29977DDD}"/>
                </a:ext>
              </a:extLst>
            </p:cNvPr>
            <p:cNvSpPr/>
            <p:nvPr/>
          </p:nvSpPr>
          <p:spPr>
            <a:xfrm>
              <a:off x="3270271" y="1451761"/>
              <a:ext cx="5636527" cy="982580"/>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lgn="ctr">
                <a:buSzPts val="1637"/>
              </a:pPr>
              <a:r>
                <a:rPr lang="zh-TW" altLang="en-US" sz="1800" b="1" dirty="0"/>
                <a:t>「一早話咗你啦！」</a:t>
              </a:r>
              <a:br>
                <a:rPr lang="en-HK" altLang="zh-TW" sz="1800" b="1" dirty="0"/>
              </a:br>
              <a:r>
                <a:rPr lang="zh-TW" altLang="en-US" sz="1800" b="1" dirty="0"/>
                <a:t>「 打咁多机实出事 ！ 」 </a:t>
              </a:r>
              <a:endParaRPr lang="en-HK" altLang="zh-TW" sz="1800" b="1" dirty="0"/>
            </a:p>
          </p:txBody>
        </p:sp>
        <p:sp>
          <p:nvSpPr>
            <p:cNvPr id="5" name="Google Shape;548;p47">
              <a:extLst>
                <a:ext uri="{FF2B5EF4-FFF2-40B4-BE49-F238E27FC236}">
                  <a16:creationId xmlns:a16="http://schemas.microsoft.com/office/drawing/2014/main" id="{74D16CAD-274A-A82D-CE0B-D47AB127D512}"/>
                </a:ext>
              </a:extLst>
            </p:cNvPr>
            <p:cNvSpPr/>
            <p:nvPr/>
          </p:nvSpPr>
          <p:spPr>
            <a:xfrm>
              <a:off x="1001487" y="1558709"/>
              <a:ext cx="2165912" cy="768684"/>
            </a:xfrm>
            <a:prstGeom prst="roundRect">
              <a:avLst>
                <a:gd name="adj" fmla="val 16667"/>
              </a:avLst>
            </a:prstGeom>
            <a:solidFill>
              <a:srgbClr val="C00000"/>
            </a:solidFill>
            <a:ln w="7325" cap="flat" cmpd="sng">
              <a:solidFill>
                <a:srgbClr val="C00000"/>
              </a:solidFill>
              <a:prstDash val="solid"/>
              <a:round/>
              <a:headEnd type="none" w="sm" len="sm"/>
              <a:tailEnd type="none" w="sm" len="sm"/>
            </a:ln>
          </p:spPr>
          <p:txBody>
            <a:bodyPr spcFirstLastPara="1" wrap="square" lIns="70225" tIns="70225" rIns="70225" bIns="70225" anchor="ctr" anchorCtr="0">
              <a:noAutofit/>
            </a:bodyPr>
            <a:lstStyle/>
            <a:p>
              <a:pPr marL="136605" lvl="0" indent="-29272">
                <a:lnSpc>
                  <a:spcPct val="90000"/>
                </a:lnSpc>
                <a:buClr>
                  <a:schemeClr val="dk1"/>
                </a:buClr>
                <a:buSzPts val="2100"/>
              </a:pPr>
              <a:r>
                <a:rPr lang="zh-TW" altLang="en-US" sz="2043" b="1" dirty="0">
                  <a:solidFill>
                    <a:schemeClr val="lt1"/>
                  </a:solidFill>
                  <a:latin typeface="Microsoft JhengHei"/>
                  <a:ea typeface="Microsoft JhengHei"/>
                  <a:cs typeface="Microsoft JhengHei"/>
                  <a:sym typeface="Microsoft JhengHei"/>
                </a:rPr>
                <a:t>急於說教與責備</a:t>
              </a:r>
              <a:endParaRPr sz="2043" b="1" dirty="0">
                <a:solidFill>
                  <a:schemeClr val="lt1"/>
                </a:solidFill>
                <a:latin typeface="Microsoft JhengHei"/>
                <a:ea typeface="Microsoft JhengHei"/>
                <a:cs typeface="Microsoft JhengHei"/>
                <a:sym typeface="Microsoft JhengHei"/>
              </a:endParaRPr>
            </a:p>
          </p:txBody>
        </p:sp>
      </p:grpSp>
      <p:grpSp>
        <p:nvGrpSpPr>
          <p:cNvPr id="12" name="Group 11">
            <a:extLst>
              <a:ext uri="{FF2B5EF4-FFF2-40B4-BE49-F238E27FC236}">
                <a16:creationId xmlns:a16="http://schemas.microsoft.com/office/drawing/2014/main" id="{7F7B3BD6-A552-E7EE-2604-32A5337E792B}"/>
              </a:ext>
            </a:extLst>
          </p:cNvPr>
          <p:cNvGrpSpPr/>
          <p:nvPr/>
        </p:nvGrpSpPr>
        <p:grpSpPr>
          <a:xfrm>
            <a:off x="639193" y="2724544"/>
            <a:ext cx="7905312" cy="768684"/>
            <a:chOff x="756733" y="2482871"/>
            <a:chExt cx="7905312" cy="768684"/>
          </a:xfrm>
        </p:grpSpPr>
        <p:sp>
          <p:nvSpPr>
            <p:cNvPr id="6" name="Google Shape;547;p47">
              <a:extLst>
                <a:ext uri="{FF2B5EF4-FFF2-40B4-BE49-F238E27FC236}">
                  <a16:creationId xmlns:a16="http://schemas.microsoft.com/office/drawing/2014/main" id="{21631D98-6D5C-0071-96D2-54471983E654}"/>
                </a:ext>
              </a:extLst>
            </p:cNvPr>
            <p:cNvSpPr/>
            <p:nvPr/>
          </p:nvSpPr>
          <p:spPr>
            <a:xfrm>
              <a:off x="3025518" y="2482871"/>
              <a:ext cx="5636527" cy="768684"/>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lgn="ctr">
                <a:buSzPts val="1637"/>
              </a:pPr>
              <a:r>
                <a:rPr lang="zh-TW" altLang="en-US" sz="1800" b="1" dirty="0"/>
                <a:t>「</a:t>
              </a:r>
              <a:r>
                <a:rPr lang="zh-CN" altLang="en-US" sz="1800" b="1" dirty="0"/>
                <a:t>咁小事都唔识处理</a:t>
              </a:r>
              <a:r>
                <a:rPr lang="zh-TW" altLang="en-US" sz="1800" b="1" dirty="0"/>
                <a:t>？」</a:t>
              </a:r>
              <a:br>
                <a:rPr lang="en-HK" altLang="zh-TW" sz="1800" b="1" dirty="0"/>
              </a:br>
              <a:r>
                <a:rPr lang="zh-TW" altLang="en-US" sz="1800" b="1" dirty="0"/>
                <a:t>「抵你被人呃！」</a:t>
              </a:r>
              <a:endParaRPr sz="1636" b="1" dirty="0">
                <a:latin typeface="Microsoft JhengHei"/>
                <a:ea typeface="Microsoft JhengHei"/>
                <a:cs typeface="Microsoft JhengHei"/>
                <a:sym typeface="Microsoft JhengHei"/>
              </a:endParaRPr>
            </a:p>
          </p:txBody>
        </p:sp>
        <p:sp>
          <p:nvSpPr>
            <p:cNvPr id="8" name="Google Shape;548;p47">
              <a:extLst>
                <a:ext uri="{FF2B5EF4-FFF2-40B4-BE49-F238E27FC236}">
                  <a16:creationId xmlns:a16="http://schemas.microsoft.com/office/drawing/2014/main" id="{786C128F-682C-DE70-9196-CB94D51331D8}"/>
                </a:ext>
              </a:extLst>
            </p:cNvPr>
            <p:cNvSpPr/>
            <p:nvPr/>
          </p:nvSpPr>
          <p:spPr>
            <a:xfrm>
              <a:off x="756733" y="2482871"/>
              <a:ext cx="2165913" cy="768684"/>
            </a:xfrm>
            <a:prstGeom prst="roundRect">
              <a:avLst>
                <a:gd name="adj" fmla="val 16667"/>
              </a:avLst>
            </a:prstGeom>
            <a:solidFill>
              <a:srgbClr val="C00000"/>
            </a:solidFill>
            <a:ln w="7325" cap="flat" cmpd="sng">
              <a:solidFill>
                <a:srgbClr val="C00000"/>
              </a:solidFill>
              <a:prstDash val="solid"/>
              <a:round/>
              <a:headEnd type="none" w="sm" len="sm"/>
              <a:tailEnd type="none" w="sm" len="sm"/>
            </a:ln>
          </p:spPr>
          <p:txBody>
            <a:bodyPr spcFirstLastPara="1" wrap="square" lIns="70225" tIns="70225" rIns="70225" bIns="70225" anchor="ctr" anchorCtr="0">
              <a:noAutofit/>
            </a:bodyPr>
            <a:lstStyle/>
            <a:p>
              <a:pPr marL="136605" lvl="0" indent="-29272">
                <a:lnSpc>
                  <a:spcPct val="90000"/>
                </a:lnSpc>
                <a:buClr>
                  <a:schemeClr val="dk1"/>
                </a:buClr>
                <a:buSzPts val="2100"/>
              </a:pPr>
              <a:r>
                <a:rPr lang="zh-CN" altLang="en-US" sz="2043" b="1" dirty="0">
                  <a:solidFill>
                    <a:schemeClr val="lt1"/>
                  </a:solidFill>
                  <a:latin typeface="Microsoft JhengHei"/>
                  <a:ea typeface="Microsoft JhengHei"/>
                </a:rPr>
                <a:t>轻视或冷嘲热讽</a:t>
              </a:r>
              <a:endParaRPr sz="2043" b="1" dirty="0">
                <a:solidFill>
                  <a:schemeClr val="lt1"/>
                </a:solidFill>
                <a:latin typeface="Microsoft JhengHei"/>
                <a:ea typeface="Microsoft JhengHei"/>
                <a:sym typeface="Microsoft JhengHei"/>
              </a:endParaRPr>
            </a:p>
          </p:txBody>
        </p:sp>
      </p:grpSp>
      <p:grpSp>
        <p:nvGrpSpPr>
          <p:cNvPr id="13" name="Group 12">
            <a:extLst>
              <a:ext uri="{FF2B5EF4-FFF2-40B4-BE49-F238E27FC236}">
                <a16:creationId xmlns:a16="http://schemas.microsoft.com/office/drawing/2014/main" id="{7C86726D-10F2-D925-C824-79A89356CC5D}"/>
              </a:ext>
            </a:extLst>
          </p:cNvPr>
          <p:cNvGrpSpPr/>
          <p:nvPr/>
        </p:nvGrpSpPr>
        <p:grpSpPr>
          <a:xfrm>
            <a:off x="628650" y="3752970"/>
            <a:ext cx="7915855" cy="768684"/>
            <a:chOff x="783771" y="3578653"/>
            <a:chExt cx="7915855" cy="768684"/>
          </a:xfrm>
        </p:grpSpPr>
        <p:sp>
          <p:nvSpPr>
            <p:cNvPr id="9" name="Google Shape;547;p47">
              <a:extLst>
                <a:ext uri="{FF2B5EF4-FFF2-40B4-BE49-F238E27FC236}">
                  <a16:creationId xmlns:a16="http://schemas.microsoft.com/office/drawing/2014/main" id="{539E9612-7EB0-96FD-3B73-2ED16A39A662}"/>
                </a:ext>
              </a:extLst>
            </p:cNvPr>
            <p:cNvSpPr/>
            <p:nvPr/>
          </p:nvSpPr>
          <p:spPr>
            <a:xfrm>
              <a:off x="3063099" y="3578653"/>
              <a:ext cx="5636527" cy="768684"/>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lgn="ctr">
                <a:buSzPts val="1637"/>
              </a:pPr>
              <a:r>
                <a:rPr lang="zh-TW" altLang="en-US" sz="1800" b="1" dirty="0"/>
                <a:t>「 快啲報左警先啦！」</a:t>
              </a:r>
              <a:endParaRPr sz="1636" b="1" dirty="0">
                <a:latin typeface="Microsoft JhengHei"/>
                <a:ea typeface="Microsoft JhengHei"/>
                <a:cs typeface="Microsoft JhengHei"/>
                <a:sym typeface="Microsoft JhengHei"/>
              </a:endParaRPr>
            </a:p>
          </p:txBody>
        </p:sp>
        <p:sp>
          <p:nvSpPr>
            <p:cNvPr id="10" name="Google Shape;548;p47">
              <a:extLst>
                <a:ext uri="{FF2B5EF4-FFF2-40B4-BE49-F238E27FC236}">
                  <a16:creationId xmlns:a16="http://schemas.microsoft.com/office/drawing/2014/main" id="{2F5D99DA-A51F-C91A-D84A-BC997AB452CF}"/>
                </a:ext>
              </a:extLst>
            </p:cNvPr>
            <p:cNvSpPr/>
            <p:nvPr/>
          </p:nvSpPr>
          <p:spPr>
            <a:xfrm>
              <a:off x="783771" y="3578653"/>
              <a:ext cx="2165913" cy="768684"/>
            </a:xfrm>
            <a:prstGeom prst="roundRect">
              <a:avLst>
                <a:gd name="adj" fmla="val 16667"/>
              </a:avLst>
            </a:prstGeom>
            <a:solidFill>
              <a:srgbClr val="C00000"/>
            </a:solidFill>
            <a:ln w="7325" cap="flat" cmpd="sng">
              <a:solidFill>
                <a:srgbClr val="C00000"/>
              </a:solidFill>
              <a:prstDash val="solid"/>
              <a:round/>
              <a:headEnd type="none" w="sm" len="sm"/>
              <a:tailEnd type="none" w="sm" len="sm"/>
            </a:ln>
          </p:spPr>
          <p:txBody>
            <a:bodyPr spcFirstLastPara="1" wrap="square" lIns="70225" tIns="70225" rIns="70225" bIns="70225" anchor="ctr" anchorCtr="0">
              <a:noAutofit/>
            </a:bodyPr>
            <a:lstStyle/>
            <a:p>
              <a:pPr marL="136605" lvl="0" indent="-29272">
                <a:lnSpc>
                  <a:spcPct val="90000"/>
                </a:lnSpc>
                <a:buClr>
                  <a:schemeClr val="dk1"/>
                </a:buClr>
                <a:buSzPts val="2100"/>
              </a:pPr>
              <a:r>
                <a:rPr lang="zh-CN" altLang="en-US" sz="2043" b="1" dirty="0">
                  <a:solidFill>
                    <a:schemeClr val="lt1"/>
                  </a:solidFill>
                  <a:latin typeface="Microsoft JhengHei"/>
                  <a:ea typeface="Microsoft JhengHei"/>
                </a:rPr>
                <a:t>只顾解决问题</a:t>
              </a:r>
              <a:endParaRPr sz="2043" b="1" dirty="0">
                <a:solidFill>
                  <a:schemeClr val="lt1"/>
                </a:solidFill>
                <a:latin typeface="Microsoft JhengHei"/>
                <a:ea typeface="Microsoft JhengHei"/>
                <a:sym typeface="Microsoft JhengHei"/>
              </a:endParaRPr>
            </a:p>
          </p:txBody>
        </p:sp>
      </p:grpSp>
      <p:sp>
        <p:nvSpPr>
          <p:cNvPr id="15" name="Google Shape;149;p27">
            <a:extLst>
              <a:ext uri="{FF2B5EF4-FFF2-40B4-BE49-F238E27FC236}">
                <a16:creationId xmlns:a16="http://schemas.microsoft.com/office/drawing/2014/main" id="{A2D6B8E7-A25A-4FFF-8666-1FBE0811BFA5}"/>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3374074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2"/>
          <p:cNvSpPr/>
          <p:nvPr/>
        </p:nvSpPr>
        <p:spPr>
          <a:xfrm rot="5400000">
            <a:off x="2604377" y="-160887"/>
            <a:ext cx="985500" cy="6194400"/>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613" name="Google Shape;613;p52"/>
          <p:cNvSpPr/>
          <p:nvPr/>
        </p:nvSpPr>
        <p:spPr>
          <a:xfrm rot="5400000">
            <a:off x="2466422" y="-721861"/>
            <a:ext cx="1416319" cy="6349200"/>
          </a:xfrm>
          <a:prstGeom prst="round2SameRect">
            <a:avLst>
              <a:gd name="adj1" fmla="val 16667"/>
              <a:gd name="adj2" fmla="val 0"/>
            </a:avLst>
          </a:prstGeom>
          <a:solidFill>
            <a:srgbClr val="004AA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614" name="Google Shape;614;p52"/>
          <p:cNvSpPr txBox="1"/>
          <p:nvPr/>
        </p:nvSpPr>
        <p:spPr>
          <a:xfrm>
            <a:off x="55482" y="1929663"/>
            <a:ext cx="6293700" cy="1027800"/>
          </a:xfrm>
          <a:prstGeom prst="rect">
            <a:avLst/>
          </a:prstGeom>
          <a:noFill/>
          <a:ln>
            <a:noFill/>
          </a:ln>
        </p:spPr>
        <p:txBody>
          <a:bodyPr spcFirstLastPara="1" wrap="square" lIns="68575" tIns="34275" rIns="68575" bIns="34275" anchor="ctr" anchorCtr="0">
            <a:noAutofit/>
          </a:bodyPr>
          <a:lstStyle/>
          <a:p>
            <a:pPr lvl="0" algn="ctr"/>
            <a:r>
              <a:rPr lang="zh-TW" altLang="en-US" sz="2900" b="1" dirty="0">
                <a:solidFill>
                  <a:schemeClr val="lt1"/>
                </a:solidFill>
                <a:latin typeface="Microsoft JhengHei"/>
                <a:ea typeface="Microsoft JhengHei"/>
                <a:cs typeface="Microsoft JhengHei"/>
                <a:sym typeface="Microsoft JhengHei"/>
              </a:rPr>
              <a:t>环节</a:t>
            </a:r>
            <a:r>
              <a:rPr lang="zh-TW" sz="2900" b="1" dirty="0">
                <a:solidFill>
                  <a:schemeClr val="lt1"/>
                </a:solidFill>
                <a:latin typeface="Microsoft JhengHei"/>
                <a:ea typeface="Microsoft JhengHei"/>
                <a:cs typeface="Microsoft JhengHei"/>
                <a:sym typeface="Microsoft JhengHei"/>
              </a:rPr>
              <a:t>四</a:t>
            </a:r>
            <a:br>
              <a:rPr lang="en-US" altLang="zh-TW" sz="2900" b="1" dirty="0">
                <a:solidFill>
                  <a:schemeClr val="lt1"/>
                </a:solidFill>
                <a:latin typeface="Microsoft JhengHei"/>
                <a:ea typeface="Microsoft JhengHei"/>
                <a:cs typeface="Microsoft JhengHei"/>
                <a:sym typeface="Microsoft JhengHei"/>
              </a:rPr>
            </a:br>
            <a:r>
              <a:rPr lang="zh-CN" altLang="en-US" sz="2900" b="1" dirty="0">
                <a:solidFill>
                  <a:schemeClr val="lt1"/>
                </a:solidFill>
                <a:latin typeface="Microsoft JhengHei"/>
                <a:ea typeface="Microsoft JhengHei"/>
                <a:cs typeface="Microsoft JhengHei"/>
                <a:sym typeface="Microsoft JhengHei"/>
              </a:rPr>
              <a:t>减少上网成瘾的策略分享</a:t>
            </a:r>
            <a:br>
              <a:rPr lang="zh-TW" sz="2600" b="1" dirty="0">
                <a:solidFill>
                  <a:schemeClr val="lt1"/>
                </a:solidFill>
                <a:latin typeface="Microsoft JhengHei"/>
                <a:ea typeface="Microsoft JhengHei"/>
                <a:cs typeface="Microsoft JhengHei"/>
                <a:sym typeface="Microsoft JhengHei"/>
              </a:rPr>
            </a:br>
            <a:r>
              <a:rPr lang="zh-CN" altLang="en-US" sz="1600" b="1" dirty="0">
                <a:solidFill>
                  <a:schemeClr val="lt1"/>
                </a:solidFill>
                <a:latin typeface="Microsoft JhengHei"/>
                <a:ea typeface="Microsoft JhengHei"/>
                <a:sym typeface="Microsoft JhengHei"/>
              </a:rPr>
              <a:t>透过讲解及练习，协助家长掌握及巩固处理子女网上行为的技巧</a:t>
            </a:r>
            <a:r>
              <a:rPr lang="zh-TW" altLang="en-US" sz="1600" b="1" dirty="0">
                <a:solidFill>
                  <a:schemeClr val="lt1"/>
                </a:solidFill>
                <a:latin typeface="Microsoft JhengHei"/>
                <a:ea typeface="Microsoft JhengHei"/>
                <a:sym typeface="Microsoft JhengHei"/>
              </a:rPr>
              <a:t> </a:t>
            </a:r>
            <a:endParaRPr sz="2900" b="1" dirty="0">
              <a:solidFill>
                <a:schemeClr val="lt1"/>
              </a:solidFill>
              <a:latin typeface="Microsoft JhengHei"/>
              <a:ea typeface="Microsoft JhengHei"/>
              <a:sym typeface="Microsoft JhengHei"/>
            </a:endParaRPr>
          </a:p>
        </p:txBody>
      </p:sp>
      <p:sp>
        <p:nvSpPr>
          <p:cNvPr id="616" name="Google Shape;616;p5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29</a:t>
            </a:fld>
            <a:endParaRPr/>
          </a:p>
        </p:txBody>
      </p:sp>
      <p:sp>
        <p:nvSpPr>
          <p:cNvPr id="7" name="Google Shape;149;p27">
            <a:extLst>
              <a:ext uri="{FF2B5EF4-FFF2-40B4-BE49-F238E27FC236}">
                <a16:creationId xmlns:a16="http://schemas.microsoft.com/office/drawing/2014/main" id="{B02024E2-A78E-4462-A4F7-A596EDA0A5E7}"/>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p:nvPr/>
        </p:nvSpPr>
        <p:spPr>
          <a:xfrm>
            <a:off x="1124338" y="601682"/>
            <a:ext cx="656941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TW" altLang="en-US" sz="3300" b="1" dirty="0">
                <a:solidFill>
                  <a:schemeClr val="lt1"/>
                </a:solidFill>
                <a:latin typeface="Microsoft JhengHei"/>
                <a:ea typeface="Microsoft JhengHei"/>
                <a:cs typeface="Microsoft JhengHei"/>
                <a:sym typeface="Microsoft JhengHei"/>
              </a:rPr>
              <a:t>活动大纲</a:t>
            </a:r>
            <a:endParaRPr sz="3300" b="0" i="0" u="none" strike="noStrike" cap="none" dirty="0">
              <a:solidFill>
                <a:schemeClr val="lt1"/>
              </a:solidFill>
              <a:latin typeface="Calibri"/>
              <a:ea typeface="Calibri"/>
              <a:cs typeface="Calibri"/>
              <a:sym typeface="Calibri"/>
            </a:endParaRPr>
          </a:p>
        </p:txBody>
      </p:sp>
      <p:graphicFrame>
        <p:nvGraphicFramePr>
          <p:cNvPr id="156" name="Google Shape;156;p28"/>
          <p:cNvGraphicFramePr/>
          <p:nvPr>
            <p:extLst>
              <p:ext uri="{D42A27DB-BD31-4B8C-83A1-F6EECF244321}">
                <p14:modId xmlns:p14="http://schemas.microsoft.com/office/powerpoint/2010/main" val="2898872613"/>
              </p:ext>
            </p:extLst>
          </p:nvPr>
        </p:nvGraphicFramePr>
        <p:xfrm>
          <a:off x="1149601" y="1292144"/>
          <a:ext cx="6518875" cy="3086245"/>
        </p:xfrm>
        <a:graphic>
          <a:graphicData uri="http://schemas.openxmlformats.org/drawingml/2006/table">
            <a:tbl>
              <a:tblPr firstRow="1" bandRow="1">
                <a:solidFill>
                  <a:srgbClr val="DAD2F6"/>
                </a:solidFill>
                <a:tableStyleId>{74F1F960-47A4-4144-8EEB-9CAA23878D89}</a:tableStyleId>
              </a:tblPr>
              <a:tblGrid>
                <a:gridCol w="603000">
                  <a:extLst>
                    <a:ext uri="{9D8B030D-6E8A-4147-A177-3AD203B41FA5}">
                      <a16:colId xmlns:a16="http://schemas.microsoft.com/office/drawing/2014/main" val="20000"/>
                    </a:ext>
                  </a:extLst>
                </a:gridCol>
                <a:gridCol w="5915875">
                  <a:extLst>
                    <a:ext uri="{9D8B030D-6E8A-4147-A177-3AD203B41FA5}">
                      <a16:colId xmlns:a16="http://schemas.microsoft.com/office/drawing/2014/main" val="20001"/>
                    </a:ext>
                  </a:extLst>
                </a:gridCol>
              </a:tblGrid>
              <a:tr h="298425">
                <a:tc>
                  <a:txBody>
                    <a:bodyPr/>
                    <a:lstStyle/>
                    <a:p>
                      <a:pPr marL="0" marR="0" lvl="0" indent="0" algn="ctr" rtl="0">
                        <a:spcBef>
                          <a:spcPts val="0"/>
                        </a:spcBef>
                        <a:spcAft>
                          <a:spcPts val="0"/>
                        </a:spcAft>
                        <a:buNone/>
                      </a:pPr>
                      <a:r>
                        <a:rPr lang="zh-TW" altLang="en-US" sz="1400" b="1" u="none" strike="noStrike" cap="none" dirty="0">
                          <a:latin typeface="Microsoft JhengHei"/>
                          <a:ea typeface="Microsoft JhengHei"/>
                          <a:cs typeface="Microsoft JhengHei"/>
                          <a:sym typeface="Microsoft JhengHei"/>
                        </a:rPr>
                        <a:t>环节</a:t>
                      </a:r>
                      <a:endParaRPr sz="1400" b="1" u="none" strike="noStrike" cap="none" dirty="0">
                        <a:latin typeface="Microsoft JhengHei"/>
                        <a:ea typeface="Microsoft JhengHei"/>
                        <a:cs typeface="Microsoft JhengHei"/>
                        <a:sym typeface="Microsoft JhengHei"/>
                      </a:endParaRPr>
                    </a:p>
                  </a:txBody>
                  <a:tcPr marL="68600" marR="68600" marT="34300" marB="34300">
                    <a:solidFill>
                      <a:srgbClr val="004AAD">
                        <a:alpha val="80000"/>
                      </a:srgbClr>
                    </a:solidFill>
                  </a:tcPr>
                </a:tc>
                <a:tc>
                  <a:txBody>
                    <a:bodyPr/>
                    <a:lstStyle/>
                    <a:p>
                      <a:pPr marL="0" marR="0" lvl="0" indent="0" algn="ctr" rtl="0">
                        <a:spcBef>
                          <a:spcPts val="0"/>
                        </a:spcBef>
                        <a:spcAft>
                          <a:spcPts val="0"/>
                        </a:spcAft>
                        <a:buNone/>
                      </a:pPr>
                      <a:r>
                        <a:rPr lang="zh-TW" altLang="en-US" sz="1400" b="1" u="none" strike="noStrike" cap="none" dirty="0">
                          <a:latin typeface="Microsoft JhengHei"/>
                          <a:ea typeface="Microsoft JhengHei"/>
                          <a:cs typeface="Microsoft JhengHei"/>
                          <a:sym typeface="Microsoft JhengHei"/>
                        </a:rPr>
                        <a:t>主题及内容</a:t>
                      </a:r>
                      <a:endParaRPr sz="1400" b="1" u="none" strike="noStrike" cap="none" dirty="0">
                        <a:latin typeface="Microsoft JhengHei"/>
                        <a:ea typeface="Microsoft JhengHei"/>
                        <a:cs typeface="Microsoft JhengHei"/>
                        <a:sym typeface="Microsoft JhengHei"/>
                      </a:endParaRPr>
                    </a:p>
                  </a:txBody>
                  <a:tcPr marL="68600" marR="68600" marT="34300" marB="34300">
                    <a:solidFill>
                      <a:srgbClr val="004AAD">
                        <a:alpha val="80000"/>
                      </a:srgbClr>
                    </a:solidFill>
                  </a:tcPr>
                </a:tc>
                <a:extLst>
                  <a:ext uri="{0D108BD9-81ED-4DB2-BD59-A6C34878D82A}">
                    <a16:rowId xmlns:a16="http://schemas.microsoft.com/office/drawing/2014/main" val="10000"/>
                  </a:ext>
                </a:extLst>
              </a:tr>
              <a:tr h="509950">
                <a:tc>
                  <a:txBody>
                    <a:bodyPr/>
                    <a:lstStyle/>
                    <a:p>
                      <a:pPr marL="0" marR="0" lvl="0" indent="0" algn="ctr" rtl="0">
                        <a:spcBef>
                          <a:spcPts val="0"/>
                        </a:spcBef>
                        <a:spcAft>
                          <a:spcPts val="0"/>
                        </a:spcAft>
                        <a:buNone/>
                      </a:pPr>
                      <a:r>
                        <a:rPr lang="zh-TW" b="1">
                          <a:solidFill>
                            <a:srgbClr val="1F3864"/>
                          </a:solidFill>
                          <a:latin typeface="Microsoft JhengHei"/>
                          <a:ea typeface="Microsoft JhengHei"/>
                          <a:cs typeface="Microsoft JhengHei"/>
                          <a:sym typeface="Microsoft JhengHei"/>
                        </a:rPr>
                        <a:t>1</a:t>
                      </a:r>
                      <a:endParaRPr b="1">
                        <a:solidFill>
                          <a:srgbClr val="1F3864"/>
                        </a:solidFill>
                        <a:latin typeface="Microsoft JhengHei"/>
                        <a:ea typeface="Microsoft JhengHei"/>
                        <a:cs typeface="Microsoft JhengHei"/>
                        <a:sym typeface="Microsoft JhengHei"/>
                      </a:endParaRPr>
                    </a:p>
                  </a:txBody>
                  <a:tcPr marL="68600" marR="68600" marT="34300" marB="34300">
                    <a:solidFill>
                      <a:srgbClr val="BBD6EE"/>
                    </a:solidFill>
                  </a:tcPr>
                </a:tc>
                <a:tc>
                  <a:txBody>
                    <a:bodyPr/>
                    <a:lstStyle/>
                    <a:p>
                      <a:pPr marL="203200" marR="0" lvl="0" indent="0" algn="l" rtl="0">
                        <a:lnSpc>
                          <a:spcPct val="100000"/>
                        </a:lnSpc>
                        <a:spcBef>
                          <a:spcPts val="0"/>
                        </a:spcBef>
                        <a:spcAft>
                          <a:spcPts val="0"/>
                        </a:spcAft>
                        <a:buNone/>
                      </a:pPr>
                      <a:r>
                        <a:rPr lang="zh-CN" altLang="en-US" b="1" dirty="0">
                          <a:solidFill>
                            <a:srgbClr val="1F3864"/>
                          </a:solidFill>
                          <a:latin typeface="Microsoft JhengHei"/>
                          <a:ea typeface="Microsoft JhengHei"/>
                          <a:cs typeface="Microsoft JhengHei"/>
                          <a:sym typeface="Microsoft JhengHei"/>
                        </a:rPr>
                        <a:t>青少年子女使用电子产品及互联网的现况及影响</a:t>
                      </a:r>
                      <a:endParaRPr lang="en-US" altLang="zh-CN" b="1" dirty="0">
                        <a:solidFill>
                          <a:srgbClr val="1F3864"/>
                        </a:solidFill>
                        <a:latin typeface="Microsoft JhengHei"/>
                        <a:ea typeface="Microsoft JhengHei"/>
                        <a:cs typeface="Microsoft JhengHei"/>
                        <a:sym typeface="Microsoft JhengHei"/>
                      </a:endParaRPr>
                    </a:p>
                    <a:p>
                      <a:pPr marL="203200" marR="0" lvl="0" indent="0" algn="l" rtl="0">
                        <a:lnSpc>
                          <a:spcPct val="100000"/>
                        </a:lnSpc>
                        <a:spcBef>
                          <a:spcPts val="0"/>
                        </a:spcBef>
                        <a:spcAft>
                          <a:spcPts val="0"/>
                        </a:spcAft>
                        <a:buNone/>
                      </a:pPr>
                      <a:r>
                        <a:rPr lang="zh-CN" altLang="en-US" b="1" i="1" dirty="0">
                          <a:solidFill>
                            <a:srgbClr val="0070C0"/>
                          </a:solidFill>
                          <a:latin typeface="Microsoft JhengHei"/>
                          <a:ea typeface="Microsoft JhengHei"/>
                          <a:cs typeface="Microsoft JhengHei"/>
                          <a:sym typeface="Microsoft JhengHei"/>
                        </a:rPr>
                        <a:t>青少年网络使用习惯与心理特质</a:t>
                      </a:r>
                      <a:endParaRPr b="1" dirty="0">
                        <a:solidFill>
                          <a:srgbClr val="1F3864"/>
                        </a:solidFill>
                        <a:latin typeface="Microsoft JhengHei"/>
                        <a:ea typeface="Microsoft JhengHei"/>
                        <a:cs typeface="Microsoft JhengHei"/>
                        <a:sym typeface="Microsoft JhengHei"/>
                      </a:endParaRPr>
                    </a:p>
                  </a:txBody>
                  <a:tcPr marL="68600" marR="68600" marT="34300" marB="34300">
                    <a:solidFill>
                      <a:srgbClr val="BBD6EE"/>
                    </a:solidFill>
                  </a:tcPr>
                </a:tc>
                <a:extLst>
                  <a:ext uri="{0D108BD9-81ED-4DB2-BD59-A6C34878D82A}">
                    <a16:rowId xmlns:a16="http://schemas.microsoft.com/office/drawing/2014/main" val="10001"/>
                  </a:ext>
                </a:extLst>
              </a:tr>
              <a:tr h="508240">
                <a:tc>
                  <a:txBody>
                    <a:bodyPr/>
                    <a:lstStyle/>
                    <a:p>
                      <a:pPr marL="0" marR="0" lvl="0" indent="0" algn="ctr" rtl="0">
                        <a:spcBef>
                          <a:spcPts val="0"/>
                        </a:spcBef>
                        <a:spcAft>
                          <a:spcPts val="0"/>
                        </a:spcAft>
                        <a:buNone/>
                      </a:pPr>
                      <a:r>
                        <a:rPr lang="zh-TW" b="1">
                          <a:solidFill>
                            <a:srgbClr val="1F3864"/>
                          </a:solidFill>
                          <a:latin typeface="Microsoft JhengHei"/>
                          <a:ea typeface="Microsoft JhengHei"/>
                          <a:cs typeface="Microsoft JhengHei"/>
                          <a:sym typeface="Microsoft JhengHei"/>
                        </a:rPr>
                        <a:t>2</a:t>
                      </a:r>
                      <a:endParaRPr b="1" i="1">
                        <a:solidFill>
                          <a:srgbClr val="0070C0"/>
                        </a:solidFill>
                        <a:latin typeface="Microsoft JhengHei"/>
                        <a:ea typeface="Microsoft JhengHei"/>
                        <a:cs typeface="Microsoft JhengHei"/>
                        <a:sym typeface="Microsoft JhengHei"/>
                      </a:endParaRPr>
                    </a:p>
                  </a:txBody>
                  <a:tcPr marL="68600" marR="68600" marT="34300" marB="34300">
                    <a:solidFill>
                      <a:srgbClr val="BBD6EE"/>
                    </a:solidFill>
                  </a:tcPr>
                </a:tc>
                <a:tc>
                  <a:txBody>
                    <a:bodyPr/>
                    <a:lstStyle/>
                    <a:p>
                      <a:pPr marL="127000" marR="0" lvl="0" indent="0" algn="l" defTabSz="914400" rtl="0" eaLnBrk="1" fontAlgn="auto" latinLnBrk="0" hangingPunct="1">
                        <a:lnSpc>
                          <a:spcPct val="100000"/>
                        </a:lnSpc>
                        <a:spcBef>
                          <a:spcPts val="0"/>
                        </a:spcBef>
                        <a:spcAft>
                          <a:spcPts val="0"/>
                        </a:spcAft>
                        <a:buClr>
                          <a:srgbClr val="1F3864"/>
                        </a:buClr>
                        <a:buSzPts val="1400"/>
                        <a:buFont typeface="Calibri"/>
                        <a:buNone/>
                        <a:tabLst/>
                        <a:defRPr/>
                      </a:pPr>
                      <a:r>
                        <a:rPr lang="zh-CN" altLang="en-US" sz="1400" b="1" i="0" u="none" strike="noStrike" cap="none" dirty="0">
                          <a:solidFill>
                            <a:srgbClr val="1F3864"/>
                          </a:solidFill>
                          <a:latin typeface="Microsoft JhengHei"/>
                          <a:ea typeface="Microsoft JhengHei"/>
                          <a:cs typeface="Calibri"/>
                          <a:sym typeface="Arial"/>
                        </a:rPr>
                        <a:t>上网成瘾及游戏障碍的征状及脑部的变化</a:t>
                      </a:r>
                      <a:endParaRPr lang="en-US" altLang="zh-CN" sz="1400" b="1" i="0" u="none" strike="noStrike" cap="none" dirty="0">
                        <a:solidFill>
                          <a:srgbClr val="1F3864"/>
                        </a:solidFill>
                        <a:latin typeface="Microsoft JhengHei"/>
                        <a:ea typeface="Microsoft JhengHei"/>
                        <a:cs typeface="Calibri"/>
                        <a:sym typeface="Arial"/>
                      </a:endParaRPr>
                    </a:p>
                    <a:p>
                      <a:pPr marL="127000" marR="0" lvl="0" indent="0" algn="l" defTabSz="914400" rtl="0" eaLnBrk="1" fontAlgn="auto" latinLnBrk="0" hangingPunct="1">
                        <a:lnSpc>
                          <a:spcPct val="100000"/>
                        </a:lnSpc>
                        <a:spcBef>
                          <a:spcPts val="0"/>
                        </a:spcBef>
                        <a:spcAft>
                          <a:spcPts val="0"/>
                        </a:spcAft>
                        <a:buClr>
                          <a:srgbClr val="1F3864"/>
                        </a:buClr>
                        <a:buSzPts val="1400"/>
                        <a:buFont typeface="Calibri"/>
                        <a:buNone/>
                        <a:tabLst/>
                        <a:defRPr/>
                      </a:pPr>
                      <a:r>
                        <a:rPr lang="zh-CN" altLang="en-US" b="1" i="1" dirty="0">
                          <a:solidFill>
                            <a:srgbClr val="0070C0"/>
                          </a:solidFill>
                          <a:latin typeface="Microsoft JhengHei"/>
                          <a:ea typeface="Microsoft JhengHei"/>
                          <a:cs typeface="Microsoft JhengHei"/>
                          <a:sym typeface="Microsoft JhengHei"/>
                        </a:rPr>
                        <a:t>上网成瘾的定义、征状、脑部的变化、成因及其影响
游戏障碍的定义及其他沉溺上网行为的种类</a:t>
                      </a:r>
                      <a:endParaRPr sz="1400" b="1" i="1" u="none" strike="noStrike" cap="none" dirty="0">
                        <a:solidFill>
                          <a:srgbClr val="0070C0"/>
                        </a:solidFill>
                        <a:latin typeface="Microsoft JhengHei"/>
                        <a:ea typeface="Microsoft JhengHei"/>
                        <a:cs typeface="Microsoft JhengHei"/>
                        <a:sym typeface="Microsoft JhengHei"/>
                      </a:endParaRPr>
                    </a:p>
                  </a:txBody>
                  <a:tcPr marL="68600" marR="68600" marT="34300" marB="34300">
                    <a:solidFill>
                      <a:srgbClr val="BBD6EE"/>
                    </a:solidFill>
                  </a:tcPr>
                </a:tc>
                <a:extLst>
                  <a:ext uri="{0D108BD9-81ED-4DB2-BD59-A6C34878D82A}">
                    <a16:rowId xmlns:a16="http://schemas.microsoft.com/office/drawing/2014/main" val="10002"/>
                  </a:ext>
                </a:extLst>
              </a:tr>
              <a:tr h="509950">
                <a:tc>
                  <a:txBody>
                    <a:bodyPr/>
                    <a:lstStyle/>
                    <a:p>
                      <a:pPr marL="0" marR="0" lvl="0" indent="0" algn="ctr" rtl="0">
                        <a:spcBef>
                          <a:spcPts val="0"/>
                        </a:spcBef>
                        <a:spcAft>
                          <a:spcPts val="0"/>
                        </a:spcAft>
                        <a:buNone/>
                      </a:pPr>
                      <a:r>
                        <a:rPr lang="zh-TW" sz="1400" b="1" u="none" strike="noStrike" cap="none">
                          <a:solidFill>
                            <a:srgbClr val="1F3864"/>
                          </a:solidFill>
                          <a:latin typeface="Microsoft JhengHei"/>
                          <a:ea typeface="Microsoft JhengHei"/>
                          <a:cs typeface="Microsoft JhengHei"/>
                          <a:sym typeface="Microsoft JhengHei"/>
                        </a:rPr>
                        <a:t>3</a:t>
                      </a:r>
                      <a:endParaRPr sz="1100"/>
                    </a:p>
                  </a:txBody>
                  <a:tcPr marL="68600" marR="68600" marT="34300" marB="34300">
                    <a:solidFill>
                      <a:srgbClr val="BBD6EE"/>
                    </a:solidFill>
                  </a:tcPr>
                </a:tc>
                <a:tc>
                  <a:txBody>
                    <a:bodyPr/>
                    <a:lstStyle/>
                    <a:p>
                      <a:pPr marL="127000" marR="0" lvl="0" indent="0" algn="l" rtl="0">
                        <a:lnSpc>
                          <a:spcPct val="100000"/>
                        </a:lnSpc>
                        <a:spcBef>
                          <a:spcPts val="0"/>
                        </a:spcBef>
                        <a:spcAft>
                          <a:spcPts val="0"/>
                        </a:spcAft>
                        <a:buClr>
                          <a:srgbClr val="1F3864"/>
                        </a:buClr>
                        <a:buSzPts val="1400"/>
                        <a:buFont typeface="Calibri"/>
                        <a:buNone/>
                      </a:pPr>
                      <a:r>
                        <a:rPr lang="zh-TW" altLang="en-US" b="1" dirty="0">
                          <a:solidFill>
                            <a:srgbClr val="1F3864"/>
                          </a:solidFill>
                          <a:latin typeface="Microsoft JhengHei"/>
                          <a:ea typeface="Microsoft JhengHei"/>
                          <a:cs typeface="Microsoft JhengHei"/>
                          <a:sym typeface="Microsoft JhengHei"/>
                        </a:rPr>
                        <a:t>个</a:t>
                      </a:r>
                      <a:r>
                        <a:rPr lang="zh-TW" b="1" dirty="0">
                          <a:solidFill>
                            <a:srgbClr val="1F3864"/>
                          </a:solidFill>
                          <a:latin typeface="Microsoft JhengHei"/>
                          <a:ea typeface="Microsoft JhengHei"/>
                          <a:cs typeface="Microsoft JhengHei"/>
                          <a:sym typeface="Microsoft JhengHei"/>
                        </a:rPr>
                        <a:t>案</a:t>
                      </a:r>
                      <a:r>
                        <a:rPr lang="zh-TW" altLang="en-US" b="1" dirty="0">
                          <a:solidFill>
                            <a:srgbClr val="1F3864"/>
                          </a:solidFill>
                          <a:latin typeface="Microsoft JhengHei"/>
                          <a:ea typeface="Microsoft JhengHei"/>
                          <a:cs typeface="Microsoft JhengHei"/>
                          <a:sym typeface="Microsoft JhengHei"/>
                        </a:rPr>
                        <a:t>讨论</a:t>
                      </a:r>
                      <a:endParaRPr lang="en-US" altLang="zh-TW" b="1" dirty="0">
                        <a:solidFill>
                          <a:srgbClr val="1F3864"/>
                        </a:solidFill>
                        <a:latin typeface="Microsoft JhengHei"/>
                        <a:ea typeface="Microsoft JhengHei"/>
                        <a:cs typeface="Microsoft JhengHei"/>
                        <a:sym typeface="Microsoft JhengHei"/>
                      </a:endParaRPr>
                    </a:p>
                    <a:p>
                      <a:pPr marL="127000" marR="0" lvl="0" indent="0" algn="l" rtl="0">
                        <a:lnSpc>
                          <a:spcPct val="100000"/>
                        </a:lnSpc>
                        <a:spcBef>
                          <a:spcPts val="0"/>
                        </a:spcBef>
                        <a:spcAft>
                          <a:spcPts val="0"/>
                        </a:spcAft>
                        <a:buClr>
                          <a:srgbClr val="1F3864"/>
                        </a:buClr>
                        <a:buSzPts val="1400"/>
                        <a:buFont typeface="Calibri"/>
                        <a:buNone/>
                      </a:pPr>
                      <a:r>
                        <a:rPr lang="zh-TW" altLang="en-US" sz="1400" b="1" i="1" u="none" strike="noStrike" cap="none" dirty="0">
                          <a:solidFill>
                            <a:srgbClr val="0070C0"/>
                          </a:solidFill>
                          <a:latin typeface="Microsoft JhengHei"/>
                          <a:ea typeface="Microsoft JhengHei"/>
                          <a:cs typeface="Calibri"/>
                          <a:sym typeface="Arial"/>
                        </a:rPr>
                        <a:t>透过个案，</a:t>
                      </a:r>
                      <a:r>
                        <a:rPr lang="zh-CN" altLang="en-US" sz="1400" b="1" i="1" u="none" strike="noStrike" cap="none" dirty="0">
                          <a:solidFill>
                            <a:srgbClr val="0070C0"/>
                          </a:solidFill>
                          <a:latin typeface="Microsoft JhengHei"/>
                          <a:ea typeface="Microsoft JhengHei"/>
                          <a:cs typeface="Calibri"/>
                          <a:sym typeface="Arial"/>
                        </a:rPr>
                        <a:t>让家长讨论处理子女网上行为的技巧</a:t>
                      </a:r>
                      <a:endParaRPr sz="1400" b="1" i="1" u="none" strike="noStrike" cap="none" dirty="0">
                        <a:solidFill>
                          <a:srgbClr val="0070C0"/>
                        </a:solidFill>
                        <a:latin typeface="Microsoft JhengHei"/>
                        <a:ea typeface="Microsoft JhengHei"/>
                        <a:cs typeface="Microsoft JhengHei"/>
                        <a:sym typeface="Microsoft JhengHei"/>
                      </a:endParaRPr>
                    </a:p>
                  </a:txBody>
                  <a:tcPr marL="68600" marR="68600" marT="34300" marB="34300">
                    <a:solidFill>
                      <a:srgbClr val="BBD6EE"/>
                    </a:solidFill>
                  </a:tcPr>
                </a:tc>
                <a:extLst>
                  <a:ext uri="{0D108BD9-81ED-4DB2-BD59-A6C34878D82A}">
                    <a16:rowId xmlns:a16="http://schemas.microsoft.com/office/drawing/2014/main" val="10003"/>
                  </a:ext>
                </a:extLst>
              </a:tr>
              <a:tr h="171450">
                <a:tc>
                  <a:txBody>
                    <a:bodyPr/>
                    <a:lstStyle/>
                    <a:p>
                      <a:pPr marL="0" marR="0" lvl="0" indent="0" algn="ctr" rtl="0">
                        <a:spcBef>
                          <a:spcPts val="0"/>
                        </a:spcBef>
                        <a:spcAft>
                          <a:spcPts val="0"/>
                        </a:spcAft>
                        <a:buNone/>
                      </a:pPr>
                      <a:r>
                        <a:rPr lang="zh-TW" b="1">
                          <a:solidFill>
                            <a:srgbClr val="1F3864"/>
                          </a:solidFill>
                          <a:latin typeface="Microsoft JhengHei"/>
                          <a:ea typeface="Microsoft JhengHei"/>
                          <a:cs typeface="Microsoft JhengHei"/>
                          <a:sym typeface="Microsoft JhengHei"/>
                        </a:rPr>
                        <a:t>4</a:t>
                      </a:r>
                      <a:endParaRPr b="1">
                        <a:solidFill>
                          <a:srgbClr val="1F3864"/>
                        </a:solidFill>
                        <a:latin typeface="Microsoft JhengHei"/>
                        <a:ea typeface="Microsoft JhengHei"/>
                        <a:cs typeface="Microsoft JhengHei"/>
                        <a:sym typeface="Microsoft JhengHei"/>
                      </a:endParaRPr>
                    </a:p>
                  </a:txBody>
                  <a:tcPr marL="68600" marR="68600" marT="34300" marB="34300">
                    <a:solidFill>
                      <a:srgbClr val="BBD6EE"/>
                    </a:solidFill>
                  </a:tcPr>
                </a:tc>
                <a:tc>
                  <a:txBody>
                    <a:bodyPr/>
                    <a:lstStyle/>
                    <a:p>
                      <a:pPr marL="0" lvl="0" indent="0" algn="l" rtl="0">
                        <a:lnSpc>
                          <a:spcPct val="100000"/>
                        </a:lnSpc>
                        <a:spcBef>
                          <a:spcPts val="0"/>
                        </a:spcBef>
                        <a:spcAft>
                          <a:spcPts val="0"/>
                        </a:spcAft>
                        <a:buNone/>
                      </a:pPr>
                      <a:r>
                        <a:rPr lang="zh-TW" b="1" dirty="0">
                          <a:solidFill>
                            <a:srgbClr val="1F3864"/>
                          </a:solidFill>
                          <a:latin typeface="Microsoft JhengHei"/>
                          <a:ea typeface="Microsoft JhengHei"/>
                          <a:cs typeface="Microsoft JhengHei"/>
                          <a:sym typeface="Microsoft JhengHei"/>
                        </a:rPr>
                        <a:t>   </a:t>
                      </a:r>
                      <a:r>
                        <a:rPr lang="zh-CN" altLang="en-US" b="1" dirty="0">
                          <a:solidFill>
                            <a:srgbClr val="1F3864"/>
                          </a:solidFill>
                          <a:latin typeface="Microsoft JhengHei"/>
                          <a:ea typeface="Microsoft JhengHei"/>
                          <a:cs typeface="Microsoft JhengHei"/>
                          <a:sym typeface="Microsoft JhengHei"/>
                        </a:rPr>
                        <a:t>减少上网成瘾的策略分享</a:t>
                      </a:r>
                      <a:br>
                        <a:rPr lang="zh-TW" b="1" dirty="0">
                          <a:solidFill>
                            <a:srgbClr val="1F3864"/>
                          </a:solidFill>
                          <a:latin typeface="Microsoft JhengHei"/>
                          <a:ea typeface="Microsoft JhengHei"/>
                          <a:cs typeface="Microsoft JhengHei"/>
                          <a:sym typeface="Microsoft JhengHei"/>
                        </a:rPr>
                      </a:br>
                      <a:r>
                        <a:rPr lang="en-US" altLang="zh-TW" b="1" dirty="0">
                          <a:solidFill>
                            <a:srgbClr val="1F3864"/>
                          </a:solidFill>
                          <a:latin typeface="Microsoft JhengHei"/>
                          <a:ea typeface="Microsoft JhengHei"/>
                          <a:cs typeface="Microsoft JhengHei"/>
                          <a:sym typeface="Microsoft JhengHei"/>
                        </a:rPr>
                        <a:t>   </a:t>
                      </a:r>
                      <a:r>
                        <a:rPr lang="zh-TW" altLang="en-US" sz="1400" b="1" i="1" u="none" strike="noStrike" cap="none" dirty="0">
                          <a:solidFill>
                            <a:srgbClr val="0070C0"/>
                          </a:solidFill>
                          <a:latin typeface="Microsoft JhengHei"/>
                          <a:ea typeface="Microsoft JhengHei"/>
                          <a:cs typeface="Calibri"/>
                          <a:sym typeface="Arial"/>
                        </a:rPr>
                        <a:t>透</a:t>
                      </a:r>
                      <a:r>
                        <a:rPr lang="zh-CN" altLang="en-US" sz="1400" b="1" i="1" u="none" strike="noStrike" cap="none" dirty="0">
                          <a:solidFill>
                            <a:srgbClr val="0070C0"/>
                          </a:solidFill>
                          <a:latin typeface="Microsoft JhengHei"/>
                          <a:ea typeface="Microsoft JhengHei"/>
                          <a:cs typeface="Calibri"/>
                          <a:sym typeface="Arial"/>
                        </a:rPr>
                        <a:t>过讲解及练习，协助家长掌握及巩固处理子女网上行为的技巧</a:t>
                      </a:r>
                      <a:endParaRPr sz="1400" b="1" i="1" u="none" strike="noStrike" cap="none" dirty="0">
                        <a:solidFill>
                          <a:srgbClr val="0070C0"/>
                        </a:solidFill>
                        <a:latin typeface="Microsoft JhengHei"/>
                        <a:ea typeface="Microsoft JhengHei"/>
                        <a:cs typeface="Calibri"/>
                        <a:sym typeface="Microsoft JhengHei"/>
                      </a:endParaRPr>
                    </a:p>
                  </a:txBody>
                  <a:tcPr marL="68600" marR="68600" marT="34300" marB="34300">
                    <a:solidFill>
                      <a:srgbClr val="BBD6EE"/>
                    </a:solidFill>
                  </a:tcPr>
                </a:tc>
                <a:extLst>
                  <a:ext uri="{0D108BD9-81ED-4DB2-BD59-A6C34878D82A}">
                    <a16:rowId xmlns:a16="http://schemas.microsoft.com/office/drawing/2014/main" val="10004"/>
                  </a:ext>
                </a:extLst>
              </a:tr>
              <a:tr h="171450">
                <a:tc>
                  <a:txBody>
                    <a:bodyPr/>
                    <a:lstStyle/>
                    <a:p>
                      <a:pPr marL="0" marR="0" lvl="0" indent="0" algn="ctr" rtl="0">
                        <a:spcBef>
                          <a:spcPts val="0"/>
                        </a:spcBef>
                        <a:spcAft>
                          <a:spcPts val="0"/>
                        </a:spcAft>
                        <a:buNone/>
                      </a:pPr>
                      <a:r>
                        <a:rPr lang="zh-TW" b="1">
                          <a:solidFill>
                            <a:srgbClr val="1F3864"/>
                          </a:solidFill>
                          <a:latin typeface="Microsoft JhengHei"/>
                          <a:ea typeface="Microsoft JhengHei"/>
                          <a:cs typeface="Microsoft JhengHei"/>
                          <a:sym typeface="Microsoft JhengHei"/>
                        </a:rPr>
                        <a:t>5</a:t>
                      </a:r>
                      <a:endParaRPr sz="1100"/>
                    </a:p>
                  </a:txBody>
                  <a:tcPr marL="68600" marR="68600" marT="34300" marB="34300">
                    <a:solidFill>
                      <a:srgbClr val="BBD6EE"/>
                    </a:solidFill>
                  </a:tcPr>
                </a:tc>
                <a:tc>
                  <a:txBody>
                    <a:bodyPr/>
                    <a:lstStyle/>
                    <a:p>
                      <a:pPr marL="0" marR="0" lvl="0" indent="131763" algn="l" rtl="0">
                        <a:lnSpc>
                          <a:spcPct val="100000"/>
                        </a:lnSpc>
                        <a:spcBef>
                          <a:spcPts val="0"/>
                        </a:spcBef>
                        <a:spcAft>
                          <a:spcPts val="0"/>
                        </a:spcAft>
                        <a:buClr>
                          <a:srgbClr val="1F3864"/>
                        </a:buClr>
                        <a:buSzPts val="1400"/>
                        <a:buFont typeface="Calibri"/>
                        <a:buNone/>
                      </a:pPr>
                      <a:r>
                        <a:rPr lang="zh-CN" altLang="en-US" sz="1400" b="1" u="none" strike="noStrike" cap="none" dirty="0">
                          <a:solidFill>
                            <a:srgbClr val="1F3864"/>
                          </a:solidFill>
                          <a:latin typeface="Microsoft JhengHei"/>
                          <a:ea typeface="Microsoft JhengHei"/>
                          <a:cs typeface="Microsoft JhengHei"/>
                          <a:sym typeface="Microsoft JhengHei"/>
                        </a:rPr>
                        <a:t>总结及问答时间</a:t>
                      </a:r>
                      <a:endParaRPr sz="1400" b="1" i="0" u="none" strike="noStrike" cap="none" dirty="0">
                        <a:solidFill>
                          <a:srgbClr val="1F3864"/>
                        </a:solidFill>
                        <a:latin typeface="Microsoft JhengHei"/>
                        <a:ea typeface="Microsoft JhengHei"/>
                        <a:cs typeface="Microsoft JhengHei"/>
                        <a:sym typeface="Microsoft JhengHei"/>
                      </a:endParaRPr>
                    </a:p>
                  </a:txBody>
                  <a:tcPr marL="68600" marR="68600" marT="34300" marB="34300">
                    <a:solidFill>
                      <a:srgbClr val="BBD6EE"/>
                    </a:solidFill>
                  </a:tcPr>
                </a:tc>
                <a:extLst>
                  <a:ext uri="{0D108BD9-81ED-4DB2-BD59-A6C34878D82A}">
                    <a16:rowId xmlns:a16="http://schemas.microsoft.com/office/drawing/2014/main" val="10005"/>
                  </a:ext>
                </a:extLst>
              </a:tr>
              <a:tr h="233975">
                <a:tc>
                  <a:txBody>
                    <a:bodyPr/>
                    <a:lstStyle/>
                    <a:p>
                      <a:pPr marL="0" marR="0" lvl="0" indent="0" algn="ctr" rtl="0">
                        <a:spcBef>
                          <a:spcPts val="0"/>
                        </a:spcBef>
                        <a:spcAft>
                          <a:spcPts val="0"/>
                        </a:spcAft>
                        <a:buNone/>
                      </a:pPr>
                      <a:r>
                        <a:rPr lang="zh-TW" b="1">
                          <a:solidFill>
                            <a:srgbClr val="1F3864"/>
                          </a:solidFill>
                          <a:latin typeface="Microsoft JhengHei"/>
                          <a:ea typeface="Microsoft JhengHei"/>
                          <a:cs typeface="Microsoft JhengHei"/>
                          <a:sym typeface="Microsoft JhengHei"/>
                        </a:rPr>
                        <a:t>6</a:t>
                      </a:r>
                      <a:endParaRPr sz="1100"/>
                    </a:p>
                  </a:txBody>
                  <a:tcPr marL="68600" marR="68600" marT="34300" marB="34300">
                    <a:solidFill>
                      <a:srgbClr val="BBD6EE"/>
                    </a:solidFill>
                  </a:tcPr>
                </a:tc>
                <a:tc>
                  <a:txBody>
                    <a:bodyPr/>
                    <a:lstStyle/>
                    <a:p>
                      <a:pPr marL="203200" marR="0" lvl="0" indent="-60325" algn="l" rtl="0">
                        <a:lnSpc>
                          <a:spcPct val="100000"/>
                        </a:lnSpc>
                        <a:spcBef>
                          <a:spcPts val="0"/>
                        </a:spcBef>
                        <a:spcAft>
                          <a:spcPts val="0"/>
                        </a:spcAft>
                        <a:buClr>
                          <a:srgbClr val="1F3864"/>
                        </a:buClr>
                        <a:buSzPts val="1400"/>
                        <a:buFont typeface="Microsoft JhengHei"/>
                        <a:buNone/>
                      </a:pPr>
                      <a:r>
                        <a:rPr lang="zh-TW" altLang="en-US" sz="1400" b="1" u="none" strike="noStrike" cap="none" dirty="0">
                          <a:solidFill>
                            <a:srgbClr val="1F3864"/>
                          </a:solidFill>
                          <a:latin typeface="Microsoft JhengHei"/>
                          <a:ea typeface="Microsoft JhengHei"/>
                          <a:cs typeface="Microsoft JhengHei"/>
                          <a:sym typeface="Microsoft JhengHei"/>
                        </a:rPr>
                        <a:t>检讨问卷</a:t>
                      </a:r>
                      <a:endParaRPr sz="1400" b="1" u="none" strike="sngStrike" cap="none" dirty="0">
                        <a:solidFill>
                          <a:srgbClr val="1F3864"/>
                        </a:solidFill>
                        <a:latin typeface="Microsoft JhengHei"/>
                        <a:ea typeface="Microsoft JhengHei"/>
                        <a:cs typeface="Microsoft JhengHei"/>
                        <a:sym typeface="Microsoft JhengHei"/>
                      </a:endParaRPr>
                    </a:p>
                  </a:txBody>
                  <a:tcPr marL="68600" marR="68600" marT="34300" marB="34300">
                    <a:solidFill>
                      <a:srgbClr val="BBD6EE"/>
                    </a:solidFill>
                  </a:tcPr>
                </a:tc>
                <a:extLst>
                  <a:ext uri="{0D108BD9-81ED-4DB2-BD59-A6C34878D82A}">
                    <a16:rowId xmlns:a16="http://schemas.microsoft.com/office/drawing/2014/main" val="10006"/>
                  </a:ext>
                </a:extLst>
              </a:tr>
            </a:tbl>
          </a:graphicData>
        </a:graphic>
      </p:graphicFrame>
      <p:sp>
        <p:nvSpPr>
          <p:cNvPr id="158" name="Google Shape;158;p28"/>
          <p:cNvSpPr txBox="1">
            <a:spLocks noGrp="1"/>
          </p:cNvSpPr>
          <p:nvPr>
            <p:ph type="sldNum" idx="12"/>
          </p:nvPr>
        </p:nvSpPr>
        <p:spPr>
          <a:xfrm>
            <a:off x="7021600" y="474451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3</a:t>
            </a:fld>
            <a:endParaRPr/>
          </a:p>
        </p:txBody>
      </p:sp>
      <p:sp>
        <p:nvSpPr>
          <p:cNvPr id="6" name="Google Shape;149;p27">
            <a:extLst>
              <a:ext uri="{FF2B5EF4-FFF2-40B4-BE49-F238E27FC236}">
                <a16:creationId xmlns:a16="http://schemas.microsoft.com/office/drawing/2014/main" id="{9770E348-84BD-48C9-9365-3608FF8EAF0F}"/>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8" name="Google Shape;668;p57"/>
          <p:cNvSpPr/>
          <p:nvPr/>
        </p:nvSpPr>
        <p:spPr>
          <a:xfrm>
            <a:off x="1124338" y="601681"/>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TW" altLang="en-US" sz="3300" b="1" dirty="0">
                <a:solidFill>
                  <a:schemeClr val="lt1"/>
                </a:solidFill>
                <a:latin typeface="Microsoft JhengHei"/>
                <a:ea typeface="Microsoft JhengHei"/>
                <a:cs typeface="Microsoft JhengHei"/>
                <a:sym typeface="Microsoft JhengHei"/>
              </a:rPr>
              <a:t>家长的角色</a:t>
            </a:r>
            <a:endParaRPr sz="3300" b="0" i="0" u="none" strike="noStrike" cap="none" dirty="0">
              <a:solidFill>
                <a:schemeClr val="lt1"/>
              </a:solidFill>
              <a:latin typeface="Calibri"/>
              <a:ea typeface="Calibri"/>
              <a:cs typeface="Calibri"/>
              <a:sym typeface="Calibri"/>
            </a:endParaRPr>
          </a:p>
        </p:txBody>
      </p:sp>
      <p:sp>
        <p:nvSpPr>
          <p:cNvPr id="669" name="Google Shape;669;p5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30</a:t>
            </a:fld>
            <a:endParaRPr/>
          </a:p>
        </p:txBody>
      </p:sp>
      <p:pic>
        <p:nvPicPr>
          <p:cNvPr id="672" name="Google Shape;672;p57"/>
          <p:cNvPicPr preferRelativeResize="0"/>
          <p:nvPr/>
        </p:nvPicPr>
        <p:blipFill>
          <a:blip r:embed="rId3">
            <a:alphaModFix/>
          </a:blip>
          <a:stretch>
            <a:fillRect/>
          </a:stretch>
        </p:blipFill>
        <p:spPr>
          <a:xfrm>
            <a:off x="6869875" y="1338375"/>
            <a:ext cx="724376" cy="3263400"/>
          </a:xfrm>
          <a:prstGeom prst="rect">
            <a:avLst/>
          </a:prstGeom>
          <a:noFill/>
          <a:ln>
            <a:noFill/>
          </a:ln>
        </p:spPr>
      </p:pic>
      <p:sp>
        <p:nvSpPr>
          <p:cNvPr id="8" name="Google Shape;149;p27">
            <a:extLst>
              <a:ext uri="{FF2B5EF4-FFF2-40B4-BE49-F238E27FC236}">
                <a16:creationId xmlns:a16="http://schemas.microsoft.com/office/drawing/2014/main" id="{AA611218-4B8B-4599-8BAA-A4FBBC08C35C}"/>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
        <p:nvSpPr>
          <p:cNvPr id="9" name="TextBox 8">
            <a:extLst>
              <a:ext uri="{FF2B5EF4-FFF2-40B4-BE49-F238E27FC236}">
                <a16:creationId xmlns:a16="http://schemas.microsoft.com/office/drawing/2014/main" id="{418AEED2-6EEE-49D2-AACD-80D24A945E5B}"/>
              </a:ext>
            </a:extLst>
          </p:cNvPr>
          <p:cNvSpPr txBox="1"/>
          <p:nvPr/>
        </p:nvSpPr>
        <p:spPr>
          <a:xfrm>
            <a:off x="7064073" y="1761434"/>
            <a:ext cx="335979" cy="2677656"/>
          </a:xfrm>
          <a:prstGeom prst="rect">
            <a:avLst/>
          </a:prstGeom>
          <a:solidFill>
            <a:srgbClr val="FFFF00"/>
          </a:solidFill>
        </p:spPr>
        <p:txBody>
          <a:bodyPr wrap="square" rtlCol="0">
            <a:spAutoFit/>
          </a:bodyPr>
          <a:lstStyle/>
          <a:p>
            <a:r>
              <a:rPr lang="zh-CN" altLang="en-US" b="1" dirty="0">
                <a:solidFill>
                  <a:schemeClr val="tx1"/>
                </a:solidFill>
                <a:latin typeface="+mn-lt"/>
              </a:rPr>
              <a:t>改善子女上网成成瘾的问题</a:t>
            </a:r>
            <a:endParaRPr lang="en-US" b="1" dirty="0">
              <a:solidFill>
                <a:schemeClr val="tx1"/>
              </a:solidFill>
              <a:latin typeface="+mn-lt"/>
            </a:endParaRPr>
          </a:p>
        </p:txBody>
      </p:sp>
      <p:pic>
        <p:nvPicPr>
          <p:cNvPr id="11" name="Picture 10">
            <a:extLst>
              <a:ext uri="{FF2B5EF4-FFF2-40B4-BE49-F238E27FC236}">
                <a16:creationId xmlns:a16="http://schemas.microsoft.com/office/drawing/2014/main" id="{1A34216C-85AC-4FC5-B552-F6A951D176E1}"/>
              </a:ext>
            </a:extLst>
          </p:cNvPr>
          <p:cNvPicPr>
            <a:picLocks noChangeAspect="1"/>
          </p:cNvPicPr>
          <p:nvPr/>
        </p:nvPicPr>
        <p:blipFill>
          <a:blip r:embed="rId4"/>
          <a:stretch>
            <a:fillRect/>
          </a:stretch>
        </p:blipFill>
        <p:spPr>
          <a:xfrm>
            <a:off x="1663354" y="1204274"/>
            <a:ext cx="5206520" cy="348024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58"/>
          <p:cNvSpPr txBox="1">
            <a:spLocks noGrp="1"/>
          </p:cNvSpPr>
          <p:nvPr>
            <p:ph type="body" idx="1"/>
          </p:nvPr>
        </p:nvSpPr>
        <p:spPr>
          <a:xfrm>
            <a:off x="1666450" y="958467"/>
            <a:ext cx="5729432" cy="372000"/>
          </a:xfrm>
          <a:prstGeom prst="rect">
            <a:avLst/>
          </a:prstGeom>
          <a:noFill/>
          <a:ln>
            <a:noFill/>
          </a:ln>
        </p:spPr>
        <p:txBody>
          <a:bodyPr spcFirstLastPara="1" wrap="square" lIns="68575" tIns="34275" rIns="68575" bIns="34275" anchor="t" anchorCtr="0">
            <a:normAutofit/>
          </a:bodyPr>
          <a:lstStyle/>
          <a:p>
            <a:pPr marL="0" lvl="0" indent="0">
              <a:lnSpc>
                <a:spcPct val="70000"/>
              </a:lnSpc>
              <a:spcBef>
                <a:spcPts val="0"/>
              </a:spcBef>
              <a:buNone/>
            </a:pPr>
            <a:r>
              <a:rPr lang="zh-CN" altLang="en-US" sz="2400" b="1" u="sng" dirty="0">
                <a:solidFill>
                  <a:srgbClr val="404040"/>
                </a:solidFill>
                <a:latin typeface="Microsoft JhengHei"/>
                <a:ea typeface="Microsoft JhengHei"/>
                <a:cs typeface="Microsoft JhengHei"/>
                <a:sym typeface="Microsoft JhengHei"/>
              </a:rPr>
              <a:t>试想想：你与子女的沟通模式是怎样？</a:t>
            </a:r>
            <a:endParaRPr sz="2400" b="1" u="sng" dirty="0">
              <a:solidFill>
                <a:srgbClr val="404040"/>
              </a:solidFill>
              <a:latin typeface="Microsoft JhengHei"/>
              <a:ea typeface="Microsoft JhengHei"/>
              <a:sym typeface="Microsoft JhengHei"/>
            </a:endParaRPr>
          </a:p>
        </p:txBody>
      </p:sp>
      <p:sp>
        <p:nvSpPr>
          <p:cNvPr id="679" name="Google Shape;679;p58"/>
          <p:cNvSpPr/>
          <p:nvPr/>
        </p:nvSpPr>
        <p:spPr>
          <a:xfrm>
            <a:off x="1237100" y="277575"/>
            <a:ext cx="492510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100" b="1" dirty="0">
                <a:solidFill>
                  <a:schemeClr val="lt1"/>
                </a:solidFill>
                <a:latin typeface="Microsoft JhengHei"/>
                <a:ea typeface="Microsoft JhengHei"/>
                <a:cs typeface="Microsoft JhengHei"/>
                <a:sym typeface="Microsoft JhengHei"/>
              </a:rPr>
              <a:t>如何有效地与子女沟通？</a:t>
            </a:r>
            <a:endParaRPr sz="3100" b="0" i="0" u="none" strike="noStrike" cap="none" dirty="0">
              <a:solidFill>
                <a:schemeClr val="lt1"/>
              </a:solidFill>
              <a:latin typeface="Calibri"/>
              <a:ea typeface="Calibri"/>
              <a:cs typeface="Calibri"/>
              <a:sym typeface="Calibri"/>
            </a:endParaRPr>
          </a:p>
        </p:txBody>
      </p:sp>
      <p:sp>
        <p:nvSpPr>
          <p:cNvPr id="680" name="Google Shape;680;p58"/>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31</a:t>
            </a:fld>
            <a:endParaRPr/>
          </a:p>
        </p:txBody>
      </p:sp>
      <p:pic>
        <p:nvPicPr>
          <p:cNvPr id="681" name="Google Shape;681;p58"/>
          <p:cNvPicPr preferRelativeResize="0"/>
          <p:nvPr/>
        </p:nvPicPr>
        <p:blipFill>
          <a:blip r:embed="rId3">
            <a:alphaModFix/>
          </a:blip>
          <a:stretch>
            <a:fillRect/>
          </a:stretch>
        </p:blipFill>
        <p:spPr>
          <a:xfrm>
            <a:off x="4090262" y="3705896"/>
            <a:ext cx="1370950" cy="1370928"/>
          </a:xfrm>
          <a:prstGeom prst="rect">
            <a:avLst/>
          </a:prstGeom>
          <a:noFill/>
          <a:ln>
            <a:noFill/>
          </a:ln>
        </p:spPr>
      </p:pic>
      <p:grpSp>
        <p:nvGrpSpPr>
          <p:cNvPr id="682" name="Google Shape;682;p58"/>
          <p:cNvGrpSpPr/>
          <p:nvPr/>
        </p:nvGrpSpPr>
        <p:grpSpPr>
          <a:xfrm>
            <a:off x="4414638" y="1473467"/>
            <a:ext cx="3607500" cy="690600"/>
            <a:chOff x="4837475" y="1572175"/>
            <a:chExt cx="3607500" cy="690600"/>
          </a:xfrm>
        </p:grpSpPr>
        <p:sp>
          <p:nvSpPr>
            <p:cNvPr id="683" name="Google Shape;683;p58"/>
            <p:cNvSpPr/>
            <p:nvPr/>
          </p:nvSpPr>
          <p:spPr>
            <a:xfrm>
              <a:off x="4837475" y="1572175"/>
              <a:ext cx="887700" cy="690600"/>
            </a:xfrm>
            <a:prstGeom prst="wedgeRectCallout">
              <a:avLst>
                <a:gd name="adj1" fmla="val -20833"/>
                <a:gd name="adj2" fmla="val 62500"/>
              </a:avLst>
            </a:prstGeom>
            <a:solidFill>
              <a:srgbClr val="CC0066">
                <a:alpha val="498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altLang="en-US" sz="2100" b="1" dirty="0">
                  <a:solidFill>
                    <a:schemeClr val="lt1"/>
                  </a:solidFill>
                  <a:latin typeface="Microsoft JhengHei"/>
                  <a:ea typeface="Microsoft JhengHei"/>
                  <a:cs typeface="Microsoft JhengHei"/>
                  <a:sym typeface="Microsoft JhengHei"/>
                </a:rPr>
                <a:t>话题</a:t>
              </a:r>
              <a:endParaRPr sz="2100" b="1" dirty="0">
                <a:solidFill>
                  <a:schemeClr val="lt1"/>
                </a:solidFill>
                <a:latin typeface="Microsoft JhengHei"/>
                <a:ea typeface="Microsoft JhengHei"/>
                <a:cs typeface="Microsoft JhengHei"/>
                <a:sym typeface="Microsoft JhengHei"/>
              </a:endParaRPr>
            </a:p>
          </p:txBody>
        </p:sp>
        <p:sp>
          <p:nvSpPr>
            <p:cNvPr id="684" name="Google Shape;684;p58"/>
            <p:cNvSpPr txBox="1"/>
            <p:nvPr/>
          </p:nvSpPr>
          <p:spPr>
            <a:xfrm>
              <a:off x="5725175" y="1572175"/>
              <a:ext cx="2719800" cy="690600"/>
            </a:xfrm>
            <a:prstGeom prst="rect">
              <a:avLst/>
            </a:prstGeom>
            <a:noFill/>
            <a:ln>
              <a:noFill/>
            </a:ln>
          </p:spPr>
          <p:txBody>
            <a:bodyPr spcFirstLastPara="1" wrap="square" lIns="91425" tIns="91425" rIns="91425" bIns="91425" anchor="t" anchorCtr="0">
              <a:noAutofit/>
            </a:bodyPr>
            <a:lstStyle/>
            <a:p>
              <a:pPr lvl="0">
                <a:lnSpc>
                  <a:spcPct val="115000"/>
                </a:lnSpc>
                <a:buClr>
                  <a:schemeClr val="dk1"/>
                </a:buClr>
                <a:buSzPts val="1100"/>
              </a:pPr>
              <a:r>
                <a:rPr lang="zh-CN" altLang="en-US" sz="1800" b="1" dirty="0">
                  <a:solidFill>
                    <a:schemeClr val="dk1"/>
                  </a:solidFill>
                  <a:latin typeface="Microsoft JhengHei"/>
                  <a:ea typeface="Microsoft JhengHei"/>
                  <a:cs typeface="Microsoft JhengHei"/>
                  <a:sym typeface="Microsoft JhengHei"/>
                </a:rPr>
                <a:t>围绕学业？ 朋友？ 喜好？ 家庭？ 无所不谈？</a:t>
              </a:r>
              <a:endParaRPr sz="1800" b="1" dirty="0">
                <a:solidFill>
                  <a:schemeClr val="dk1"/>
                </a:solidFill>
                <a:latin typeface="Microsoft JhengHei"/>
                <a:ea typeface="Microsoft JhengHei"/>
                <a:cs typeface="Microsoft JhengHei"/>
                <a:sym typeface="Microsoft JhengHei"/>
              </a:endParaRPr>
            </a:p>
          </p:txBody>
        </p:sp>
      </p:grpSp>
      <p:grpSp>
        <p:nvGrpSpPr>
          <p:cNvPr id="685" name="Google Shape;685;p58"/>
          <p:cNvGrpSpPr/>
          <p:nvPr/>
        </p:nvGrpSpPr>
        <p:grpSpPr>
          <a:xfrm>
            <a:off x="4414638" y="2634134"/>
            <a:ext cx="3899044" cy="690600"/>
            <a:chOff x="5004300" y="1112128"/>
            <a:chExt cx="3607499" cy="690600"/>
          </a:xfrm>
        </p:grpSpPr>
        <p:sp>
          <p:nvSpPr>
            <p:cNvPr id="686" name="Google Shape;686;p58"/>
            <p:cNvSpPr/>
            <p:nvPr/>
          </p:nvSpPr>
          <p:spPr>
            <a:xfrm>
              <a:off x="5004300" y="1112128"/>
              <a:ext cx="887700" cy="690600"/>
            </a:xfrm>
            <a:prstGeom prst="wedgeRectCallout">
              <a:avLst>
                <a:gd name="adj1" fmla="val -20833"/>
                <a:gd name="adj2" fmla="val 62500"/>
              </a:avLst>
            </a:prstGeom>
            <a:solidFill>
              <a:srgbClr val="7030A0">
                <a:alpha val="498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TW" sz="2100" b="1" dirty="0">
                  <a:solidFill>
                    <a:schemeClr val="lt1"/>
                  </a:solidFill>
                  <a:latin typeface="Microsoft JhengHei"/>
                  <a:ea typeface="Microsoft JhengHei"/>
                  <a:cs typeface="Microsoft JhengHei"/>
                  <a:sym typeface="Microsoft JhengHei"/>
                </a:rPr>
                <a:t>方式</a:t>
              </a:r>
              <a:endParaRPr sz="2100" b="1" dirty="0">
                <a:solidFill>
                  <a:schemeClr val="lt1"/>
                </a:solidFill>
                <a:latin typeface="Microsoft JhengHei"/>
                <a:ea typeface="Microsoft JhengHei"/>
                <a:cs typeface="Microsoft JhengHei"/>
                <a:sym typeface="Microsoft JhengHei"/>
              </a:endParaRPr>
            </a:p>
          </p:txBody>
        </p:sp>
        <p:sp>
          <p:nvSpPr>
            <p:cNvPr id="687" name="Google Shape;687;p58"/>
            <p:cNvSpPr txBox="1"/>
            <p:nvPr/>
          </p:nvSpPr>
          <p:spPr>
            <a:xfrm>
              <a:off x="5892000" y="1112128"/>
              <a:ext cx="2719799" cy="690600"/>
            </a:xfrm>
            <a:prstGeom prst="rect">
              <a:avLst/>
            </a:prstGeom>
            <a:noFill/>
            <a:ln>
              <a:noFill/>
            </a:ln>
          </p:spPr>
          <p:txBody>
            <a:bodyPr spcFirstLastPara="1" wrap="square" lIns="91425" tIns="91425" rIns="91425" bIns="91425" anchor="t" anchorCtr="0">
              <a:noAutofit/>
            </a:bodyPr>
            <a:lstStyle/>
            <a:p>
              <a:pPr lvl="0">
                <a:lnSpc>
                  <a:spcPct val="115000"/>
                </a:lnSpc>
              </a:pPr>
              <a:r>
                <a:rPr lang="zh-TW" altLang="en-US" sz="1800" b="1" dirty="0">
                  <a:solidFill>
                    <a:schemeClr val="dk1"/>
                  </a:solidFill>
                  <a:latin typeface="Microsoft JhengHei"/>
                  <a:ea typeface="Microsoft JhengHei"/>
                  <a:sym typeface="Microsoft JhengHei"/>
                </a:rPr>
                <a:t>命令？ </a:t>
              </a:r>
              <a:r>
                <a:rPr lang="zh-TW" altLang="en-US" sz="1800" b="1" dirty="0">
                  <a:solidFill>
                    <a:schemeClr val="dk1"/>
                  </a:solidFill>
                  <a:latin typeface="Microsoft JhengHei"/>
                  <a:ea typeface="Microsoft JhengHei"/>
                </a:rPr>
                <a:t>批评</a:t>
              </a:r>
              <a:r>
                <a:rPr lang="zh-TW" altLang="en-US" sz="1800" b="1" dirty="0">
                  <a:solidFill>
                    <a:schemeClr val="dk1"/>
                  </a:solidFill>
                  <a:latin typeface="Microsoft JhengHei"/>
                  <a:ea typeface="Microsoft JhengHei"/>
                  <a:sym typeface="Microsoft JhengHei"/>
                </a:rPr>
                <a:t>？ 唠叨？ 苦求？ 提醒？ 鼓励？ 朋友般談天？</a:t>
              </a:r>
              <a:endParaRPr sz="1800" b="1" dirty="0">
                <a:solidFill>
                  <a:schemeClr val="dk1"/>
                </a:solidFill>
                <a:latin typeface="Microsoft JhengHei"/>
                <a:ea typeface="Microsoft JhengHei"/>
                <a:cs typeface="Microsoft JhengHei"/>
                <a:sym typeface="Microsoft JhengHei"/>
              </a:endParaRPr>
            </a:p>
          </p:txBody>
        </p:sp>
      </p:grpSp>
      <p:grpSp>
        <p:nvGrpSpPr>
          <p:cNvPr id="688" name="Google Shape;688;p58"/>
          <p:cNvGrpSpPr/>
          <p:nvPr/>
        </p:nvGrpSpPr>
        <p:grpSpPr>
          <a:xfrm flipH="1">
            <a:off x="1666455" y="1727189"/>
            <a:ext cx="2468692" cy="1169700"/>
            <a:chOff x="4837475" y="1439304"/>
            <a:chExt cx="2468692" cy="1169700"/>
          </a:xfrm>
        </p:grpSpPr>
        <p:sp>
          <p:nvSpPr>
            <p:cNvPr id="689" name="Google Shape;689;p58"/>
            <p:cNvSpPr/>
            <p:nvPr/>
          </p:nvSpPr>
          <p:spPr>
            <a:xfrm>
              <a:off x="4837475" y="1572175"/>
              <a:ext cx="887700" cy="690600"/>
            </a:xfrm>
            <a:prstGeom prst="wedgeRectCallout">
              <a:avLst>
                <a:gd name="adj1" fmla="val -20833"/>
                <a:gd name="adj2" fmla="val 62500"/>
              </a:avLst>
            </a:prstGeom>
            <a:solidFill>
              <a:srgbClr val="E6913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zh-TW" altLang="en-US" sz="2100" b="1" dirty="0">
                  <a:solidFill>
                    <a:schemeClr val="lt1"/>
                  </a:solidFill>
                  <a:latin typeface="Microsoft JhengHei"/>
                  <a:ea typeface="Microsoft JhengHei"/>
                  <a:cs typeface="Microsoft JhengHei"/>
                  <a:sym typeface="Microsoft JhengHei"/>
                </a:rPr>
                <a:t>气氛</a:t>
              </a:r>
              <a:endParaRPr sz="2100" b="1" dirty="0">
                <a:solidFill>
                  <a:schemeClr val="lt1"/>
                </a:solidFill>
                <a:latin typeface="Microsoft JhengHei"/>
                <a:ea typeface="Microsoft JhengHei"/>
                <a:cs typeface="Microsoft JhengHei"/>
                <a:sym typeface="Microsoft JhengHei"/>
              </a:endParaRPr>
            </a:p>
          </p:txBody>
        </p:sp>
        <p:sp>
          <p:nvSpPr>
            <p:cNvPr id="690" name="Google Shape;690;p58"/>
            <p:cNvSpPr txBox="1"/>
            <p:nvPr/>
          </p:nvSpPr>
          <p:spPr>
            <a:xfrm>
              <a:off x="5725167" y="1439304"/>
              <a:ext cx="1581000" cy="1169700"/>
            </a:xfrm>
            <a:prstGeom prst="rect">
              <a:avLst/>
            </a:prstGeom>
            <a:noFill/>
            <a:ln>
              <a:noFill/>
            </a:ln>
          </p:spPr>
          <p:txBody>
            <a:bodyPr spcFirstLastPara="1" wrap="square" lIns="91425" tIns="91425" rIns="91425" bIns="91425" anchor="t" anchorCtr="0">
              <a:noAutofit/>
            </a:bodyPr>
            <a:lstStyle/>
            <a:p>
              <a:pPr lvl="0">
                <a:lnSpc>
                  <a:spcPct val="115000"/>
                </a:lnSpc>
              </a:pPr>
              <a:r>
                <a:rPr lang="zh-CN" altLang="en-US" sz="1800" b="1" dirty="0">
                  <a:solidFill>
                    <a:schemeClr val="dk1"/>
                  </a:solidFill>
                  <a:latin typeface="Microsoft JhengHei"/>
                  <a:ea typeface="Microsoft JhengHei"/>
                  <a:cs typeface="Microsoft JhengHei"/>
                  <a:sym typeface="Microsoft JhengHei"/>
                </a:rPr>
                <a:t>正面 ？ 负面？ 
开心 ？ 烦恼？ 
打开 ？ 严肃？</a:t>
              </a:r>
              <a:endParaRPr sz="1800" b="1" dirty="0">
                <a:solidFill>
                  <a:schemeClr val="dk1"/>
                </a:solidFill>
                <a:latin typeface="Microsoft JhengHei"/>
                <a:ea typeface="Microsoft JhengHei"/>
                <a:cs typeface="Microsoft JhengHei"/>
                <a:sym typeface="Microsoft JhengHei"/>
              </a:endParaRPr>
            </a:p>
          </p:txBody>
        </p:sp>
      </p:grpSp>
      <p:grpSp>
        <p:nvGrpSpPr>
          <p:cNvPr id="691" name="Google Shape;691;p58"/>
          <p:cNvGrpSpPr/>
          <p:nvPr/>
        </p:nvGrpSpPr>
        <p:grpSpPr>
          <a:xfrm flipH="1">
            <a:off x="1621574" y="2992842"/>
            <a:ext cx="2468688" cy="823500"/>
            <a:chOff x="4922026" y="1622500"/>
            <a:chExt cx="2468688" cy="823500"/>
          </a:xfrm>
        </p:grpSpPr>
        <p:sp>
          <p:nvSpPr>
            <p:cNvPr id="692" name="Google Shape;692;p58"/>
            <p:cNvSpPr/>
            <p:nvPr/>
          </p:nvSpPr>
          <p:spPr>
            <a:xfrm>
              <a:off x="4922026" y="1755368"/>
              <a:ext cx="887700" cy="690600"/>
            </a:xfrm>
            <a:prstGeom prst="wedgeRectCallout">
              <a:avLst>
                <a:gd name="adj1" fmla="val -20833"/>
                <a:gd name="adj2" fmla="val 62500"/>
              </a:avLst>
            </a:prstGeom>
            <a:solidFill>
              <a:srgbClr val="00B05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gn="ctr"/>
              <a:r>
                <a:rPr lang="zh-TW" altLang="en-US" sz="2100" b="1" dirty="0">
                  <a:solidFill>
                    <a:schemeClr val="lt1"/>
                  </a:solidFill>
                  <a:latin typeface="Microsoft JhengHei"/>
                  <a:ea typeface="Microsoft JhengHei"/>
                  <a:cs typeface="Microsoft JhengHei"/>
                  <a:sym typeface="Microsoft JhengHei"/>
                </a:rPr>
                <a:t>双</a:t>
              </a:r>
              <a:r>
                <a:rPr lang="zh-TW" sz="2100" b="1" dirty="0">
                  <a:solidFill>
                    <a:schemeClr val="lt1"/>
                  </a:solidFill>
                  <a:latin typeface="Microsoft JhengHei"/>
                  <a:ea typeface="Microsoft JhengHei"/>
                  <a:cs typeface="Microsoft JhengHei"/>
                  <a:sym typeface="Microsoft JhengHei"/>
                </a:rPr>
                <a:t>向</a:t>
              </a:r>
              <a:endParaRPr sz="2100" b="1" dirty="0">
                <a:solidFill>
                  <a:schemeClr val="lt1"/>
                </a:solidFill>
                <a:latin typeface="Microsoft JhengHei"/>
                <a:ea typeface="Microsoft JhengHei"/>
                <a:cs typeface="Microsoft JhengHei"/>
                <a:sym typeface="Microsoft JhengHei"/>
              </a:endParaRPr>
            </a:p>
          </p:txBody>
        </p:sp>
        <p:sp>
          <p:nvSpPr>
            <p:cNvPr id="693" name="Google Shape;693;p58"/>
            <p:cNvSpPr txBox="1"/>
            <p:nvPr/>
          </p:nvSpPr>
          <p:spPr>
            <a:xfrm>
              <a:off x="5809714" y="1622500"/>
              <a:ext cx="1581000" cy="823500"/>
            </a:xfrm>
            <a:prstGeom prst="rect">
              <a:avLst/>
            </a:prstGeom>
            <a:noFill/>
            <a:ln>
              <a:noFill/>
            </a:ln>
          </p:spPr>
          <p:txBody>
            <a:bodyPr spcFirstLastPara="1" wrap="square" lIns="91425" tIns="91425" rIns="91425" bIns="91425" anchor="t" anchorCtr="0">
              <a:noAutofit/>
            </a:bodyPr>
            <a:lstStyle/>
            <a:p>
              <a:pPr>
                <a:lnSpc>
                  <a:spcPct val="115000"/>
                </a:lnSpc>
              </a:pPr>
              <a:r>
                <a:rPr lang="zh-TW" altLang="en-US" sz="1800" b="1" dirty="0">
                  <a:solidFill>
                    <a:schemeClr val="dk1"/>
                  </a:solidFill>
                  <a:latin typeface="Microsoft JhengHei"/>
                  <a:ea typeface="Microsoft JhengHei"/>
                  <a:sym typeface="Microsoft JhengHei"/>
                </a:rPr>
                <a:t>你了解孩子？</a:t>
              </a:r>
              <a:br>
                <a:rPr lang="zh-TW" altLang="en-US" sz="1800" b="1" dirty="0">
                  <a:solidFill>
                    <a:schemeClr val="dk1"/>
                  </a:solidFill>
                  <a:latin typeface="Microsoft JhengHei"/>
                  <a:ea typeface="Microsoft JhengHei"/>
                  <a:sym typeface="Microsoft JhengHei"/>
                </a:rPr>
              </a:br>
              <a:r>
                <a:rPr lang="zh-TW" altLang="en-US" sz="1800" b="1" dirty="0">
                  <a:solidFill>
                    <a:schemeClr val="dk1"/>
                  </a:solidFill>
                  <a:latin typeface="Microsoft JhengHei"/>
                  <a:ea typeface="Microsoft JhengHei"/>
                  <a:sym typeface="Microsoft JhengHei"/>
                </a:rPr>
                <a:t>孩子了解你？</a:t>
              </a:r>
              <a:endParaRPr sz="1800" b="1" dirty="0">
                <a:solidFill>
                  <a:schemeClr val="dk1"/>
                </a:solidFill>
                <a:latin typeface="Microsoft JhengHei"/>
                <a:ea typeface="Microsoft JhengHei"/>
                <a:sym typeface="Microsoft JhengHei"/>
              </a:endParaRPr>
            </a:p>
          </p:txBody>
        </p:sp>
      </p:grpSp>
      <p:sp>
        <p:nvSpPr>
          <p:cNvPr id="19" name="Google Shape;149;p27">
            <a:extLst>
              <a:ext uri="{FF2B5EF4-FFF2-40B4-BE49-F238E27FC236}">
                <a16:creationId xmlns:a16="http://schemas.microsoft.com/office/drawing/2014/main" id="{E84BA7AC-B98B-4B68-A632-97A970719112}"/>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9" name="Google Shape;699;p59"/>
          <p:cNvSpPr/>
          <p:nvPr/>
        </p:nvSpPr>
        <p:spPr>
          <a:xfrm>
            <a:off x="1237100" y="277575"/>
            <a:ext cx="492510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300" b="1" dirty="0">
                <a:solidFill>
                  <a:schemeClr val="lt1"/>
                </a:solidFill>
                <a:latin typeface="Microsoft JhengHei"/>
                <a:ea typeface="Microsoft JhengHei"/>
                <a:cs typeface="Microsoft JhengHei"/>
                <a:sym typeface="Microsoft JhengHei"/>
              </a:rPr>
              <a:t>上网</a:t>
            </a:r>
            <a:r>
              <a:rPr lang="en-US" altLang="zh-CN" sz="3300" b="1" dirty="0">
                <a:solidFill>
                  <a:schemeClr val="lt1"/>
                </a:solidFill>
                <a:latin typeface="Microsoft JhengHei"/>
                <a:ea typeface="Microsoft JhengHei"/>
                <a:cs typeface="Microsoft JhengHei"/>
                <a:sym typeface="Microsoft JhengHei"/>
              </a:rPr>
              <a:t>/</a:t>
            </a:r>
            <a:r>
              <a:rPr lang="zh-CN" altLang="en-US" sz="3300" b="1" dirty="0">
                <a:solidFill>
                  <a:schemeClr val="lt1"/>
                </a:solidFill>
                <a:latin typeface="Microsoft JhengHei"/>
                <a:ea typeface="Microsoft JhengHei"/>
                <a:cs typeface="Microsoft JhengHei"/>
                <a:sym typeface="Microsoft JhengHei"/>
              </a:rPr>
              <a:t>打机与亲子关系</a:t>
            </a:r>
            <a:endParaRPr sz="3300" b="1" dirty="0">
              <a:solidFill>
                <a:schemeClr val="lt1"/>
              </a:solidFill>
              <a:latin typeface="Microsoft JhengHei"/>
              <a:ea typeface="Microsoft JhengHei"/>
              <a:cs typeface="Microsoft JhengHei"/>
              <a:sym typeface="Microsoft JhengHei"/>
            </a:endParaRPr>
          </a:p>
        </p:txBody>
      </p:sp>
      <p:sp>
        <p:nvSpPr>
          <p:cNvPr id="700" name="Google Shape;700;p5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32</a:t>
            </a:fld>
            <a:endParaRPr/>
          </a:p>
        </p:txBody>
      </p:sp>
      <p:sp>
        <p:nvSpPr>
          <p:cNvPr id="7" name="Google Shape;149;p27">
            <a:extLst>
              <a:ext uri="{FF2B5EF4-FFF2-40B4-BE49-F238E27FC236}">
                <a16:creationId xmlns:a16="http://schemas.microsoft.com/office/drawing/2014/main" id="{620A0159-9816-4ED9-AA6E-806CA4B02316}"/>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pic>
        <p:nvPicPr>
          <p:cNvPr id="16" name="Picture 15">
            <a:extLst>
              <a:ext uri="{FF2B5EF4-FFF2-40B4-BE49-F238E27FC236}">
                <a16:creationId xmlns:a16="http://schemas.microsoft.com/office/drawing/2014/main" id="{062C6F18-249D-4513-B185-27BB0A8D2C0C}"/>
              </a:ext>
            </a:extLst>
          </p:cNvPr>
          <p:cNvPicPr>
            <a:picLocks noChangeAspect="1"/>
          </p:cNvPicPr>
          <p:nvPr/>
        </p:nvPicPr>
        <p:blipFill>
          <a:blip r:embed="rId3"/>
          <a:stretch>
            <a:fillRect/>
          </a:stretch>
        </p:blipFill>
        <p:spPr>
          <a:xfrm>
            <a:off x="1897516" y="983934"/>
            <a:ext cx="4790099" cy="398718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6">
          <a:extLst>
            <a:ext uri="{FF2B5EF4-FFF2-40B4-BE49-F238E27FC236}">
              <a16:creationId xmlns:a16="http://schemas.microsoft.com/office/drawing/2014/main" id="{3A42B2DF-0F67-B4FA-5F7F-7B2CAC9CBDE6}"/>
            </a:ext>
          </a:extLst>
        </p:cNvPr>
        <p:cNvGrpSpPr/>
        <p:nvPr/>
      </p:nvGrpSpPr>
      <p:grpSpPr>
        <a:xfrm>
          <a:off x="0" y="0"/>
          <a:ext cx="0" cy="0"/>
          <a:chOff x="0" y="0"/>
          <a:chExt cx="0" cy="0"/>
        </a:xfrm>
      </p:grpSpPr>
      <p:sp>
        <p:nvSpPr>
          <p:cNvPr id="708" name="Google Shape;708;p60">
            <a:extLst>
              <a:ext uri="{FF2B5EF4-FFF2-40B4-BE49-F238E27FC236}">
                <a16:creationId xmlns:a16="http://schemas.microsoft.com/office/drawing/2014/main" id="{B266BDDA-5022-44E7-7616-17AA3ACE51B1}"/>
              </a:ext>
            </a:extLst>
          </p:cNvPr>
          <p:cNvSpPr/>
          <p:nvPr/>
        </p:nvSpPr>
        <p:spPr>
          <a:xfrm>
            <a:off x="1237100" y="277575"/>
            <a:ext cx="492510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100" b="1" dirty="0">
                <a:solidFill>
                  <a:schemeClr val="lt1"/>
                </a:solidFill>
                <a:latin typeface="Microsoft JhengHei"/>
                <a:ea typeface="Microsoft JhengHei"/>
                <a:cs typeface="Microsoft JhengHei"/>
                <a:sym typeface="Microsoft JhengHei"/>
              </a:rPr>
              <a:t>如何有效地与子女沟通？</a:t>
            </a:r>
            <a:endParaRPr sz="3100" b="0" i="0" u="none" strike="noStrike" cap="none" dirty="0">
              <a:solidFill>
                <a:schemeClr val="lt1"/>
              </a:solidFill>
              <a:latin typeface="Calibri"/>
              <a:ea typeface="Calibri"/>
              <a:cs typeface="Calibri"/>
              <a:sym typeface="Calibri"/>
            </a:endParaRPr>
          </a:p>
        </p:txBody>
      </p:sp>
      <p:sp>
        <p:nvSpPr>
          <p:cNvPr id="709" name="Google Shape;709;p60">
            <a:extLst>
              <a:ext uri="{FF2B5EF4-FFF2-40B4-BE49-F238E27FC236}">
                <a16:creationId xmlns:a16="http://schemas.microsoft.com/office/drawing/2014/main" id="{70F6E38C-8947-755C-7AFC-C484894D1090}"/>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33</a:t>
            </a:fld>
            <a:endParaRPr/>
          </a:p>
        </p:txBody>
      </p:sp>
      <p:sp>
        <p:nvSpPr>
          <p:cNvPr id="2" name="Speech Bubble: Oval 1">
            <a:extLst>
              <a:ext uri="{FF2B5EF4-FFF2-40B4-BE49-F238E27FC236}">
                <a16:creationId xmlns:a16="http://schemas.microsoft.com/office/drawing/2014/main" id="{E307BB22-40E6-C78E-F6AD-C40267656D1C}"/>
              </a:ext>
            </a:extLst>
          </p:cNvPr>
          <p:cNvSpPr/>
          <p:nvPr/>
        </p:nvSpPr>
        <p:spPr>
          <a:xfrm>
            <a:off x="3311911" y="839972"/>
            <a:ext cx="2520177" cy="1263982"/>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r>
              <a:rPr lang="zh-CN" altLang="en-US" sz="1800" b="1" dirty="0">
                <a:latin typeface="Microsoft JhengHei" panose="020B0604030504040204" pitchFamily="34" charset="-120"/>
                <a:ea typeface="Microsoft JhengHei" panose="020B0604030504040204" pitchFamily="34" charset="-120"/>
              </a:rPr>
              <a:t>我相信那游戏真的很刺激，所以你很想玩多一会儿。</a:t>
            </a:r>
            <a:endParaRPr lang="en-HK" sz="1800" b="1" dirty="0">
              <a:latin typeface="Microsoft JhengHei" panose="020B0604030504040204" pitchFamily="34" charset="-120"/>
              <a:ea typeface="Microsoft JhengHei" panose="020B0604030504040204" pitchFamily="34" charset="-120"/>
            </a:endParaRPr>
          </a:p>
        </p:txBody>
      </p:sp>
      <p:sp>
        <p:nvSpPr>
          <p:cNvPr id="3" name="Speech Bubble: Oval 2">
            <a:extLst>
              <a:ext uri="{FF2B5EF4-FFF2-40B4-BE49-F238E27FC236}">
                <a16:creationId xmlns:a16="http://schemas.microsoft.com/office/drawing/2014/main" id="{E551BA45-3E18-B12E-B1F1-78B2399689FE}"/>
              </a:ext>
            </a:extLst>
          </p:cNvPr>
          <p:cNvSpPr/>
          <p:nvPr/>
        </p:nvSpPr>
        <p:spPr>
          <a:xfrm>
            <a:off x="4236327" y="1808128"/>
            <a:ext cx="4627735" cy="2976969"/>
          </a:xfrm>
          <a:prstGeom prst="wedgeEllipseCallout">
            <a:avLst>
              <a:gd name="adj1" fmla="val -41782"/>
              <a:gd name="adj2" fmla="val 55469"/>
            </a:avLst>
          </a:prstGeom>
        </p:spPr>
        <p:style>
          <a:lnRef idx="2">
            <a:schemeClr val="dk1"/>
          </a:lnRef>
          <a:fillRef idx="1">
            <a:schemeClr val="lt1"/>
          </a:fillRef>
          <a:effectRef idx="0">
            <a:schemeClr val="dk1"/>
          </a:effectRef>
          <a:fontRef idx="minor">
            <a:schemeClr val="dk1"/>
          </a:fontRef>
        </p:style>
        <p:txBody>
          <a:bodyPr rtlCol="0" anchor="ctr"/>
          <a:lstStyle/>
          <a:p>
            <a:r>
              <a:rPr lang="zh-CN" altLang="en-US" sz="1800" b="1" dirty="0">
                <a:latin typeface="Microsoft JhengHei" panose="020B0604030504040204" pitchFamily="34" charset="-120"/>
                <a:ea typeface="Microsoft JhengHei" panose="020B0604030504040204" pitchFamily="34" charset="-120"/>
              </a:rPr>
              <a:t>完成功课后玩一个小时去放松是合理的。 但如果玩得太晚，会影响睡眠。</a:t>
            </a:r>
            <a:br>
              <a:rPr lang="zh-CN" altLang="en-US" sz="1800" b="1" dirty="0">
                <a:latin typeface="Microsoft JhengHei" panose="020B0604030504040204" pitchFamily="34" charset="-120"/>
                <a:ea typeface="Microsoft JhengHei" panose="020B0604030504040204" pitchFamily="34" charset="-120"/>
              </a:rPr>
            </a:br>
            <a:r>
              <a:rPr lang="zh-CN" altLang="en-US" sz="1800" b="1" dirty="0">
                <a:latin typeface="Microsoft JhengHei" panose="020B0604030504040204" pitchFamily="34" charset="-120"/>
                <a:ea typeface="Microsoft JhengHei" panose="020B0604030504040204" pitchFamily="34" charset="-120"/>
              </a:rPr>
              <a:t>我们可否协议，每晚十点半前离开电脑准备休息？ 这样我便不用每天提醒你，我相信你有能力管理时间的，对吧？</a:t>
            </a:r>
            <a:endParaRPr lang="en-HK" sz="1800" b="1" dirty="0">
              <a:latin typeface="Microsoft JhengHei" panose="020B0604030504040204" pitchFamily="34" charset="-120"/>
              <a:ea typeface="Microsoft JhengHei" panose="020B0604030504040204" pitchFamily="34" charset="-120"/>
            </a:endParaRPr>
          </a:p>
        </p:txBody>
      </p:sp>
      <p:grpSp>
        <p:nvGrpSpPr>
          <p:cNvPr id="4" name="Group 3">
            <a:extLst>
              <a:ext uri="{FF2B5EF4-FFF2-40B4-BE49-F238E27FC236}">
                <a16:creationId xmlns:a16="http://schemas.microsoft.com/office/drawing/2014/main" id="{A5803F62-B56F-412A-314B-F96F1503A86E}"/>
              </a:ext>
            </a:extLst>
          </p:cNvPr>
          <p:cNvGrpSpPr/>
          <p:nvPr/>
        </p:nvGrpSpPr>
        <p:grpSpPr>
          <a:xfrm>
            <a:off x="1011481" y="918426"/>
            <a:ext cx="2010500" cy="605296"/>
            <a:chOff x="982872" y="1486672"/>
            <a:chExt cx="2010500" cy="605296"/>
          </a:xfrm>
        </p:grpSpPr>
        <p:sp>
          <p:nvSpPr>
            <p:cNvPr id="5" name="Google Shape;547;p47">
              <a:extLst>
                <a:ext uri="{FF2B5EF4-FFF2-40B4-BE49-F238E27FC236}">
                  <a16:creationId xmlns:a16="http://schemas.microsoft.com/office/drawing/2014/main" id="{44C6FC9C-E52C-248C-6EDF-9E2C357F967B}"/>
                </a:ext>
              </a:extLst>
            </p:cNvPr>
            <p:cNvSpPr/>
            <p:nvPr/>
          </p:nvSpPr>
          <p:spPr>
            <a:xfrm>
              <a:off x="1609935" y="1486672"/>
              <a:ext cx="1383437"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平和情绪 </a:t>
              </a:r>
            </a:p>
          </p:txBody>
        </p:sp>
        <p:sp>
          <p:nvSpPr>
            <p:cNvPr id="6" name="Google Shape;548;p47">
              <a:extLst>
                <a:ext uri="{FF2B5EF4-FFF2-40B4-BE49-F238E27FC236}">
                  <a16:creationId xmlns:a16="http://schemas.microsoft.com/office/drawing/2014/main" id="{531C1F85-EC1B-40E4-A421-13366DAAB1AB}"/>
                </a:ext>
              </a:extLst>
            </p:cNvPr>
            <p:cNvSpPr/>
            <p:nvPr/>
          </p:nvSpPr>
          <p:spPr>
            <a:xfrm>
              <a:off x="982872" y="1558709"/>
              <a:ext cx="627063" cy="481500"/>
            </a:xfrm>
            <a:prstGeom prst="roundRect">
              <a:avLst>
                <a:gd name="adj" fmla="val 16667"/>
              </a:avLst>
            </a:prstGeom>
            <a:solidFill>
              <a:srgbClr val="C00000"/>
            </a:solidFill>
            <a:ln w="7325" cap="flat" cmpd="sng">
              <a:solidFill>
                <a:srgbClr val="C00000"/>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cs typeface="Microsoft JhengHei"/>
                  <a:sym typeface="Microsoft JhengHei"/>
                </a:rPr>
                <a:t>1</a:t>
              </a:r>
              <a:r>
                <a:rPr lang="en-HK" altLang="zh-TW" sz="2043" b="1" dirty="0">
                  <a:solidFill>
                    <a:schemeClr val="lt1"/>
                  </a:solidFill>
                  <a:latin typeface="Microsoft JhengHei"/>
                  <a:ea typeface="Microsoft JhengHei"/>
                  <a:sym typeface="Microsoft JhengHei"/>
                </a:rPr>
                <a:t>.</a:t>
              </a:r>
              <a:endParaRPr lang="en-HK" sz="2043" b="1" dirty="0">
                <a:solidFill>
                  <a:schemeClr val="lt1"/>
                </a:solidFill>
                <a:latin typeface="Microsoft JhengHei"/>
                <a:ea typeface="Microsoft JhengHei"/>
                <a:cs typeface="Microsoft JhengHei"/>
                <a:sym typeface="Microsoft JhengHei"/>
              </a:endParaRPr>
            </a:p>
          </p:txBody>
        </p:sp>
      </p:grpSp>
      <p:grpSp>
        <p:nvGrpSpPr>
          <p:cNvPr id="7" name="Group 6">
            <a:extLst>
              <a:ext uri="{FF2B5EF4-FFF2-40B4-BE49-F238E27FC236}">
                <a16:creationId xmlns:a16="http://schemas.microsoft.com/office/drawing/2014/main" id="{FF55E454-45F3-612B-167A-32719EF812A1}"/>
              </a:ext>
            </a:extLst>
          </p:cNvPr>
          <p:cNvGrpSpPr/>
          <p:nvPr/>
        </p:nvGrpSpPr>
        <p:grpSpPr>
          <a:xfrm>
            <a:off x="1054445" y="3075550"/>
            <a:ext cx="2010500" cy="605296"/>
            <a:chOff x="982872" y="1486672"/>
            <a:chExt cx="2010500" cy="605296"/>
          </a:xfrm>
        </p:grpSpPr>
        <p:sp>
          <p:nvSpPr>
            <p:cNvPr id="8" name="Google Shape;547;p47">
              <a:extLst>
                <a:ext uri="{FF2B5EF4-FFF2-40B4-BE49-F238E27FC236}">
                  <a16:creationId xmlns:a16="http://schemas.microsoft.com/office/drawing/2014/main" id="{02F0CA6D-6C28-3FBF-C780-8BCD1D89CB1F}"/>
                </a:ext>
              </a:extLst>
            </p:cNvPr>
            <p:cNvSpPr/>
            <p:nvPr/>
          </p:nvSpPr>
          <p:spPr>
            <a:xfrm>
              <a:off x="1609935" y="1486672"/>
              <a:ext cx="1383437"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我</a:t>
              </a:r>
              <a:r>
                <a:rPr lang="en-US" altLang="zh-TW" sz="1800" b="1" dirty="0"/>
                <a:t>-</a:t>
              </a:r>
              <a:r>
                <a:rPr lang="zh-TW" altLang="en-US" sz="1800" b="1" dirty="0"/>
                <a:t>讯息 </a:t>
              </a:r>
            </a:p>
          </p:txBody>
        </p:sp>
        <p:sp>
          <p:nvSpPr>
            <p:cNvPr id="9" name="Google Shape;548;p47">
              <a:extLst>
                <a:ext uri="{FF2B5EF4-FFF2-40B4-BE49-F238E27FC236}">
                  <a16:creationId xmlns:a16="http://schemas.microsoft.com/office/drawing/2014/main" id="{9B6C2B0A-C789-17CB-EF14-7124D83F95FF}"/>
                </a:ext>
              </a:extLst>
            </p:cNvPr>
            <p:cNvSpPr/>
            <p:nvPr/>
          </p:nvSpPr>
          <p:spPr>
            <a:xfrm>
              <a:off x="982872" y="1558709"/>
              <a:ext cx="627063" cy="481500"/>
            </a:xfrm>
            <a:prstGeom prst="roundRect">
              <a:avLst>
                <a:gd name="adj" fmla="val 16667"/>
              </a:avLst>
            </a:prstGeom>
            <a:solidFill>
              <a:schemeClr val="accent6">
                <a:lumMod val="75000"/>
              </a:schemeClr>
            </a:solidFill>
            <a:ln w="7325" cap="flat" cmpd="sng">
              <a:solidFill>
                <a:schemeClr val="accent6">
                  <a:lumMod val="75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4.</a:t>
              </a:r>
              <a:endParaRPr lang="en-HK" sz="2043" b="1" dirty="0">
                <a:solidFill>
                  <a:schemeClr val="lt1"/>
                </a:solidFill>
                <a:latin typeface="Microsoft JhengHei"/>
                <a:ea typeface="Microsoft JhengHei"/>
                <a:cs typeface="Microsoft JhengHei"/>
                <a:sym typeface="Microsoft JhengHei"/>
              </a:endParaRPr>
            </a:p>
          </p:txBody>
        </p:sp>
      </p:grpSp>
      <p:grpSp>
        <p:nvGrpSpPr>
          <p:cNvPr id="10" name="Group 9">
            <a:extLst>
              <a:ext uri="{FF2B5EF4-FFF2-40B4-BE49-F238E27FC236}">
                <a16:creationId xmlns:a16="http://schemas.microsoft.com/office/drawing/2014/main" id="{2572C3EF-0A61-50F1-FB64-B9404D04279C}"/>
              </a:ext>
            </a:extLst>
          </p:cNvPr>
          <p:cNvGrpSpPr/>
          <p:nvPr/>
        </p:nvGrpSpPr>
        <p:grpSpPr>
          <a:xfrm>
            <a:off x="1032143" y="2364685"/>
            <a:ext cx="2010500" cy="605296"/>
            <a:chOff x="982872" y="1486672"/>
            <a:chExt cx="2010500" cy="605296"/>
          </a:xfrm>
        </p:grpSpPr>
        <p:sp>
          <p:nvSpPr>
            <p:cNvPr id="11" name="Google Shape;547;p47">
              <a:extLst>
                <a:ext uri="{FF2B5EF4-FFF2-40B4-BE49-F238E27FC236}">
                  <a16:creationId xmlns:a16="http://schemas.microsoft.com/office/drawing/2014/main" id="{49E98979-FC7F-F554-D345-133A51F45F0B}"/>
                </a:ext>
              </a:extLst>
            </p:cNvPr>
            <p:cNvSpPr/>
            <p:nvPr/>
          </p:nvSpPr>
          <p:spPr>
            <a:xfrm>
              <a:off x="1609935" y="1486672"/>
              <a:ext cx="1383437"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同理心 </a:t>
              </a:r>
            </a:p>
          </p:txBody>
        </p:sp>
        <p:sp>
          <p:nvSpPr>
            <p:cNvPr id="12" name="Google Shape;548;p47">
              <a:extLst>
                <a:ext uri="{FF2B5EF4-FFF2-40B4-BE49-F238E27FC236}">
                  <a16:creationId xmlns:a16="http://schemas.microsoft.com/office/drawing/2014/main" id="{262D7F8F-F189-3A5E-4F87-2DFE0C529467}"/>
                </a:ext>
              </a:extLst>
            </p:cNvPr>
            <p:cNvSpPr/>
            <p:nvPr/>
          </p:nvSpPr>
          <p:spPr>
            <a:xfrm>
              <a:off x="982872" y="1558709"/>
              <a:ext cx="627063" cy="481500"/>
            </a:xfrm>
            <a:prstGeom prst="roundRect">
              <a:avLst>
                <a:gd name="adj" fmla="val 16667"/>
              </a:avLst>
            </a:prstGeom>
            <a:solidFill>
              <a:srgbClr val="FFC000"/>
            </a:solidFill>
            <a:ln w="7325" cap="flat" cmpd="sng">
              <a:solidFill>
                <a:srgbClr val="FFC000"/>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3.</a:t>
              </a:r>
              <a:endParaRPr lang="en-HK" sz="2043" b="1" dirty="0">
                <a:solidFill>
                  <a:schemeClr val="lt1"/>
                </a:solidFill>
                <a:latin typeface="Microsoft JhengHei"/>
                <a:ea typeface="Microsoft JhengHei"/>
                <a:cs typeface="Microsoft JhengHei"/>
                <a:sym typeface="Microsoft JhengHei"/>
              </a:endParaRPr>
            </a:p>
          </p:txBody>
        </p:sp>
      </p:grpSp>
      <p:grpSp>
        <p:nvGrpSpPr>
          <p:cNvPr id="13" name="Group 12">
            <a:extLst>
              <a:ext uri="{FF2B5EF4-FFF2-40B4-BE49-F238E27FC236}">
                <a16:creationId xmlns:a16="http://schemas.microsoft.com/office/drawing/2014/main" id="{15AEAA9F-23E9-049F-4A43-1F2EAA01EC4B}"/>
              </a:ext>
            </a:extLst>
          </p:cNvPr>
          <p:cNvGrpSpPr/>
          <p:nvPr/>
        </p:nvGrpSpPr>
        <p:grpSpPr>
          <a:xfrm>
            <a:off x="1032143" y="1648143"/>
            <a:ext cx="2010500" cy="605296"/>
            <a:chOff x="1042907" y="1529646"/>
            <a:chExt cx="2010500" cy="605296"/>
          </a:xfrm>
        </p:grpSpPr>
        <p:sp>
          <p:nvSpPr>
            <p:cNvPr id="14" name="Google Shape;547;p47">
              <a:extLst>
                <a:ext uri="{FF2B5EF4-FFF2-40B4-BE49-F238E27FC236}">
                  <a16:creationId xmlns:a16="http://schemas.microsoft.com/office/drawing/2014/main" id="{B3C2F0A6-D203-F5FD-827D-2A4418070877}"/>
                </a:ext>
              </a:extLst>
            </p:cNvPr>
            <p:cNvSpPr/>
            <p:nvPr/>
          </p:nvSpPr>
          <p:spPr>
            <a:xfrm>
              <a:off x="1669970" y="1529646"/>
              <a:ext cx="1383437"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积极聆听  </a:t>
              </a:r>
            </a:p>
          </p:txBody>
        </p:sp>
        <p:sp>
          <p:nvSpPr>
            <p:cNvPr id="15" name="Google Shape;548;p47">
              <a:extLst>
                <a:ext uri="{FF2B5EF4-FFF2-40B4-BE49-F238E27FC236}">
                  <a16:creationId xmlns:a16="http://schemas.microsoft.com/office/drawing/2014/main" id="{E28B64EF-F821-427C-E5FC-189D301FBDE0}"/>
                </a:ext>
              </a:extLst>
            </p:cNvPr>
            <p:cNvSpPr/>
            <p:nvPr/>
          </p:nvSpPr>
          <p:spPr>
            <a:xfrm>
              <a:off x="1042907" y="1591544"/>
              <a:ext cx="627063" cy="481500"/>
            </a:xfrm>
            <a:prstGeom prst="roundRect">
              <a:avLst>
                <a:gd name="adj" fmla="val 16667"/>
              </a:avLst>
            </a:prstGeom>
            <a:solidFill>
              <a:schemeClr val="accent2">
                <a:lumMod val="75000"/>
              </a:schemeClr>
            </a:solidFill>
            <a:ln w="7325" cap="flat" cmpd="sng">
              <a:solidFill>
                <a:schemeClr val="accent2">
                  <a:lumMod val="75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2.</a:t>
              </a:r>
              <a:endParaRPr lang="en-HK" sz="2043" b="1" dirty="0">
                <a:solidFill>
                  <a:schemeClr val="lt1"/>
                </a:solidFill>
                <a:latin typeface="Microsoft JhengHei"/>
                <a:ea typeface="Microsoft JhengHei"/>
                <a:cs typeface="Microsoft JhengHei"/>
                <a:sym typeface="Microsoft JhengHei"/>
              </a:endParaRPr>
            </a:p>
          </p:txBody>
        </p:sp>
      </p:grpSp>
      <p:grpSp>
        <p:nvGrpSpPr>
          <p:cNvPr id="16" name="Group 15">
            <a:extLst>
              <a:ext uri="{FF2B5EF4-FFF2-40B4-BE49-F238E27FC236}">
                <a16:creationId xmlns:a16="http://schemas.microsoft.com/office/drawing/2014/main" id="{3C5C978E-DCE7-3D4B-CF75-3A01F274F540}"/>
              </a:ext>
            </a:extLst>
          </p:cNvPr>
          <p:cNvGrpSpPr/>
          <p:nvPr/>
        </p:nvGrpSpPr>
        <p:grpSpPr>
          <a:xfrm>
            <a:off x="1065596" y="3773240"/>
            <a:ext cx="2010500" cy="605296"/>
            <a:chOff x="982872" y="1486672"/>
            <a:chExt cx="2010500" cy="605296"/>
          </a:xfrm>
        </p:grpSpPr>
        <p:sp>
          <p:nvSpPr>
            <p:cNvPr id="17" name="Google Shape;547;p47">
              <a:extLst>
                <a:ext uri="{FF2B5EF4-FFF2-40B4-BE49-F238E27FC236}">
                  <a16:creationId xmlns:a16="http://schemas.microsoft.com/office/drawing/2014/main" id="{CDB514CF-2507-D8E3-B563-32EB1F64E286}"/>
                </a:ext>
              </a:extLst>
            </p:cNvPr>
            <p:cNvSpPr/>
            <p:nvPr/>
          </p:nvSpPr>
          <p:spPr>
            <a:xfrm>
              <a:off x="1609935" y="1486672"/>
              <a:ext cx="1383437"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协商</a:t>
              </a:r>
            </a:p>
          </p:txBody>
        </p:sp>
        <p:sp>
          <p:nvSpPr>
            <p:cNvPr id="18" name="Google Shape;548;p47">
              <a:extLst>
                <a:ext uri="{FF2B5EF4-FFF2-40B4-BE49-F238E27FC236}">
                  <a16:creationId xmlns:a16="http://schemas.microsoft.com/office/drawing/2014/main" id="{72DB401D-C9F8-6DD9-96B8-5B53FE527061}"/>
                </a:ext>
              </a:extLst>
            </p:cNvPr>
            <p:cNvSpPr/>
            <p:nvPr/>
          </p:nvSpPr>
          <p:spPr>
            <a:xfrm>
              <a:off x="982872" y="1558709"/>
              <a:ext cx="627063" cy="481500"/>
            </a:xfrm>
            <a:prstGeom prst="roundRect">
              <a:avLst>
                <a:gd name="adj" fmla="val 16667"/>
              </a:avLst>
            </a:prstGeom>
            <a:solidFill>
              <a:srgbClr val="0070C0"/>
            </a:solidFill>
            <a:ln w="7325" cap="flat" cmpd="sng">
              <a:solidFill>
                <a:srgbClr val="0070C0"/>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5.</a:t>
              </a:r>
              <a:endParaRPr lang="en-HK" sz="2043" b="1" dirty="0">
                <a:solidFill>
                  <a:schemeClr val="lt1"/>
                </a:solidFill>
                <a:latin typeface="Microsoft JhengHei"/>
                <a:ea typeface="Microsoft JhengHei"/>
                <a:cs typeface="Microsoft JhengHei"/>
                <a:sym typeface="Microsoft JhengHei"/>
              </a:endParaRPr>
            </a:p>
          </p:txBody>
        </p:sp>
      </p:grpSp>
      <p:grpSp>
        <p:nvGrpSpPr>
          <p:cNvPr id="19" name="Group 18">
            <a:extLst>
              <a:ext uri="{FF2B5EF4-FFF2-40B4-BE49-F238E27FC236}">
                <a16:creationId xmlns:a16="http://schemas.microsoft.com/office/drawing/2014/main" id="{253DA532-4E97-AE9F-BFE7-0EE34AF42283}"/>
              </a:ext>
            </a:extLst>
          </p:cNvPr>
          <p:cNvGrpSpPr/>
          <p:nvPr/>
        </p:nvGrpSpPr>
        <p:grpSpPr>
          <a:xfrm>
            <a:off x="1052395" y="4482449"/>
            <a:ext cx="2010500" cy="605296"/>
            <a:chOff x="982872" y="1486672"/>
            <a:chExt cx="2010500" cy="605296"/>
          </a:xfrm>
        </p:grpSpPr>
        <p:sp>
          <p:nvSpPr>
            <p:cNvPr id="20" name="Google Shape;547;p47">
              <a:extLst>
                <a:ext uri="{FF2B5EF4-FFF2-40B4-BE49-F238E27FC236}">
                  <a16:creationId xmlns:a16="http://schemas.microsoft.com/office/drawing/2014/main" id="{9BAE97E4-BB1C-B2BE-1E75-AF122F2B7FA6}"/>
                </a:ext>
              </a:extLst>
            </p:cNvPr>
            <p:cNvSpPr/>
            <p:nvPr/>
          </p:nvSpPr>
          <p:spPr>
            <a:xfrm>
              <a:off x="1609935" y="1486672"/>
              <a:ext cx="1383437"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1800" b="1" dirty="0"/>
                <a:t>表达欣赏</a:t>
              </a:r>
            </a:p>
          </p:txBody>
        </p:sp>
        <p:sp>
          <p:nvSpPr>
            <p:cNvPr id="21" name="Google Shape;548;p47">
              <a:extLst>
                <a:ext uri="{FF2B5EF4-FFF2-40B4-BE49-F238E27FC236}">
                  <a16:creationId xmlns:a16="http://schemas.microsoft.com/office/drawing/2014/main" id="{F39BBD10-A58E-9CFB-E0C1-F7E06C1F9123}"/>
                </a:ext>
              </a:extLst>
            </p:cNvPr>
            <p:cNvSpPr/>
            <p:nvPr/>
          </p:nvSpPr>
          <p:spPr>
            <a:xfrm>
              <a:off x="982872" y="1558709"/>
              <a:ext cx="627063" cy="481500"/>
            </a:xfrm>
            <a:prstGeom prst="roundRect">
              <a:avLst>
                <a:gd name="adj" fmla="val 16667"/>
              </a:avLst>
            </a:prstGeom>
            <a:solidFill>
              <a:srgbClr val="7030A0"/>
            </a:solidFill>
            <a:ln w="7325" cap="flat" cmpd="sng">
              <a:solidFill>
                <a:srgbClr val="7030A0"/>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6.</a:t>
              </a:r>
              <a:endParaRPr lang="en-HK" sz="2043" b="1" dirty="0">
                <a:solidFill>
                  <a:schemeClr val="lt1"/>
                </a:solidFill>
                <a:latin typeface="Microsoft JhengHei"/>
                <a:ea typeface="Microsoft JhengHei"/>
                <a:cs typeface="Microsoft JhengHei"/>
                <a:sym typeface="Microsoft JhengHei"/>
              </a:endParaRPr>
            </a:p>
          </p:txBody>
        </p:sp>
      </p:grpSp>
      <p:sp>
        <p:nvSpPr>
          <p:cNvPr id="25" name="Google Shape;149;p27">
            <a:extLst>
              <a:ext uri="{FF2B5EF4-FFF2-40B4-BE49-F238E27FC236}">
                <a16:creationId xmlns:a16="http://schemas.microsoft.com/office/drawing/2014/main" id="{F186E9AA-445D-4894-93CB-7F6E3FFAE149}"/>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41079933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6" name="Google Shape;716;p61"/>
          <p:cNvSpPr/>
          <p:nvPr/>
        </p:nvSpPr>
        <p:spPr>
          <a:xfrm>
            <a:off x="1039825" y="305750"/>
            <a:ext cx="313530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r>
              <a:rPr lang="zh-CN" altLang="en-US" sz="2500" b="1" dirty="0">
                <a:solidFill>
                  <a:schemeClr val="lt1"/>
                </a:solidFill>
                <a:latin typeface="Microsoft JhengHei"/>
                <a:ea typeface="Microsoft JhengHei"/>
                <a:cs typeface="Microsoft JhengHei"/>
                <a:sym typeface="Microsoft JhengHei"/>
              </a:rPr>
              <a:t>订立协议 </a:t>
            </a:r>
            <a:r>
              <a:rPr lang="en-US" altLang="zh-CN" sz="2500" b="1" dirty="0">
                <a:solidFill>
                  <a:schemeClr val="lt1"/>
                </a:solidFill>
                <a:latin typeface="Microsoft JhengHei"/>
                <a:ea typeface="Microsoft JhengHei"/>
                <a:cs typeface="Microsoft JhengHei"/>
                <a:sym typeface="Microsoft JhengHei"/>
              </a:rPr>
              <a:t>- </a:t>
            </a:r>
            <a:r>
              <a:rPr lang="zh-CN" altLang="en-US" sz="2500" b="1" dirty="0">
                <a:solidFill>
                  <a:schemeClr val="lt1"/>
                </a:solidFill>
                <a:latin typeface="Microsoft JhengHei"/>
                <a:ea typeface="Microsoft JhengHei"/>
                <a:cs typeface="Microsoft JhengHei"/>
                <a:sym typeface="Microsoft JhengHei"/>
              </a:rPr>
              <a:t>影片分享</a:t>
            </a:r>
            <a:endParaRPr sz="2500" b="1" dirty="0">
              <a:solidFill>
                <a:schemeClr val="lt1"/>
              </a:solidFill>
              <a:latin typeface="Microsoft JhengHei"/>
              <a:ea typeface="Microsoft JhengHei"/>
              <a:cs typeface="Microsoft JhengHei"/>
              <a:sym typeface="Microsoft JhengHei"/>
            </a:endParaRPr>
          </a:p>
        </p:txBody>
      </p:sp>
      <p:sp>
        <p:nvSpPr>
          <p:cNvPr id="717" name="Google Shape;717;p61"/>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34</a:t>
            </a:fld>
            <a:endParaRPr/>
          </a:p>
        </p:txBody>
      </p:sp>
      <p:sp>
        <p:nvSpPr>
          <p:cNvPr id="718" name="Google Shape;718;p61"/>
          <p:cNvSpPr txBox="1"/>
          <p:nvPr/>
        </p:nvSpPr>
        <p:spPr>
          <a:xfrm>
            <a:off x="1438059" y="3965767"/>
            <a:ext cx="5665200" cy="1033384"/>
          </a:xfrm>
          <a:prstGeom prst="rect">
            <a:avLst/>
          </a:prstGeom>
          <a:noFill/>
          <a:ln>
            <a:noFill/>
          </a:ln>
        </p:spPr>
        <p:txBody>
          <a:bodyPr spcFirstLastPara="1" wrap="square" lIns="91425" tIns="91425" rIns="91425" bIns="91425" anchor="t" anchorCtr="0">
            <a:noAutofit/>
          </a:bodyPr>
          <a:lstStyle/>
          <a:p>
            <a:pPr lvl="0"/>
            <a:r>
              <a:rPr lang="zh-TW" altLang="en-US" dirty="0">
                <a:solidFill>
                  <a:schemeClr val="dk1"/>
                </a:solidFill>
                <a:latin typeface="Microsoft JhengHei"/>
                <a:ea typeface="Microsoft JhengHei"/>
                <a:cs typeface="Microsoft JhengHei"/>
                <a:sym typeface="Microsoft JhengHei"/>
              </a:rPr>
              <a:t>影片连结：</a:t>
            </a:r>
            <a:endParaRPr lang="en-HK" altLang="zh-TW" dirty="0">
              <a:solidFill>
                <a:schemeClr val="dk1"/>
              </a:solidFill>
              <a:latin typeface="Microsoft JhengHei"/>
              <a:ea typeface="Microsoft JhengHei"/>
              <a:cs typeface="Microsoft JhengHei"/>
              <a:sym typeface="Microsoft JhengHei"/>
            </a:endParaRPr>
          </a:p>
          <a:p>
            <a:r>
              <a:rPr lang="zh-CN" altLang="en-US" dirty="0">
                <a:solidFill>
                  <a:schemeClr val="dk1"/>
                </a:solidFill>
                <a:latin typeface="Microsoft JhengHei"/>
                <a:ea typeface="Microsoft JhengHei"/>
                <a:cs typeface="Microsoft JhengHei"/>
                <a:sym typeface="Microsoft JhengHei"/>
              </a:rPr>
              <a:t>承蒙突破出版社授权，影片出自</a:t>
            </a:r>
            <a:r>
              <a:rPr lang="en-US" altLang="zh-CN" dirty="0">
                <a:solidFill>
                  <a:schemeClr val="dk1"/>
                </a:solidFill>
                <a:latin typeface="Microsoft JhengHei"/>
                <a:ea typeface="Microsoft JhengHei"/>
                <a:cs typeface="Microsoft JhengHei"/>
                <a:sym typeface="Microsoft JhengHei"/>
              </a:rPr>
              <a:t>《</a:t>
            </a:r>
            <a:r>
              <a:rPr lang="zh-CN" altLang="en-US" dirty="0">
                <a:solidFill>
                  <a:schemeClr val="dk1"/>
                </a:solidFill>
                <a:latin typeface="Microsoft JhengHei"/>
                <a:ea typeface="Microsoft JhengHei"/>
                <a:cs typeface="Microsoft JhengHei"/>
                <a:sym typeface="Microsoft JhengHei"/>
              </a:rPr>
              <a:t>当子女机不离手 </a:t>
            </a:r>
            <a:r>
              <a:rPr lang="en-US" altLang="zh-CN" dirty="0">
                <a:solidFill>
                  <a:schemeClr val="dk1"/>
                </a:solidFill>
                <a:latin typeface="Microsoft JhengHei"/>
                <a:ea typeface="Microsoft JhengHei"/>
                <a:cs typeface="Microsoft JhengHei"/>
                <a:sym typeface="Microsoft JhengHei"/>
              </a:rPr>
              <a:t>— </a:t>
            </a:r>
            <a:r>
              <a:rPr lang="zh-CN" altLang="en-US" dirty="0">
                <a:solidFill>
                  <a:schemeClr val="dk1"/>
                </a:solidFill>
                <a:latin typeface="Microsoft JhengHei"/>
                <a:ea typeface="Microsoft JhengHei"/>
                <a:cs typeface="Microsoft JhengHei"/>
                <a:sym typeface="Microsoft JhengHei"/>
              </a:rPr>
              <a:t>教养青少年的技法和心法</a:t>
            </a:r>
            <a:r>
              <a:rPr lang="en-US" altLang="zh-CN" dirty="0">
                <a:solidFill>
                  <a:schemeClr val="dk1"/>
                </a:solidFill>
                <a:latin typeface="Microsoft JhengHei"/>
                <a:ea typeface="Microsoft JhengHei"/>
                <a:cs typeface="Microsoft JhengHei"/>
                <a:sym typeface="Microsoft JhengHei"/>
              </a:rPr>
              <a:t>》</a:t>
            </a:r>
            <a:r>
              <a:rPr lang="zh-CN" altLang="en-US" dirty="0">
                <a:solidFill>
                  <a:schemeClr val="dk1"/>
                </a:solidFill>
                <a:latin typeface="Microsoft JhengHei"/>
                <a:ea typeface="Microsoft JhengHei"/>
                <a:cs typeface="Microsoft JhengHei"/>
                <a:sym typeface="Microsoft JhengHei"/>
              </a:rPr>
              <a:t>学习影片。 请勿复制及下载。</a:t>
            </a:r>
            <a:endParaRPr lang="en-HK" altLang="zh-TW" dirty="0">
              <a:solidFill>
                <a:schemeClr val="dk1"/>
              </a:solidFill>
              <a:latin typeface="Microsoft JhengHei"/>
              <a:ea typeface="Microsoft JhengHei"/>
              <a:cs typeface="Microsoft JhengHei"/>
              <a:sym typeface="Microsoft JhengHei"/>
            </a:endParaRPr>
          </a:p>
        </p:txBody>
      </p:sp>
      <p:sp>
        <p:nvSpPr>
          <p:cNvPr id="720" name="Google Shape;720;p61"/>
          <p:cNvSpPr txBox="1"/>
          <p:nvPr/>
        </p:nvSpPr>
        <p:spPr>
          <a:xfrm>
            <a:off x="6896650" y="1715263"/>
            <a:ext cx="2134200" cy="1846629"/>
          </a:xfrm>
          <a:prstGeom prst="rect">
            <a:avLst/>
          </a:prstGeom>
          <a:solidFill>
            <a:srgbClr val="C5F1FA"/>
          </a:solidFill>
          <a:ln>
            <a:noFill/>
          </a:ln>
        </p:spPr>
        <p:txBody>
          <a:bodyPr spcFirstLastPara="1" wrap="square" lIns="91425" tIns="91425" rIns="91425" bIns="91425" anchor="t" anchorCtr="0">
            <a:spAutoFit/>
          </a:bodyPr>
          <a:lstStyle/>
          <a:p>
            <a:pPr lvl="0"/>
            <a:r>
              <a:rPr lang="en-US" altLang="zh-CN" sz="1800" b="1" dirty="0">
                <a:latin typeface="Microsoft JhengHei"/>
                <a:ea typeface="Microsoft JhengHei"/>
                <a:cs typeface="Microsoft JhengHei"/>
                <a:sym typeface="Microsoft JhengHei"/>
              </a:rPr>
              <a:t>1. </a:t>
            </a:r>
            <a:r>
              <a:rPr lang="zh-CN" altLang="en-US" sz="1800" b="1" dirty="0">
                <a:latin typeface="Microsoft JhengHei"/>
                <a:ea typeface="Microsoft JhengHei"/>
                <a:cs typeface="Microsoft JhengHei"/>
                <a:sym typeface="Microsoft JhengHei"/>
              </a:rPr>
              <a:t>建立沟通对话 
</a:t>
            </a:r>
            <a:r>
              <a:rPr lang="en-US" altLang="zh-CN" sz="1800" b="1" dirty="0">
                <a:latin typeface="Microsoft JhengHei"/>
                <a:ea typeface="Microsoft JhengHei"/>
                <a:cs typeface="Microsoft JhengHei"/>
                <a:sym typeface="Microsoft JhengHei"/>
              </a:rPr>
              <a:t>2. </a:t>
            </a:r>
            <a:r>
              <a:rPr lang="zh-CN" altLang="en-US" sz="1800" b="1" dirty="0">
                <a:latin typeface="Microsoft JhengHei"/>
                <a:ea typeface="Microsoft JhengHei"/>
                <a:cs typeface="Microsoft JhengHei"/>
                <a:sym typeface="Microsoft JhengHei"/>
              </a:rPr>
              <a:t>互相聆听 （同理心、肯定子女感受）
</a:t>
            </a:r>
            <a:r>
              <a:rPr lang="en-US" altLang="zh-CN" sz="1800" b="1" dirty="0">
                <a:latin typeface="Microsoft JhengHei"/>
                <a:ea typeface="Microsoft JhengHei"/>
                <a:cs typeface="Microsoft JhengHei"/>
                <a:sym typeface="Microsoft JhengHei"/>
              </a:rPr>
              <a:t>3. </a:t>
            </a:r>
            <a:r>
              <a:rPr lang="zh-CN" altLang="en-US" sz="1800" b="1" dirty="0">
                <a:latin typeface="Microsoft JhengHei"/>
                <a:ea typeface="Microsoft JhengHei"/>
                <a:cs typeface="Microsoft JhengHei"/>
                <a:sym typeface="Microsoft JhengHei"/>
              </a:rPr>
              <a:t>找出共同好处 
</a:t>
            </a:r>
            <a:r>
              <a:rPr lang="en-US" altLang="zh-CN" sz="1800" b="1" dirty="0">
                <a:latin typeface="Microsoft JhengHei"/>
                <a:ea typeface="Microsoft JhengHei"/>
                <a:cs typeface="Microsoft JhengHei"/>
                <a:sym typeface="Microsoft JhengHei"/>
              </a:rPr>
              <a:t>4. </a:t>
            </a:r>
            <a:r>
              <a:rPr lang="zh-CN" altLang="en-US" sz="1800" b="1" dirty="0">
                <a:latin typeface="Microsoft JhengHei"/>
                <a:ea typeface="Microsoft JhengHei"/>
                <a:cs typeface="Microsoft JhengHei"/>
                <a:sym typeface="Microsoft JhengHei"/>
              </a:rPr>
              <a:t>制订双方协议 
</a:t>
            </a:r>
            <a:r>
              <a:rPr lang="en-US" altLang="zh-CN" sz="1800" b="1" dirty="0">
                <a:latin typeface="Microsoft JhengHei"/>
                <a:ea typeface="Microsoft JhengHei"/>
                <a:cs typeface="Microsoft JhengHei"/>
                <a:sym typeface="Microsoft JhengHei"/>
              </a:rPr>
              <a:t>5. </a:t>
            </a:r>
            <a:r>
              <a:rPr lang="zh-CN" altLang="en-US" sz="1800" b="1" dirty="0">
                <a:latin typeface="Microsoft JhengHei"/>
                <a:ea typeface="Microsoft JhengHei"/>
                <a:cs typeface="Microsoft JhengHei"/>
                <a:sym typeface="Microsoft JhengHei"/>
              </a:rPr>
              <a:t>确定子女明白</a:t>
            </a:r>
            <a:endParaRPr sz="1800" b="1" dirty="0">
              <a:latin typeface="Microsoft JhengHei"/>
              <a:ea typeface="Microsoft JhengHei"/>
              <a:cs typeface="Microsoft JhengHei"/>
              <a:sym typeface="Microsoft JhengHei"/>
            </a:endParaRPr>
          </a:p>
        </p:txBody>
      </p:sp>
      <p:pic>
        <p:nvPicPr>
          <p:cNvPr id="5" name="圖片 4">
            <a:extLst>
              <a:ext uri="{FF2B5EF4-FFF2-40B4-BE49-F238E27FC236}">
                <a16:creationId xmlns:a16="http://schemas.microsoft.com/office/drawing/2014/main" id="{F010CF37-3105-4BCE-A4D9-882182AF7B6D}"/>
              </a:ext>
            </a:extLst>
          </p:cNvPr>
          <p:cNvPicPr>
            <a:picLocks noChangeAspect="1"/>
          </p:cNvPicPr>
          <p:nvPr/>
        </p:nvPicPr>
        <p:blipFill>
          <a:blip r:embed="rId3"/>
          <a:stretch>
            <a:fillRect/>
          </a:stretch>
        </p:blipFill>
        <p:spPr>
          <a:xfrm>
            <a:off x="1534283" y="1056041"/>
            <a:ext cx="5281684" cy="2845559"/>
          </a:xfrm>
          <a:prstGeom prst="rect">
            <a:avLst/>
          </a:prstGeom>
        </p:spPr>
      </p:pic>
      <p:sp>
        <p:nvSpPr>
          <p:cNvPr id="7" name="Rectangle 5">
            <a:extLst>
              <a:ext uri="{FF2B5EF4-FFF2-40B4-BE49-F238E27FC236}">
                <a16:creationId xmlns:a16="http://schemas.microsoft.com/office/drawing/2014/main" id="{97ADF61C-C5E8-46B5-A101-7D4F069A7DBF}"/>
              </a:ext>
            </a:extLst>
          </p:cNvPr>
          <p:cNvSpPr>
            <a:spLocks noChangeArrowheads="1"/>
          </p:cNvSpPr>
          <p:nvPr/>
        </p:nvSpPr>
        <p:spPr bwMode="auto">
          <a:xfrm>
            <a:off x="2383735" y="3997698"/>
            <a:ext cx="613161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hlinkClick r:id="rId4"/>
              </a:rPr>
              <a:t>影片1-《當子女機不離手 — 教養青少年的技法和心法》訂立協議.mp4</a:t>
            </a:r>
            <a:endParaRPr kumimoji="0" lang="en-US" altLang="en-US"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p:txBody>
      </p:sp>
      <p:sp>
        <p:nvSpPr>
          <p:cNvPr id="9" name="Google Shape;149;p27">
            <a:extLst>
              <a:ext uri="{FF2B5EF4-FFF2-40B4-BE49-F238E27FC236}">
                <a16:creationId xmlns:a16="http://schemas.microsoft.com/office/drawing/2014/main" id="{8907383A-3660-4838-8F13-C4257E8ECDFE}"/>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6" name="Google Shape;726;p62"/>
          <p:cNvSpPr/>
          <p:nvPr/>
        </p:nvSpPr>
        <p:spPr>
          <a:xfrm>
            <a:off x="1039825" y="305750"/>
            <a:ext cx="313530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r>
              <a:rPr lang="zh-TW" altLang="en-US" sz="2500" b="1" dirty="0">
                <a:solidFill>
                  <a:schemeClr val="lt1"/>
                </a:solidFill>
                <a:latin typeface="Microsoft JhengHei"/>
                <a:ea typeface="Microsoft JhengHei"/>
                <a:cs typeface="Microsoft JhengHei"/>
                <a:sym typeface="Microsoft JhengHei"/>
              </a:rPr>
              <a:t>执行协议</a:t>
            </a:r>
            <a:r>
              <a:rPr lang="zh-TW" sz="2500" b="1" dirty="0">
                <a:solidFill>
                  <a:schemeClr val="lt1"/>
                </a:solidFill>
                <a:latin typeface="Microsoft JhengHei"/>
                <a:ea typeface="Microsoft JhengHei"/>
                <a:cs typeface="Microsoft JhengHei"/>
                <a:sym typeface="Microsoft JhengHei"/>
              </a:rPr>
              <a:t> - 影片分享</a:t>
            </a:r>
            <a:endParaRPr sz="2500" b="1" dirty="0">
              <a:solidFill>
                <a:schemeClr val="lt1"/>
              </a:solidFill>
              <a:latin typeface="Microsoft JhengHei"/>
              <a:ea typeface="Microsoft JhengHei"/>
              <a:cs typeface="Microsoft JhengHei"/>
              <a:sym typeface="Microsoft JhengHei"/>
            </a:endParaRPr>
          </a:p>
        </p:txBody>
      </p:sp>
      <p:sp>
        <p:nvSpPr>
          <p:cNvPr id="727" name="Google Shape;727;p6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35</a:t>
            </a:fld>
            <a:endParaRPr/>
          </a:p>
        </p:txBody>
      </p:sp>
      <p:pic>
        <p:nvPicPr>
          <p:cNvPr id="5" name="圖片 4">
            <a:extLst>
              <a:ext uri="{FF2B5EF4-FFF2-40B4-BE49-F238E27FC236}">
                <a16:creationId xmlns:a16="http://schemas.microsoft.com/office/drawing/2014/main" id="{6CB3CE3A-E2AC-4D0F-B340-2E67F9CE241E}"/>
              </a:ext>
            </a:extLst>
          </p:cNvPr>
          <p:cNvPicPr>
            <a:picLocks noChangeAspect="1"/>
          </p:cNvPicPr>
          <p:nvPr/>
        </p:nvPicPr>
        <p:blipFill>
          <a:blip r:embed="rId3"/>
          <a:stretch>
            <a:fillRect/>
          </a:stretch>
        </p:blipFill>
        <p:spPr>
          <a:xfrm>
            <a:off x="1570780" y="1071928"/>
            <a:ext cx="5396757" cy="2891441"/>
          </a:xfrm>
          <a:prstGeom prst="rect">
            <a:avLst/>
          </a:prstGeom>
        </p:spPr>
      </p:pic>
      <p:sp>
        <p:nvSpPr>
          <p:cNvPr id="13" name="Google Shape;718;p61">
            <a:extLst>
              <a:ext uri="{FF2B5EF4-FFF2-40B4-BE49-F238E27FC236}">
                <a16:creationId xmlns:a16="http://schemas.microsoft.com/office/drawing/2014/main" id="{AE53125B-49F7-4D89-A5B3-AE4C3761503E}"/>
              </a:ext>
            </a:extLst>
          </p:cNvPr>
          <p:cNvSpPr txBox="1"/>
          <p:nvPr/>
        </p:nvSpPr>
        <p:spPr>
          <a:xfrm>
            <a:off x="1302337" y="4020195"/>
            <a:ext cx="5665200" cy="1033384"/>
          </a:xfrm>
          <a:prstGeom prst="rect">
            <a:avLst/>
          </a:prstGeom>
          <a:noFill/>
          <a:ln>
            <a:noFill/>
          </a:ln>
        </p:spPr>
        <p:txBody>
          <a:bodyPr spcFirstLastPara="1" wrap="square" lIns="91425" tIns="91425" rIns="91425" bIns="91425" anchor="t" anchorCtr="0">
            <a:noAutofit/>
          </a:bodyPr>
          <a:lstStyle/>
          <a:p>
            <a:pPr lvl="0"/>
            <a:r>
              <a:rPr lang="zh-TW" altLang="en-US" dirty="0">
                <a:solidFill>
                  <a:schemeClr val="dk1"/>
                </a:solidFill>
                <a:latin typeface="Microsoft JhengHei"/>
                <a:ea typeface="Microsoft JhengHei"/>
                <a:cs typeface="Microsoft JhengHei"/>
                <a:sym typeface="Microsoft JhengHei"/>
              </a:rPr>
              <a:t>影片连结：</a:t>
            </a:r>
            <a:endParaRPr lang="en-HK" altLang="zh-TW" dirty="0">
              <a:solidFill>
                <a:schemeClr val="dk1"/>
              </a:solidFill>
              <a:latin typeface="Microsoft JhengHei"/>
              <a:ea typeface="Microsoft JhengHei"/>
              <a:cs typeface="Microsoft JhengHei"/>
              <a:sym typeface="Microsoft JhengHei"/>
            </a:endParaRPr>
          </a:p>
          <a:p>
            <a:r>
              <a:rPr lang="zh-CN" altLang="en-US" dirty="0">
                <a:solidFill>
                  <a:schemeClr val="dk1"/>
                </a:solidFill>
                <a:latin typeface="Microsoft JhengHei"/>
                <a:ea typeface="Microsoft JhengHei"/>
                <a:cs typeface="Microsoft JhengHei"/>
                <a:sym typeface="Microsoft JhengHei"/>
              </a:rPr>
              <a:t>承蒙突破出版社授权，影片出自</a:t>
            </a:r>
            <a:r>
              <a:rPr lang="en-US" altLang="zh-CN" dirty="0">
                <a:solidFill>
                  <a:schemeClr val="dk1"/>
                </a:solidFill>
                <a:latin typeface="Microsoft JhengHei"/>
                <a:ea typeface="Microsoft JhengHei"/>
                <a:cs typeface="Microsoft JhengHei"/>
                <a:sym typeface="Microsoft JhengHei"/>
              </a:rPr>
              <a:t>《</a:t>
            </a:r>
            <a:r>
              <a:rPr lang="zh-CN" altLang="en-US" dirty="0">
                <a:solidFill>
                  <a:schemeClr val="dk1"/>
                </a:solidFill>
                <a:latin typeface="Microsoft JhengHei"/>
                <a:ea typeface="Microsoft JhengHei"/>
                <a:cs typeface="Microsoft JhengHei"/>
                <a:sym typeface="Microsoft JhengHei"/>
              </a:rPr>
              <a:t>当子女机不离手 </a:t>
            </a:r>
            <a:r>
              <a:rPr lang="en-US" altLang="zh-CN" dirty="0">
                <a:solidFill>
                  <a:schemeClr val="dk1"/>
                </a:solidFill>
                <a:latin typeface="Microsoft JhengHei"/>
                <a:ea typeface="Microsoft JhengHei"/>
                <a:cs typeface="Microsoft JhengHei"/>
                <a:sym typeface="Microsoft JhengHei"/>
              </a:rPr>
              <a:t>— </a:t>
            </a:r>
            <a:r>
              <a:rPr lang="zh-CN" altLang="en-US" dirty="0">
                <a:solidFill>
                  <a:schemeClr val="dk1"/>
                </a:solidFill>
                <a:latin typeface="Microsoft JhengHei"/>
                <a:ea typeface="Microsoft JhengHei"/>
                <a:cs typeface="Microsoft JhengHei"/>
                <a:sym typeface="Microsoft JhengHei"/>
              </a:rPr>
              <a:t>教养青少年的技法和心法</a:t>
            </a:r>
            <a:r>
              <a:rPr lang="en-US" altLang="zh-CN" dirty="0">
                <a:solidFill>
                  <a:schemeClr val="dk1"/>
                </a:solidFill>
                <a:latin typeface="Microsoft JhengHei"/>
                <a:ea typeface="Microsoft JhengHei"/>
                <a:cs typeface="Microsoft JhengHei"/>
                <a:sym typeface="Microsoft JhengHei"/>
              </a:rPr>
              <a:t>》</a:t>
            </a:r>
            <a:r>
              <a:rPr lang="zh-CN" altLang="en-US" dirty="0">
                <a:solidFill>
                  <a:schemeClr val="dk1"/>
                </a:solidFill>
                <a:latin typeface="Microsoft JhengHei"/>
                <a:ea typeface="Microsoft JhengHei"/>
                <a:cs typeface="Microsoft JhengHei"/>
                <a:sym typeface="Microsoft JhengHei"/>
              </a:rPr>
              <a:t>学习影片。 请勿复制及下载。</a:t>
            </a:r>
            <a:endParaRPr lang="en-HK" altLang="zh-TW" dirty="0">
              <a:solidFill>
                <a:schemeClr val="dk1"/>
              </a:solidFill>
              <a:latin typeface="Microsoft JhengHei"/>
              <a:ea typeface="Microsoft JhengHei"/>
              <a:cs typeface="Microsoft JhengHei"/>
              <a:sym typeface="Microsoft JhengHei"/>
            </a:endParaRPr>
          </a:p>
        </p:txBody>
      </p:sp>
      <p:sp>
        <p:nvSpPr>
          <p:cNvPr id="9" name="TextBox 8">
            <a:extLst>
              <a:ext uri="{FF2B5EF4-FFF2-40B4-BE49-F238E27FC236}">
                <a16:creationId xmlns:a16="http://schemas.microsoft.com/office/drawing/2014/main" id="{3EF08E4D-82EC-4F51-9F58-015D5F2CE068}"/>
              </a:ext>
            </a:extLst>
          </p:cNvPr>
          <p:cNvSpPr txBox="1"/>
          <p:nvPr/>
        </p:nvSpPr>
        <p:spPr>
          <a:xfrm>
            <a:off x="2199343" y="4057539"/>
            <a:ext cx="6216098" cy="307777"/>
          </a:xfrm>
          <a:prstGeom prst="rect">
            <a:avLst/>
          </a:prstGeom>
          <a:noFill/>
        </p:spPr>
        <p:txBody>
          <a:bodyPr wrap="square">
            <a:spAutoFit/>
          </a:bodyPr>
          <a:lstStyle/>
          <a:p>
            <a:r>
              <a:rPr lang="zh-TW" sz="1400" u="sng" dirty="0">
                <a:solidFill>
                  <a:srgbClr val="0000FF"/>
                </a:solidFill>
                <a:effectLst/>
                <a:latin typeface="微軟正黑體" panose="020B0604030504040204" pitchFamily="34" charset="-120"/>
                <a:ea typeface="微軟正黑體" panose="020B0604030504040204" pitchFamily="34" charset="-120"/>
                <a:hlinkClick r:id="rId4"/>
              </a:rPr>
              <a:t>影片</a:t>
            </a:r>
            <a:r>
              <a:rPr lang="en-US" sz="1400" u="sng" dirty="0">
                <a:solidFill>
                  <a:srgbClr val="0000FF"/>
                </a:solidFill>
                <a:effectLst/>
                <a:latin typeface="微軟正黑體" panose="020B0604030504040204" pitchFamily="34" charset="-120"/>
                <a:ea typeface="微軟正黑體" panose="020B0604030504040204" pitchFamily="34" charset="-120"/>
                <a:hlinkClick r:id="rId4"/>
              </a:rPr>
              <a:t>2-</a:t>
            </a:r>
            <a:r>
              <a:rPr lang="zh-TW" sz="1400" u="sng" dirty="0">
                <a:solidFill>
                  <a:srgbClr val="0000FF"/>
                </a:solidFill>
                <a:effectLst/>
                <a:latin typeface="微軟正黑體" panose="020B0604030504040204" pitchFamily="34" charset="-120"/>
                <a:ea typeface="微軟正黑體" panose="020B0604030504040204" pitchFamily="34" charset="-120"/>
                <a:hlinkClick r:id="rId4"/>
              </a:rPr>
              <a:t>《當子女機不離手</a:t>
            </a:r>
            <a:r>
              <a:rPr lang="en-US" sz="1400" u="sng" dirty="0">
                <a:solidFill>
                  <a:srgbClr val="0000FF"/>
                </a:solidFill>
                <a:effectLst/>
                <a:latin typeface="微軟正黑體" panose="020B0604030504040204" pitchFamily="34" charset="-120"/>
                <a:ea typeface="微軟正黑體" panose="020B0604030504040204" pitchFamily="34" charset="-120"/>
                <a:hlinkClick r:id="rId4"/>
              </a:rPr>
              <a:t> — </a:t>
            </a:r>
            <a:r>
              <a:rPr lang="zh-TW" sz="1400" u="sng" dirty="0">
                <a:solidFill>
                  <a:srgbClr val="0000FF"/>
                </a:solidFill>
                <a:effectLst/>
                <a:latin typeface="微軟正黑體" panose="020B0604030504040204" pitchFamily="34" charset="-120"/>
                <a:ea typeface="微軟正黑體" panose="020B0604030504040204" pitchFamily="34" charset="-120"/>
                <a:hlinkClick r:id="rId4"/>
              </a:rPr>
              <a:t>教養青少年的技法和心法》執行協議</a:t>
            </a:r>
            <a:r>
              <a:rPr lang="en-US" sz="1400" u="sng" dirty="0">
                <a:solidFill>
                  <a:srgbClr val="0000FF"/>
                </a:solidFill>
                <a:effectLst/>
                <a:latin typeface="微軟正黑體" panose="020B0604030504040204" pitchFamily="34" charset="-120"/>
                <a:ea typeface="微軟正黑體" panose="020B0604030504040204" pitchFamily="34" charset="-120"/>
                <a:hlinkClick r:id="rId4"/>
              </a:rPr>
              <a:t>.mp4</a:t>
            </a:r>
            <a:endParaRPr lang="en-US" dirty="0">
              <a:latin typeface="微軟正黑體" panose="020B0604030504040204" pitchFamily="34" charset="-120"/>
              <a:ea typeface="微軟正黑體" panose="020B0604030504040204" pitchFamily="34" charset="-120"/>
            </a:endParaRPr>
          </a:p>
        </p:txBody>
      </p:sp>
      <p:sp>
        <p:nvSpPr>
          <p:cNvPr id="8" name="Google Shape;149;p27">
            <a:extLst>
              <a:ext uri="{FF2B5EF4-FFF2-40B4-BE49-F238E27FC236}">
                <a16:creationId xmlns:a16="http://schemas.microsoft.com/office/drawing/2014/main" id="{765A8B2F-07D2-40CD-9125-22FF7CCDB53A}"/>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4">
          <a:extLst>
            <a:ext uri="{FF2B5EF4-FFF2-40B4-BE49-F238E27FC236}">
              <a16:creationId xmlns:a16="http://schemas.microsoft.com/office/drawing/2014/main" id="{5DCA4F0D-E397-2002-9997-50A999FD4A8E}"/>
            </a:ext>
          </a:extLst>
        </p:cNvPr>
        <p:cNvGrpSpPr/>
        <p:nvPr/>
      </p:nvGrpSpPr>
      <p:grpSpPr>
        <a:xfrm>
          <a:off x="0" y="0"/>
          <a:ext cx="0" cy="0"/>
          <a:chOff x="0" y="0"/>
          <a:chExt cx="0" cy="0"/>
        </a:xfrm>
      </p:grpSpPr>
      <p:sp>
        <p:nvSpPr>
          <p:cNvPr id="726" name="Google Shape;726;p62">
            <a:extLst>
              <a:ext uri="{FF2B5EF4-FFF2-40B4-BE49-F238E27FC236}">
                <a16:creationId xmlns:a16="http://schemas.microsoft.com/office/drawing/2014/main" id="{BC4D75D1-3CE9-12EE-0D95-4526051A4AEA}"/>
              </a:ext>
            </a:extLst>
          </p:cNvPr>
          <p:cNvSpPr/>
          <p:nvPr/>
        </p:nvSpPr>
        <p:spPr>
          <a:xfrm>
            <a:off x="1239206" y="292458"/>
            <a:ext cx="498284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r>
              <a:rPr lang="zh-CN" altLang="en-US" sz="2500" b="1" dirty="0">
                <a:solidFill>
                  <a:schemeClr val="lt1"/>
                </a:solidFill>
                <a:latin typeface="Microsoft JhengHei"/>
                <a:ea typeface="Microsoft JhengHei"/>
                <a:cs typeface="Microsoft JhengHei"/>
                <a:sym typeface="Microsoft JhengHei"/>
              </a:rPr>
              <a:t>改善亲子沟通的技巧 </a:t>
            </a:r>
            <a:r>
              <a:rPr lang="en-US" altLang="zh-CN" sz="2500" b="1" dirty="0">
                <a:solidFill>
                  <a:schemeClr val="lt1"/>
                </a:solidFill>
                <a:latin typeface="Microsoft JhengHei"/>
                <a:ea typeface="Microsoft JhengHei"/>
                <a:cs typeface="Microsoft JhengHei"/>
                <a:sym typeface="Microsoft JhengHei"/>
              </a:rPr>
              <a:t>- </a:t>
            </a:r>
            <a:r>
              <a:rPr lang="zh-CN" altLang="en-US" sz="2500" b="1" dirty="0">
                <a:solidFill>
                  <a:schemeClr val="lt1"/>
                </a:solidFill>
                <a:latin typeface="Microsoft JhengHei"/>
                <a:ea typeface="Microsoft JhengHei"/>
                <a:cs typeface="Microsoft JhengHei"/>
                <a:sym typeface="Microsoft JhengHei"/>
              </a:rPr>
              <a:t>角色扮演</a:t>
            </a:r>
            <a:endParaRPr sz="2500" b="1" dirty="0">
              <a:solidFill>
                <a:schemeClr val="lt1"/>
              </a:solidFill>
              <a:latin typeface="Microsoft JhengHei"/>
              <a:ea typeface="Microsoft JhengHei"/>
              <a:sym typeface="Microsoft JhengHei"/>
            </a:endParaRPr>
          </a:p>
        </p:txBody>
      </p:sp>
      <p:sp>
        <p:nvSpPr>
          <p:cNvPr id="727" name="Google Shape;727;p62">
            <a:extLst>
              <a:ext uri="{FF2B5EF4-FFF2-40B4-BE49-F238E27FC236}">
                <a16:creationId xmlns:a16="http://schemas.microsoft.com/office/drawing/2014/main" id="{57D7C9DE-4490-9612-09A2-76CEE6CEFDA6}"/>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36</a:t>
            </a:fld>
            <a:endParaRPr/>
          </a:p>
        </p:txBody>
      </p:sp>
      <p:sp>
        <p:nvSpPr>
          <p:cNvPr id="3" name="TextBox 2">
            <a:extLst>
              <a:ext uri="{FF2B5EF4-FFF2-40B4-BE49-F238E27FC236}">
                <a16:creationId xmlns:a16="http://schemas.microsoft.com/office/drawing/2014/main" id="{61CCD16B-1058-3FEC-6884-DB97A41B0698}"/>
              </a:ext>
            </a:extLst>
          </p:cNvPr>
          <p:cNvSpPr txBox="1"/>
          <p:nvPr/>
        </p:nvSpPr>
        <p:spPr>
          <a:xfrm>
            <a:off x="1030160" y="1173931"/>
            <a:ext cx="6920660" cy="308802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spcAft>
                <a:spcPts val="800"/>
              </a:spcAft>
            </a:pPr>
            <a:r>
              <a:rPr lang="zh-TW" altLang="en-US" sz="2400" b="1" dirty="0">
                <a:solidFill>
                  <a:schemeClr val="dk1"/>
                </a:solidFill>
                <a:latin typeface="Microsoft JhengHei"/>
                <a:ea typeface="Microsoft JhengHei"/>
                <a:sym typeface="Calibri"/>
              </a:rPr>
              <a:t>分組练习：</a:t>
            </a:r>
            <a:br>
              <a:rPr lang="en-HK" altLang="zh-TW" sz="2400" b="1" dirty="0">
                <a:solidFill>
                  <a:schemeClr val="dk1"/>
                </a:solidFill>
                <a:latin typeface="Microsoft JhengHei"/>
                <a:ea typeface="Microsoft JhengHei"/>
                <a:sym typeface="Calibri"/>
              </a:rPr>
            </a:br>
            <a:r>
              <a:rPr lang="zh-TW" altLang="en-US" sz="2400" b="1" dirty="0">
                <a:latin typeface="Microsoft JhengHei"/>
                <a:ea typeface="Microsoft JhengHei"/>
                <a:sym typeface="Calibri"/>
              </a:rPr>
              <a:t>一人扮演家長，另一人扮演子女</a:t>
            </a:r>
            <a:endParaRPr lang="en-HK" sz="2400" b="1" dirty="0">
              <a:solidFill>
                <a:schemeClr val="dk1"/>
              </a:solidFill>
              <a:latin typeface="Microsoft JhengHei"/>
              <a:ea typeface="Microsoft JhengHei"/>
              <a:sym typeface="Calibri"/>
            </a:endParaRPr>
          </a:p>
          <a:p>
            <a:pPr>
              <a:spcAft>
                <a:spcPts val="800"/>
              </a:spcAft>
            </a:pPr>
            <a:r>
              <a:rPr lang="zh-TW" altLang="en-US" sz="2000" b="1" dirty="0">
                <a:solidFill>
                  <a:srgbClr val="C00000"/>
                </a:solidFill>
                <a:latin typeface="Microsoft JhengHei"/>
                <a:ea typeface="Microsoft JhengHei"/>
                <a:sym typeface="Calibri"/>
              </a:rPr>
              <a:t>情境：</a:t>
            </a:r>
            <a:endParaRPr lang="en-HK" sz="2000" b="1" dirty="0">
              <a:solidFill>
                <a:srgbClr val="C00000"/>
              </a:solidFill>
              <a:latin typeface="Microsoft JhengHei"/>
              <a:ea typeface="Microsoft JhengHei"/>
              <a:sym typeface="Calibri"/>
            </a:endParaRPr>
          </a:p>
          <a:p>
            <a:pPr marL="342900" lvl="0" indent="-342900">
              <a:spcAft>
                <a:spcPts val="800"/>
              </a:spcAft>
              <a:buFont typeface="Symbol" panose="05050102010706020507" pitchFamily="18" charset="2"/>
              <a:buChar char=""/>
            </a:pPr>
            <a:r>
              <a:rPr lang="zh-CN" altLang="en-US" sz="2000" b="1" dirty="0">
                <a:latin typeface="Microsoft JhengHei"/>
                <a:ea typeface="Microsoft JhengHei"/>
                <a:sym typeface="Calibri"/>
              </a:rPr>
              <a:t>子乐每天花</a:t>
            </a:r>
            <a:r>
              <a:rPr lang="en-US" altLang="zh-CN" sz="2000" b="1" dirty="0">
                <a:latin typeface="Microsoft JhengHei"/>
                <a:ea typeface="Microsoft JhengHei"/>
                <a:sym typeface="Calibri"/>
              </a:rPr>
              <a:t>5</a:t>
            </a:r>
            <a:r>
              <a:rPr lang="zh-CN" altLang="en-US" sz="2000" b="1" dirty="0">
                <a:latin typeface="Microsoft JhengHei"/>
                <a:ea typeface="Microsoft JhengHei"/>
                <a:sym typeface="Calibri"/>
              </a:rPr>
              <a:t>至</a:t>
            </a:r>
            <a:r>
              <a:rPr lang="en-US" altLang="zh-CN" sz="2000" b="1" dirty="0">
                <a:latin typeface="Microsoft JhengHei"/>
                <a:ea typeface="Microsoft JhengHei"/>
                <a:sym typeface="Calibri"/>
              </a:rPr>
              <a:t>6</a:t>
            </a:r>
            <a:r>
              <a:rPr lang="zh-CN" altLang="en-US" sz="2000" b="1" dirty="0">
                <a:latin typeface="Microsoft JhengHei"/>
                <a:ea typeface="Microsoft JhengHei"/>
                <a:sym typeface="Calibri"/>
              </a:rPr>
              <a:t>小时上网打机，因太沉迷，每晚只睡</a:t>
            </a:r>
            <a:r>
              <a:rPr lang="en-US" altLang="zh-CN" sz="2000" b="1" dirty="0">
                <a:latin typeface="Microsoft JhengHei"/>
                <a:ea typeface="Microsoft JhengHei"/>
                <a:sym typeface="Calibri"/>
              </a:rPr>
              <a:t>3</a:t>
            </a:r>
            <a:r>
              <a:rPr lang="zh-CN" altLang="en-US" sz="2000" b="1" dirty="0">
                <a:latin typeface="Microsoft JhengHei"/>
                <a:ea typeface="Microsoft JhengHei"/>
                <a:sym typeface="Calibri"/>
              </a:rPr>
              <a:t>至</a:t>
            </a:r>
            <a:r>
              <a:rPr lang="en-US" altLang="zh-CN" sz="2000" b="1" dirty="0">
                <a:latin typeface="Microsoft JhengHei"/>
                <a:ea typeface="Microsoft JhengHei"/>
                <a:sym typeface="Calibri"/>
              </a:rPr>
              <a:t>4</a:t>
            </a:r>
            <a:r>
              <a:rPr lang="zh-CN" altLang="en-US" sz="2000" b="1" dirty="0">
                <a:latin typeface="Microsoft JhengHei"/>
                <a:ea typeface="Microsoft JhengHei"/>
                <a:sym typeface="Calibri"/>
              </a:rPr>
              <a:t>小时
学校老师也留意到子乐于课堂上「钓鱼」。 作为父母，你希望子乐减少打机时间，但又不想引起争执
你会如何跟子乐制订上网时间？</a:t>
            </a:r>
            <a:endParaRPr lang="en-HK" altLang="zh-TW" sz="2000" b="1" dirty="0">
              <a:solidFill>
                <a:schemeClr val="dk1"/>
              </a:solidFill>
              <a:latin typeface="Microsoft JhengHei"/>
              <a:ea typeface="Microsoft JhengHei"/>
              <a:sym typeface="Calibri"/>
            </a:endParaRPr>
          </a:p>
        </p:txBody>
      </p:sp>
      <p:sp>
        <p:nvSpPr>
          <p:cNvPr id="6" name="Google Shape;149;p27">
            <a:extLst>
              <a:ext uri="{FF2B5EF4-FFF2-40B4-BE49-F238E27FC236}">
                <a16:creationId xmlns:a16="http://schemas.microsoft.com/office/drawing/2014/main" id="{FC872CEB-C9B9-4FD3-AE0C-5A7C7D757101}"/>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23438438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4">
          <a:extLst>
            <a:ext uri="{FF2B5EF4-FFF2-40B4-BE49-F238E27FC236}">
              <a16:creationId xmlns:a16="http://schemas.microsoft.com/office/drawing/2014/main" id="{8BB84635-A148-03EA-9E40-46628A5ACA88}"/>
            </a:ext>
          </a:extLst>
        </p:cNvPr>
        <p:cNvGrpSpPr/>
        <p:nvPr/>
      </p:nvGrpSpPr>
      <p:grpSpPr>
        <a:xfrm>
          <a:off x="0" y="0"/>
          <a:ext cx="0" cy="0"/>
          <a:chOff x="0" y="0"/>
          <a:chExt cx="0" cy="0"/>
        </a:xfrm>
      </p:grpSpPr>
      <p:sp>
        <p:nvSpPr>
          <p:cNvPr id="726" name="Google Shape;726;p62">
            <a:extLst>
              <a:ext uri="{FF2B5EF4-FFF2-40B4-BE49-F238E27FC236}">
                <a16:creationId xmlns:a16="http://schemas.microsoft.com/office/drawing/2014/main" id="{250096B5-F0B0-FD30-7E8B-099F7047CC6A}"/>
              </a:ext>
            </a:extLst>
          </p:cNvPr>
          <p:cNvSpPr/>
          <p:nvPr/>
        </p:nvSpPr>
        <p:spPr>
          <a:xfrm>
            <a:off x="1239206" y="292458"/>
            <a:ext cx="498284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r>
              <a:rPr lang="zh-CN" altLang="en-US" sz="2500" b="1" dirty="0">
                <a:solidFill>
                  <a:schemeClr val="lt1"/>
                </a:solidFill>
                <a:latin typeface="Microsoft JhengHei"/>
                <a:ea typeface="Microsoft JhengHei"/>
                <a:cs typeface="Microsoft JhengHei"/>
                <a:sym typeface="Microsoft JhengHei"/>
              </a:rPr>
              <a:t>改善亲子沟通的技巧 </a:t>
            </a:r>
            <a:r>
              <a:rPr lang="en-US" altLang="zh-CN" sz="2500" b="1" dirty="0">
                <a:solidFill>
                  <a:schemeClr val="lt1"/>
                </a:solidFill>
                <a:latin typeface="Microsoft JhengHei"/>
                <a:ea typeface="Microsoft JhengHei"/>
                <a:cs typeface="Microsoft JhengHei"/>
                <a:sym typeface="Microsoft JhengHei"/>
              </a:rPr>
              <a:t>- </a:t>
            </a:r>
            <a:r>
              <a:rPr lang="zh-CN" altLang="en-US" sz="2500" b="1" dirty="0">
                <a:solidFill>
                  <a:schemeClr val="lt1"/>
                </a:solidFill>
                <a:latin typeface="Microsoft JhengHei"/>
                <a:ea typeface="Microsoft JhengHei"/>
                <a:cs typeface="Microsoft JhengHei"/>
                <a:sym typeface="Microsoft JhengHei"/>
              </a:rPr>
              <a:t>角色扮演</a:t>
            </a:r>
            <a:endParaRPr sz="2500" b="1" dirty="0">
              <a:solidFill>
                <a:schemeClr val="lt1"/>
              </a:solidFill>
              <a:latin typeface="Microsoft JhengHei"/>
              <a:ea typeface="Microsoft JhengHei"/>
              <a:sym typeface="Microsoft JhengHei"/>
            </a:endParaRPr>
          </a:p>
        </p:txBody>
      </p:sp>
      <p:sp>
        <p:nvSpPr>
          <p:cNvPr id="727" name="Google Shape;727;p62">
            <a:extLst>
              <a:ext uri="{FF2B5EF4-FFF2-40B4-BE49-F238E27FC236}">
                <a16:creationId xmlns:a16="http://schemas.microsoft.com/office/drawing/2014/main" id="{F766DB35-1D0E-6B12-247E-8FB43C5550C2}"/>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37</a:t>
            </a:fld>
            <a:endParaRPr/>
          </a:p>
        </p:txBody>
      </p:sp>
      <p:sp>
        <p:nvSpPr>
          <p:cNvPr id="2" name="TextBox 1">
            <a:extLst>
              <a:ext uri="{FF2B5EF4-FFF2-40B4-BE49-F238E27FC236}">
                <a16:creationId xmlns:a16="http://schemas.microsoft.com/office/drawing/2014/main" id="{75F79D5B-28E6-DDB6-49C0-26655FD24C65}"/>
              </a:ext>
            </a:extLst>
          </p:cNvPr>
          <p:cNvSpPr txBox="1"/>
          <p:nvPr/>
        </p:nvSpPr>
        <p:spPr>
          <a:xfrm>
            <a:off x="298230" y="930075"/>
            <a:ext cx="4273770" cy="3811300"/>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spcAft>
                <a:spcPts val="800"/>
              </a:spcAft>
            </a:pPr>
            <a:r>
              <a:rPr lang="zh-TW" altLang="en-US" sz="1900" b="1" dirty="0">
                <a:solidFill>
                  <a:srgbClr val="C00000"/>
                </a:solidFill>
                <a:latin typeface="Microsoft JhengHei"/>
                <a:ea typeface="Microsoft JhengHei"/>
              </a:rPr>
              <a:t>沟通提示：</a:t>
            </a:r>
            <a:endParaRPr lang="en-HK" sz="1900" b="1" dirty="0">
              <a:solidFill>
                <a:srgbClr val="C00000"/>
              </a:solidFill>
              <a:latin typeface="Microsoft JhengHei"/>
              <a:ea typeface="Microsoft JhengHei"/>
            </a:endParaRPr>
          </a:p>
          <a:p>
            <a:pPr>
              <a:spcAft>
                <a:spcPts val="800"/>
              </a:spcAft>
            </a:pPr>
            <a:r>
              <a:rPr lang="en-HK" altLang="zh-TW" sz="1800" b="1" dirty="0">
                <a:solidFill>
                  <a:schemeClr val="dk1"/>
                </a:solidFill>
                <a:latin typeface="Microsoft JhengHei"/>
                <a:ea typeface="Microsoft JhengHei"/>
              </a:rPr>
              <a:t>1. </a:t>
            </a:r>
            <a:r>
              <a:rPr lang="zh-CN" altLang="en-US" sz="1800" b="1" dirty="0">
                <a:latin typeface="Microsoft JhengHei"/>
                <a:ea typeface="Microsoft JhengHei"/>
              </a:rPr>
              <a:t>从同理心开始，肯定子女感受</a:t>
            </a:r>
            <a:endParaRPr lang="en-HK" altLang="zh-TW" sz="1800" b="1" dirty="0">
              <a:solidFill>
                <a:schemeClr val="dk1"/>
              </a:solidFill>
              <a:latin typeface="Microsoft JhengHei"/>
              <a:ea typeface="Microsoft JhengHei"/>
            </a:endParaRPr>
          </a:p>
          <a:p>
            <a:pPr>
              <a:spcAft>
                <a:spcPts val="800"/>
              </a:spcAft>
            </a:pPr>
            <a:r>
              <a:rPr lang="en-HK" altLang="zh-TW" sz="1800" b="1" dirty="0">
                <a:solidFill>
                  <a:schemeClr val="dk1"/>
                </a:solidFill>
                <a:latin typeface="Microsoft JhengHei"/>
                <a:ea typeface="Microsoft JhengHei"/>
              </a:rPr>
              <a:t>2. </a:t>
            </a:r>
            <a:r>
              <a:rPr lang="zh-TW" altLang="en-US" sz="1800" b="1" dirty="0">
                <a:solidFill>
                  <a:schemeClr val="dk1"/>
                </a:solidFill>
                <a:latin typeface="Microsoft JhengHei"/>
                <a:ea typeface="Microsoft JhengHei"/>
              </a:rPr>
              <a:t>使用</a:t>
            </a:r>
            <a:r>
              <a:rPr lang="zh-TW" altLang="en-US" sz="1800" b="1" dirty="0">
                <a:solidFill>
                  <a:schemeClr val="accent2">
                    <a:lumMod val="75000"/>
                  </a:schemeClr>
                </a:solidFill>
                <a:latin typeface="Microsoft JhengHei"/>
                <a:ea typeface="Microsoft JhengHei"/>
              </a:rPr>
              <a:t>「我 </a:t>
            </a:r>
            <a:r>
              <a:rPr lang="en-US" altLang="zh-TW" sz="1800" b="1" dirty="0">
                <a:solidFill>
                  <a:schemeClr val="accent2">
                    <a:lumMod val="75000"/>
                  </a:schemeClr>
                </a:solidFill>
                <a:latin typeface="Microsoft JhengHei"/>
                <a:ea typeface="Microsoft JhengHei"/>
              </a:rPr>
              <a:t>-</a:t>
            </a:r>
            <a:r>
              <a:rPr lang="zh-TW" altLang="en-US" sz="1800" b="1" dirty="0">
                <a:solidFill>
                  <a:schemeClr val="accent2">
                    <a:lumMod val="75000"/>
                  </a:schemeClr>
                </a:solidFill>
                <a:latin typeface="Microsoft JhengHei"/>
                <a:ea typeface="Microsoft JhengHei"/>
              </a:rPr>
              <a:t>讯息」语句</a:t>
            </a:r>
            <a:r>
              <a:rPr lang="zh-TW" altLang="en-US" sz="1800" b="1" dirty="0">
                <a:latin typeface="Microsoft JhengHei"/>
                <a:ea typeface="Microsoft JhengHei"/>
              </a:rPr>
              <a:t>，避免责备</a:t>
            </a:r>
            <a:r>
              <a:rPr lang="en-HK" altLang="zh-TW" sz="1800" b="1" dirty="0">
                <a:solidFill>
                  <a:schemeClr val="dk1"/>
                </a:solidFill>
                <a:latin typeface="Microsoft JhengHei"/>
                <a:ea typeface="Microsoft JhengHei"/>
              </a:rPr>
              <a:t> : </a:t>
            </a:r>
          </a:p>
          <a:p>
            <a:pPr marL="342900" lvl="2" indent="376238">
              <a:spcAft>
                <a:spcPts val="800"/>
              </a:spcAft>
              <a:buFont typeface="Symbol" panose="05050102010706020507" pitchFamily="18" charset="2"/>
              <a:buChar char=""/>
            </a:pPr>
            <a:r>
              <a:rPr lang="zh-CN" altLang="en-US" sz="1600" b="1" dirty="0">
                <a:solidFill>
                  <a:schemeClr val="accent2">
                    <a:lumMod val="75000"/>
                  </a:schemeClr>
                </a:solidFill>
                <a:latin typeface="Microsoft JhengHei"/>
                <a:ea typeface="Microsoft JhengHei"/>
              </a:rPr>
              <a:t>例子</a:t>
            </a:r>
            <a:r>
              <a:rPr lang="en-US" altLang="zh-CN" sz="1600" b="1" dirty="0">
                <a:solidFill>
                  <a:schemeClr val="accent2">
                    <a:lumMod val="75000"/>
                  </a:schemeClr>
                </a:solidFill>
                <a:latin typeface="Microsoft JhengHei"/>
                <a:ea typeface="Microsoft JhengHei"/>
              </a:rPr>
              <a:t>1</a:t>
            </a:r>
            <a:r>
              <a:rPr lang="zh-CN" altLang="en-US" sz="1600" b="1" dirty="0">
                <a:solidFill>
                  <a:schemeClr val="accent2">
                    <a:lumMod val="75000"/>
                  </a:schemeClr>
                </a:solidFill>
                <a:latin typeface="Microsoft JhengHei"/>
                <a:ea typeface="Microsoft JhengHei"/>
              </a:rPr>
              <a:t>： 「我留意到你最近连续几晚打机打到很晚才入睡，我很担心你第二天上学会不够精神，甚至影响健康 。 不如我们一起想想，可以怎样平衡你的作息时间？」</a:t>
            </a:r>
            <a:endParaRPr lang="en-US" altLang="zh-CN" sz="1600" b="1" dirty="0">
              <a:solidFill>
                <a:schemeClr val="accent2">
                  <a:lumMod val="75000"/>
                </a:schemeClr>
              </a:solidFill>
              <a:latin typeface="Microsoft JhengHei"/>
              <a:ea typeface="Microsoft JhengHei"/>
            </a:endParaRPr>
          </a:p>
          <a:p>
            <a:pPr marL="342900" lvl="2" indent="376238">
              <a:spcAft>
                <a:spcPts val="800"/>
              </a:spcAft>
              <a:buFont typeface="Symbol" panose="05050102010706020507" pitchFamily="18" charset="2"/>
              <a:buChar char=""/>
            </a:pPr>
            <a:r>
              <a:rPr lang="zh-CN" altLang="en-US" sz="1600" b="1" dirty="0">
                <a:solidFill>
                  <a:schemeClr val="accent2">
                    <a:lumMod val="75000"/>
                  </a:schemeClr>
                </a:solidFill>
                <a:latin typeface="Microsoft JhengHei"/>
                <a:ea typeface="Microsoft JhengHei"/>
              </a:rPr>
              <a:t>例子</a:t>
            </a:r>
            <a:r>
              <a:rPr lang="en-US" altLang="zh-CN" sz="1600" b="1" dirty="0">
                <a:solidFill>
                  <a:schemeClr val="accent2">
                    <a:lumMod val="75000"/>
                  </a:schemeClr>
                </a:solidFill>
                <a:latin typeface="Microsoft JhengHei"/>
                <a:ea typeface="Microsoft JhengHei"/>
              </a:rPr>
              <a:t>2</a:t>
            </a:r>
            <a:r>
              <a:rPr lang="zh-CN" altLang="en-US" sz="1600" b="1" dirty="0">
                <a:solidFill>
                  <a:schemeClr val="accent2">
                    <a:lumMod val="75000"/>
                  </a:schemeClr>
                </a:solidFill>
                <a:latin typeface="Microsoft JhengHei"/>
                <a:ea typeface="Microsoft JhengHei"/>
              </a:rPr>
              <a:t>：「刚才我多次提醒你可以准备食饭，但你都没回应时，我觉得有点失望。 我好珍惜一家人一起吃饭的时间，下次我可以怎样提醒你，你会比较容易接受？」</a:t>
            </a:r>
            <a:endParaRPr lang="en-HK" altLang="zh-TW" sz="1600" b="1" dirty="0">
              <a:solidFill>
                <a:schemeClr val="accent2">
                  <a:lumMod val="75000"/>
                </a:schemeClr>
              </a:solidFill>
              <a:latin typeface="Microsoft JhengHei"/>
              <a:ea typeface="Microsoft JhengHei"/>
            </a:endParaRPr>
          </a:p>
        </p:txBody>
      </p:sp>
      <p:sp>
        <p:nvSpPr>
          <p:cNvPr id="4" name="TextBox 3">
            <a:extLst>
              <a:ext uri="{FF2B5EF4-FFF2-40B4-BE49-F238E27FC236}">
                <a16:creationId xmlns:a16="http://schemas.microsoft.com/office/drawing/2014/main" id="{C826308D-B343-BF04-38D1-197AD40CF012}"/>
              </a:ext>
            </a:extLst>
          </p:cNvPr>
          <p:cNvSpPr txBox="1"/>
          <p:nvPr/>
        </p:nvSpPr>
        <p:spPr>
          <a:xfrm>
            <a:off x="4839629" y="930075"/>
            <a:ext cx="4181708" cy="159017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spcAft>
                <a:spcPts val="800"/>
              </a:spcAft>
            </a:pPr>
            <a:r>
              <a:rPr lang="en-HK" altLang="zh-TW" sz="1800" b="1" dirty="0">
                <a:solidFill>
                  <a:schemeClr val="dk1"/>
                </a:solidFill>
                <a:latin typeface="Microsoft JhengHei"/>
                <a:ea typeface="Microsoft JhengHei"/>
              </a:rPr>
              <a:t>3. </a:t>
            </a:r>
            <a:r>
              <a:rPr lang="zh-CN" altLang="en-US" sz="1800" b="1" dirty="0">
                <a:latin typeface="Microsoft JhengHei"/>
                <a:ea typeface="Microsoft JhengHei"/>
              </a:rPr>
              <a:t>共同制订计划</a:t>
            </a:r>
            <a:endParaRPr lang="en-HK" altLang="zh-TW" sz="1800" b="1" dirty="0">
              <a:solidFill>
                <a:schemeClr val="dk1"/>
              </a:solidFill>
              <a:latin typeface="Microsoft JhengHei"/>
              <a:ea typeface="Microsoft JhengHei"/>
            </a:endParaRPr>
          </a:p>
          <a:p>
            <a:pPr marL="342900" lvl="2" indent="376238">
              <a:spcAft>
                <a:spcPts val="800"/>
              </a:spcAft>
              <a:buFont typeface="Symbol" panose="05050102010706020507" pitchFamily="18" charset="2"/>
              <a:buChar char=""/>
            </a:pPr>
            <a:r>
              <a:rPr lang="zh-CN" altLang="en-US" sz="1600" b="1" dirty="0">
                <a:solidFill>
                  <a:schemeClr val="accent2">
                    <a:lumMod val="75000"/>
                  </a:schemeClr>
                </a:solidFill>
                <a:latin typeface="Microsoft JhengHei"/>
                <a:ea typeface="Microsoft JhengHei"/>
              </a:rPr>
              <a:t>例子：「你觉得每日什么时段最想打机，又最令你放松？ 你会觉得大概多久时间才足够，但又能够有充足的睡眠 ？</a:t>
            </a:r>
            <a:r>
              <a:rPr lang="zh-TW" altLang="en-US" sz="1600" b="1" dirty="0">
                <a:solidFill>
                  <a:schemeClr val="accent2">
                    <a:lumMod val="75000"/>
                  </a:schemeClr>
                </a:solidFill>
                <a:latin typeface="Microsoft JhengHei"/>
                <a:ea typeface="Microsoft JhengHei"/>
              </a:rPr>
              <a:t>」</a:t>
            </a:r>
            <a:endParaRPr lang="en-HK" altLang="zh-TW" sz="1600" b="1" dirty="0">
              <a:solidFill>
                <a:schemeClr val="accent2">
                  <a:lumMod val="75000"/>
                </a:schemeClr>
              </a:solidFill>
              <a:latin typeface="Microsoft JhengHei"/>
              <a:ea typeface="Microsoft JhengHei"/>
            </a:endParaRPr>
          </a:p>
          <a:p>
            <a:pPr>
              <a:spcAft>
                <a:spcPts val="800"/>
              </a:spcAft>
            </a:pPr>
            <a:r>
              <a:rPr lang="en-HK" altLang="zh-TW" sz="1800" b="1" dirty="0">
                <a:solidFill>
                  <a:schemeClr val="dk1"/>
                </a:solidFill>
                <a:latin typeface="Microsoft JhengHei"/>
                <a:ea typeface="Microsoft JhengHei"/>
              </a:rPr>
              <a:t>4. </a:t>
            </a:r>
            <a:r>
              <a:rPr lang="zh-CN" altLang="en-US" sz="1800" b="1" dirty="0">
                <a:latin typeface="Microsoft JhengHei"/>
                <a:ea typeface="Microsoft JhengHei"/>
              </a:rPr>
              <a:t>提供选择与奖励，增加合作动机</a:t>
            </a:r>
            <a:endParaRPr lang="en-HK" sz="1800" b="1" dirty="0">
              <a:solidFill>
                <a:schemeClr val="dk1"/>
              </a:solidFill>
              <a:latin typeface="Microsoft JhengHei"/>
              <a:ea typeface="Microsoft JhengHei"/>
            </a:endParaRPr>
          </a:p>
        </p:txBody>
      </p:sp>
      <p:sp>
        <p:nvSpPr>
          <p:cNvPr id="7" name="Google Shape;149;p27">
            <a:extLst>
              <a:ext uri="{FF2B5EF4-FFF2-40B4-BE49-F238E27FC236}">
                <a16:creationId xmlns:a16="http://schemas.microsoft.com/office/drawing/2014/main" id="{BF44E3BC-7976-4B4B-9513-7C5A75F832CF}"/>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1101635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4">
          <a:extLst>
            <a:ext uri="{FF2B5EF4-FFF2-40B4-BE49-F238E27FC236}">
              <a16:creationId xmlns:a16="http://schemas.microsoft.com/office/drawing/2014/main" id="{C10AC012-1739-5F14-8EA5-68F804F29D8C}"/>
            </a:ext>
          </a:extLst>
        </p:cNvPr>
        <p:cNvGrpSpPr/>
        <p:nvPr/>
      </p:nvGrpSpPr>
      <p:grpSpPr>
        <a:xfrm>
          <a:off x="0" y="0"/>
          <a:ext cx="0" cy="0"/>
          <a:chOff x="0" y="0"/>
          <a:chExt cx="0" cy="0"/>
        </a:xfrm>
      </p:grpSpPr>
      <p:sp>
        <p:nvSpPr>
          <p:cNvPr id="726" name="Google Shape;726;p62">
            <a:extLst>
              <a:ext uri="{FF2B5EF4-FFF2-40B4-BE49-F238E27FC236}">
                <a16:creationId xmlns:a16="http://schemas.microsoft.com/office/drawing/2014/main" id="{4B24C82C-D5F8-A0A4-7D6E-25B0137BF101}"/>
              </a:ext>
            </a:extLst>
          </p:cNvPr>
          <p:cNvSpPr/>
          <p:nvPr/>
        </p:nvSpPr>
        <p:spPr>
          <a:xfrm>
            <a:off x="1239206" y="292458"/>
            <a:ext cx="4982840" cy="4815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r>
              <a:rPr lang="zh-CN" altLang="en-US" sz="2500" b="1" dirty="0">
                <a:solidFill>
                  <a:schemeClr val="lt1"/>
                </a:solidFill>
                <a:latin typeface="Microsoft JhengHei"/>
                <a:ea typeface="Microsoft JhengHei"/>
                <a:cs typeface="Microsoft JhengHei"/>
                <a:sym typeface="Microsoft JhengHei"/>
              </a:rPr>
              <a:t>改善亲子沟通的技巧 </a:t>
            </a:r>
            <a:r>
              <a:rPr lang="en-US" altLang="zh-CN" sz="2500" b="1" dirty="0">
                <a:solidFill>
                  <a:schemeClr val="lt1"/>
                </a:solidFill>
                <a:latin typeface="Microsoft JhengHei"/>
                <a:ea typeface="Microsoft JhengHei"/>
                <a:cs typeface="Microsoft JhengHei"/>
                <a:sym typeface="Microsoft JhengHei"/>
              </a:rPr>
              <a:t>- </a:t>
            </a:r>
            <a:r>
              <a:rPr lang="zh-CN" altLang="en-US" sz="2500" b="1" dirty="0">
                <a:solidFill>
                  <a:schemeClr val="lt1"/>
                </a:solidFill>
                <a:latin typeface="Microsoft JhengHei"/>
                <a:ea typeface="Microsoft JhengHei"/>
                <a:cs typeface="Microsoft JhengHei"/>
                <a:sym typeface="Microsoft JhengHei"/>
              </a:rPr>
              <a:t>角色扮演</a:t>
            </a:r>
            <a:endParaRPr sz="2500" b="1" dirty="0">
              <a:solidFill>
                <a:schemeClr val="lt1"/>
              </a:solidFill>
              <a:latin typeface="Microsoft JhengHei"/>
              <a:ea typeface="Microsoft JhengHei"/>
              <a:sym typeface="Microsoft JhengHei"/>
            </a:endParaRPr>
          </a:p>
        </p:txBody>
      </p:sp>
      <p:sp>
        <p:nvSpPr>
          <p:cNvPr id="727" name="Google Shape;727;p62">
            <a:extLst>
              <a:ext uri="{FF2B5EF4-FFF2-40B4-BE49-F238E27FC236}">
                <a16:creationId xmlns:a16="http://schemas.microsoft.com/office/drawing/2014/main" id="{ECB9E402-5D62-B20C-6A52-A3489A029957}"/>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38</a:t>
            </a:fld>
            <a:endParaRPr/>
          </a:p>
        </p:txBody>
      </p:sp>
      <p:sp>
        <p:nvSpPr>
          <p:cNvPr id="3" name="TextBox 2">
            <a:extLst>
              <a:ext uri="{FF2B5EF4-FFF2-40B4-BE49-F238E27FC236}">
                <a16:creationId xmlns:a16="http://schemas.microsoft.com/office/drawing/2014/main" id="{F2FDD7EC-69DF-017B-5642-51E91FDBB3E9}"/>
              </a:ext>
            </a:extLst>
          </p:cNvPr>
          <p:cNvSpPr txBox="1"/>
          <p:nvPr/>
        </p:nvSpPr>
        <p:spPr>
          <a:xfrm>
            <a:off x="1100030" y="854227"/>
            <a:ext cx="7438953" cy="384721"/>
          </a:xfrm>
          <a:prstGeom prst="rect">
            <a:avLst/>
          </a:prstGeom>
          <a:noFill/>
        </p:spPr>
        <p:txBody>
          <a:bodyPr wrap="square">
            <a:spAutoFit/>
          </a:bodyPr>
          <a:lstStyle/>
          <a:p>
            <a:pPr>
              <a:spcAft>
                <a:spcPts val="800"/>
              </a:spcAft>
            </a:pPr>
            <a:r>
              <a:rPr lang="zh-TW" altLang="en-US" sz="1900" b="1" dirty="0">
                <a:solidFill>
                  <a:srgbClr val="C00000"/>
                </a:solidFill>
                <a:latin typeface="Microsoft JhengHei"/>
                <a:ea typeface="Microsoft JhengHei"/>
                <a:sym typeface="Calibri"/>
              </a:rPr>
              <a:t>对话范例：</a:t>
            </a:r>
            <a:endParaRPr lang="en-HK" sz="1900" b="1" dirty="0">
              <a:solidFill>
                <a:srgbClr val="C00000"/>
              </a:solidFill>
              <a:latin typeface="Microsoft JhengHei"/>
              <a:ea typeface="Microsoft JhengHei"/>
              <a:sym typeface="Calibri"/>
            </a:endParaRPr>
          </a:p>
        </p:txBody>
      </p:sp>
      <p:graphicFrame>
        <p:nvGraphicFramePr>
          <p:cNvPr id="5" name="Table 4">
            <a:extLst>
              <a:ext uri="{FF2B5EF4-FFF2-40B4-BE49-F238E27FC236}">
                <a16:creationId xmlns:a16="http://schemas.microsoft.com/office/drawing/2014/main" id="{838ED37B-90B7-6A88-21CE-3A224E5A236C}"/>
              </a:ext>
            </a:extLst>
          </p:cNvPr>
          <p:cNvGraphicFramePr>
            <a:graphicFrameLocks noGrp="1"/>
          </p:cNvGraphicFramePr>
          <p:nvPr>
            <p:extLst>
              <p:ext uri="{D42A27DB-BD31-4B8C-83A1-F6EECF244321}">
                <p14:modId xmlns:p14="http://schemas.microsoft.com/office/powerpoint/2010/main" val="3640797557"/>
              </p:ext>
            </p:extLst>
          </p:nvPr>
        </p:nvGraphicFramePr>
        <p:xfrm>
          <a:off x="1100030" y="1238948"/>
          <a:ext cx="6978316" cy="3548752"/>
        </p:xfrm>
        <a:graphic>
          <a:graphicData uri="http://schemas.openxmlformats.org/drawingml/2006/table">
            <a:tbl>
              <a:tblPr firstRow="1" firstCol="1" bandRow="1">
                <a:tableStyleId>{74F1F960-47A4-4144-8EEB-9CAA23878D89}</a:tableStyleId>
              </a:tblPr>
              <a:tblGrid>
                <a:gridCol w="2292445">
                  <a:extLst>
                    <a:ext uri="{9D8B030D-6E8A-4147-A177-3AD203B41FA5}">
                      <a16:colId xmlns:a16="http://schemas.microsoft.com/office/drawing/2014/main" val="3998283274"/>
                    </a:ext>
                  </a:extLst>
                </a:gridCol>
                <a:gridCol w="2342546">
                  <a:extLst>
                    <a:ext uri="{9D8B030D-6E8A-4147-A177-3AD203B41FA5}">
                      <a16:colId xmlns:a16="http://schemas.microsoft.com/office/drawing/2014/main" val="549672302"/>
                    </a:ext>
                  </a:extLst>
                </a:gridCol>
                <a:gridCol w="2343325">
                  <a:extLst>
                    <a:ext uri="{9D8B030D-6E8A-4147-A177-3AD203B41FA5}">
                      <a16:colId xmlns:a16="http://schemas.microsoft.com/office/drawing/2014/main" val="3826137960"/>
                    </a:ext>
                  </a:extLst>
                </a:gridCol>
              </a:tblGrid>
              <a:tr h="590922">
                <a:tc>
                  <a:txBody>
                    <a:bodyPr/>
                    <a:lstStyle/>
                    <a:p>
                      <a:pPr>
                        <a:lnSpc>
                          <a:spcPct val="115000"/>
                        </a:lnSpc>
                        <a:spcAft>
                          <a:spcPts val="800"/>
                        </a:spcAft>
                      </a:pPr>
                      <a:r>
                        <a:rPr lang="zh-TW" altLang="en-US" sz="1400" kern="100" dirty="0">
                          <a:effectLst/>
                          <a:latin typeface="Microsoft JhengHei" panose="020B0604030504040204" pitchFamily="34" charset="-120"/>
                          <a:ea typeface="Microsoft JhengHei" panose="020B0604030504040204" pitchFamily="34" charset="-120"/>
                        </a:rPr>
                        <a:t>家长</a:t>
                      </a:r>
                      <a:r>
                        <a:rPr lang="zh-TW" sz="1400" kern="100" dirty="0">
                          <a:effectLst/>
                          <a:latin typeface="Microsoft JhengHei" panose="020B0604030504040204" pitchFamily="34" charset="-120"/>
                          <a:ea typeface="Microsoft JhengHei" panose="020B0604030504040204" pitchFamily="34" charset="-120"/>
                        </a:rPr>
                        <a:t>（</a:t>
                      </a:r>
                      <a:r>
                        <a:rPr lang="zh-TW" altLang="en-US" sz="1400" kern="100" dirty="0">
                          <a:effectLst/>
                          <a:latin typeface="Microsoft JhengHei" panose="020B0604030504040204" pitchFamily="34" charset="-120"/>
                          <a:ea typeface="Microsoft JhengHei" panose="020B0604030504040204" pitchFamily="34" charset="-120"/>
                        </a:rPr>
                        <a:t>支持语气</a:t>
                      </a:r>
                      <a:r>
                        <a:rPr lang="zh-TW" sz="1400" kern="100" dirty="0">
                          <a:effectLst/>
                          <a:latin typeface="Microsoft JhengHei" panose="020B0604030504040204" pitchFamily="34" charset="-120"/>
                          <a:ea typeface="Microsoft JhengHei" panose="020B0604030504040204" pitchFamily="34" charset="-120"/>
                        </a:rPr>
                        <a:t>）：</a:t>
                      </a:r>
                      <a:endParaRPr lang="en-HK" sz="1400" kern="100" dirty="0">
                        <a:effectLst/>
                        <a:latin typeface="Microsoft JhengHei" panose="020B0604030504040204" pitchFamily="34" charset="-120"/>
                        <a:ea typeface="Microsoft JhengHei" panose="020B0604030504040204" pitchFamily="34" charset="-120"/>
                      </a:endParaRPr>
                    </a:p>
                    <a:p>
                      <a:pPr>
                        <a:lnSpc>
                          <a:spcPct val="115000"/>
                        </a:lnSpc>
                        <a:spcAft>
                          <a:spcPts val="800"/>
                        </a:spcAft>
                      </a:pPr>
                      <a:r>
                        <a:rPr lang="en-HK" sz="1400" kern="100" dirty="0">
                          <a:effectLst/>
                          <a:latin typeface="Microsoft JhengHei" panose="020B0604030504040204" pitchFamily="34" charset="-120"/>
                          <a:ea typeface="Microsoft JhengHei" panose="020B0604030504040204" pitchFamily="34" charset="-120"/>
                        </a:rPr>
                        <a:t> </a:t>
                      </a:r>
                      <a:endParaRPr lang="en-HK" sz="14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68580" marR="68580" marT="0" marB="0">
                    <a:solidFill>
                      <a:srgbClr val="C00000"/>
                    </a:solidFill>
                  </a:tcPr>
                </a:tc>
                <a:tc>
                  <a:txBody>
                    <a:bodyPr/>
                    <a:lstStyle/>
                    <a:p>
                      <a:pPr>
                        <a:lnSpc>
                          <a:spcPct val="115000"/>
                        </a:lnSpc>
                        <a:spcAft>
                          <a:spcPts val="800"/>
                        </a:spcAft>
                      </a:pPr>
                      <a:r>
                        <a:rPr lang="zh-TW" sz="1400" kern="100" dirty="0">
                          <a:effectLst/>
                          <a:latin typeface="Microsoft JhengHei" panose="020B0604030504040204" pitchFamily="34" charset="-120"/>
                          <a:ea typeface="Microsoft JhengHei" panose="020B0604030504040204" pitchFamily="34" charset="-120"/>
                        </a:rPr>
                        <a:t>青少年（抗拒）：</a:t>
                      </a:r>
                      <a:endParaRPr lang="en-HK" sz="1400" kern="100" dirty="0">
                        <a:effectLst/>
                        <a:latin typeface="Microsoft JhengHei" panose="020B0604030504040204" pitchFamily="34" charset="-120"/>
                        <a:ea typeface="Microsoft JhengHei" panose="020B0604030504040204" pitchFamily="34" charset="-120"/>
                      </a:endParaRPr>
                    </a:p>
                    <a:p>
                      <a:pPr>
                        <a:lnSpc>
                          <a:spcPct val="115000"/>
                        </a:lnSpc>
                        <a:spcAft>
                          <a:spcPts val="800"/>
                        </a:spcAft>
                      </a:pPr>
                      <a:r>
                        <a:rPr lang="en-HK" sz="1400" kern="100" dirty="0">
                          <a:effectLst/>
                          <a:latin typeface="Microsoft JhengHei" panose="020B0604030504040204" pitchFamily="34" charset="-120"/>
                          <a:ea typeface="Microsoft JhengHei" panose="020B0604030504040204" pitchFamily="34" charset="-120"/>
                        </a:rPr>
                        <a:t> </a:t>
                      </a:r>
                      <a:endParaRPr lang="en-HK" sz="14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68580" marR="68580" marT="0" marB="0">
                    <a:solidFill>
                      <a:srgbClr val="C00000"/>
                    </a:solidFill>
                  </a:tcPr>
                </a:tc>
                <a:tc>
                  <a:txBody>
                    <a:bodyPr/>
                    <a:lstStyle/>
                    <a:p>
                      <a:pPr>
                        <a:lnSpc>
                          <a:spcPct val="115000"/>
                        </a:lnSpc>
                        <a:spcAft>
                          <a:spcPts val="800"/>
                        </a:spcAft>
                      </a:pPr>
                      <a:r>
                        <a:rPr lang="zh-TW" sz="1400" kern="100" dirty="0">
                          <a:effectLst/>
                          <a:latin typeface="Microsoft JhengHei" panose="020B0604030504040204" pitchFamily="34" charset="-120"/>
                          <a:ea typeface="Microsoft JhengHei" panose="020B0604030504040204" pitchFamily="34" charset="-120"/>
                        </a:rPr>
                        <a:t>家</a:t>
                      </a:r>
                      <a:r>
                        <a:rPr lang="zh-TW" altLang="en-US" sz="1400" kern="100" dirty="0">
                          <a:effectLst/>
                          <a:latin typeface="Microsoft JhengHei" panose="020B0604030504040204" pitchFamily="34" charset="-120"/>
                          <a:ea typeface="Microsoft JhengHei" panose="020B0604030504040204" pitchFamily="34" charset="-120"/>
                        </a:rPr>
                        <a:t>长</a:t>
                      </a:r>
                      <a:r>
                        <a:rPr lang="zh-TW" sz="1400" kern="100" dirty="0">
                          <a:effectLst/>
                          <a:latin typeface="Microsoft JhengHei" panose="020B0604030504040204" pitchFamily="34" charset="-120"/>
                          <a:ea typeface="Microsoft JhengHei" panose="020B0604030504040204" pitchFamily="34" charset="-120"/>
                        </a:rPr>
                        <a:t>（</a:t>
                      </a:r>
                      <a:r>
                        <a:rPr lang="zh-TW" altLang="en-US" sz="1400" kern="100" dirty="0">
                          <a:effectLst/>
                          <a:latin typeface="Microsoft JhengHei" panose="020B0604030504040204" pitchFamily="34" charset="-120"/>
                          <a:ea typeface="Microsoft JhengHei" panose="020B0604030504040204" pitchFamily="34" charset="-120"/>
                        </a:rPr>
                        <a:t>练习技巧</a:t>
                      </a:r>
                      <a:r>
                        <a:rPr lang="zh-TW" sz="1400" kern="100" dirty="0">
                          <a:effectLst/>
                          <a:latin typeface="Microsoft JhengHei" panose="020B0604030504040204" pitchFamily="34" charset="-120"/>
                          <a:ea typeface="Microsoft JhengHei" panose="020B0604030504040204" pitchFamily="34" charset="-120"/>
                        </a:rPr>
                        <a:t>）：</a:t>
                      </a:r>
                      <a:endParaRPr lang="en-HK" sz="1400" kern="100" dirty="0">
                        <a:effectLst/>
                        <a:latin typeface="Microsoft JhengHei" panose="020B0604030504040204" pitchFamily="34" charset="-120"/>
                        <a:ea typeface="Microsoft JhengHei" panose="020B0604030504040204" pitchFamily="34" charset="-120"/>
                      </a:endParaRPr>
                    </a:p>
                    <a:p>
                      <a:pPr>
                        <a:lnSpc>
                          <a:spcPct val="115000"/>
                        </a:lnSpc>
                        <a:spcAft>
                          <a:spcPts val="800"/>
                        </a:spcAft>
                      </a:pPr>
                      <a:r>
                        <a:rPr lang="en-HK" sz="1400" kern="100" dirty="0">
                          <a:effectLst/>
                          <a:latin typeface="Microsoft JhengHei" panose="020B0604030504040204" pitchFamily="34" charset="-120"/>
                          <a:ea typeface="Microsoft JhengHei" panose="020B0604030504040204" pitchFamily="34" charset="-120"/>
                        </a:rPr>
                        <a:t> </a:t>
                      </a:r>
                      <a:endParaRPr lang="en-HK" sz="1400" kern="100" dirty="0">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68580" marR="68580" marT="0" marB="0">
                    <a:solidFill>
                      <a:srgbClr val="C00000"/>
                    </a:solidFill>
                  </a:tcPr>
                </a:tc>
                <a:extLst>
                  <a:ext uri="{0D108BD9-81ED-4DB2-BD59-A6C34878D82A}">
                    <a16:rowId xmlns:a16="http://schemas.microsoft.com/office/drawing/2014/main" val="854397569"/>
                  </a:ext>
                </a:extLst>
              </a:tr>
              <a:tr h="2957830">
                <a:tc>
                  <a:txBody>
                    <a:bodyPr/>
                    <a:lstStyle/>
                    <a:p>
                      <a:pPr>
                        <a:lnSpc>
                          <a:spcPct val="115000"/>
                        </a:lnSpc>
                        <a:spcAft>
                          <a:spcPts val="800"/>
                        </a:spcAft>
                      </a:pPr>
                      <a:r>
                        <a:rPr lang="en-US" altLang="zh-CN"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 </a:t>
                      </a:r>
                      <a:r>
                        <a:rPr lang="zh-CN" altLang="en-US"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「我知道你很喜欢打机和朋友聊天。」
</a:t>
                      </a:r>
                      <a:r>
                        <a:rPr lang="en-US" altLang="zh-CN"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 </a:t>
                      </a:r>
                      <a:r>
                        <a:rPr lang="zh-CN" altLang="en-US"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「我注意到你早上常常很累，我担心会影响你的专注力。」
</a:t>
                      </a:r>
                      <a:r>
                        <a:rPr lang="en-US" altLang="zh-CN"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 </a:t>
                      </a:r>
                      <a:r>
                        <a:rPr lang="zh-CN" altLang="en-US"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「我们能不能一起想办法，平衡屏幕时间、睡眠和学业？」
</a:t>
                      </a:r>
                      <a:r>
                        <a:rPr lang="en-US" altLang="zh-CN"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 </a:t>
                      </a:r>
                      <a:r>
                        <a:rPr lang="zh-CN" altLang="en-US"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「你觉得每天的屏幕时间应该是多少才合理？」</a:t>
                      </a:r>
                      <a:r>
                        <a:rPr lang="en-HK" sz="1400" kern="100" dirty="0">
                          <a:solidFill>
                            <a:schemeClr val="accent1">
                              <a:lumMod val="50000"/>
                            </a:schemeClr>
                          </a:solidFill>
                          <a:effectLst/>
                          <a:latin typeface="Microsoft JhengHei" panose="020B0604030504040204" pitchFamily="34" charset="-120"/>
                          <a:ea typeface="Microsoft JhengHei" panose="020B0604030504040204" pitchFamily="34" charset="-120"/>
                        </a:rPr>
                        <a:t> </a:t>
                      </a:r>
                      <a:endParaRPr lang="en-HK" sz="1400" kern="100" dirty="0">
                        <a:solidFill>
                          <a:schemeClr val="accent1">
                            <a:lumMod val="50000"/>
                          </a:schemeClr>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txBody>
                  <a:tcPr marL="68580" marR="68580" marT="0" marB="0">
                    <a:solidFill>
                      <a:schemeClr val="bg1"/>
                    </a:solidFill>
                  </a:tcPr>
                </a:tc>
                <a:tc>
                  <a:txBody>
                    <a:bodyPr/>
                    <a:lstStyle/>
                    <a:p>
                      <a:pPr marR="0" algn="l" rtl="0">
                        <a:lnSpc>
                          <a:spcPct val="115000"/>
                        </a:lnSpc>
                        <a:spcBef>
                          <a:spcPts val="0"/>
                        </a:spcBef>
                        <a:spcAft>
                          <a:spcPts val="800"/>
                        </a:spcAft>
                        <a:buClr>
                          <a:srgbClr val="000000"/>
                        </a:buClr>
                        <a:buFont typeface="Arial"/>
                      </a:pPr>
                      <a:r>
                        <a:rPr lang="en-US" altLang="zh-CN"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r>
                        <a:rPr lang="zh-CN"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「可是晚上朋友都在上线啊！」
</a:t>
                      </a:r>
                      <a:r>
                        <a:rPr lang="en-US" altLang="zh-CN"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r>
                        <a:rPr lang="zh-CN"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「我不能突然退出游戏！」
</a:t>
                      </a:r>
                      <a:r>
                        <a:rPr lang="en-US" altLang="zh-CN"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r>
                        <a:rPr lang="zh-CN"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「你不懂，这是我放松的方式！」</a:t>
                      </a:r>
                      <a:r>
                        <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p>
                  </a:txBody>
                  <a:tcPr marL="68580" marR="68580" marT="0" marB="0">
                    <a:solidFill>
                      <a:schemeClr val="bg1"/>
                    </a:solidFill>
                  </a:tcPr>
                </a:tc>
                <a:tc>
                  <a:txBody>
                    <a:bodyPr/>
                    <a:lstStyle/>
                    <a:p>
                      <a:pPr marR="0" algn="l" rtl="0">
                        <a:lnSpc>
                          <a:spcPct val="115000"/>
                        </a:lnSpc>
                        <a:spcBef>
                          <a:spcPts val="0"/>
                        </a:spcBef>
                        <a:spcAft>
                          <a:spcPts val="800"/>
                        </a:spcAft>
                        <a:buClr>
                          <a:srgbClr val="000000"/>
                        </a:buClr>
                        <a:buFont typeface="Arial"/>
                      </a:pPr>
                      <a:r>
                        <a:rPr lang="en-US" altLang="zh-CN"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r>
                        <a:rPr lang="zh-CN"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认同感受：「听起来，上网让你觉得跟朋友很有连系。」</a:t>
                      </a:r>
                      <a:r>
                        <a:rPr lang="en-US" altLang="zh-CN"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a:t>
                      </a:r>
                      <a:r>
                        <a:rPr lang="zh-CN"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「我理解突然停下来很难。」
</a:t>
                      </a:r>
                      <a:r>
                        <a:rPr lang="en-US" altLang="zh-CN"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r>
                        <a:rPr lang="zh-CN"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引导：「那我们可不可以设定一个计时器，让你完成一局再下线？」
</a:t>
                      </a:r>
                      <a:r>
                        <a:rPr lang="en-US" altLang="zh-CN"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 </a:t>
                      </a:r>
                      <a:r>
                        <a:rPr lang="zh-CN"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共同合作</a:t>
                      </a:r>
                      <a:r>
                        <a:rPr lang="en-US" altLang="zh-CN"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a:t>
                      </a:r>
                      <a:r>
                        <a:rPr lang="zh-CN" altLang="en-US"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rPr>
                        <a:t>提供选择与奖励：「我们一起订一个平日和周末的时间限制，如果你能遵守，就可以换取额外奖励。」</a:t>
                      </a:r>
                      <a:endParaRPr lang="en-HK" sz="1400" b="1" i="0" u="none" strike="noStrike" kern="100" cap="none" dirty="0">
                        <a:solidFill>
                          <a:schemeClr val="accent1">
                            <a:lumMod val="50000"/>
                          </a:schemeClr>
                        </a:solidFill>
                        <a:effectLst/>
                        <a:latin typeface="Microsoft JhengHei" panose="020B0604030504040204" pitchFamily="34" charset="-120"/>
                        <a:ea typeface="Microsoft JhengHei" panose="020B0604030504040204" pitchFamily="34" charset="-120"/>
                        <a:cs typeface="Calibri"/>
                        <a:sym typeface="Arial"/>
                      </a:endParaRPr>
                    </a:p>
                  </a:txBody>
                  <a:tcPr marL="68580" marR="68580" marT="0" marB="0">
                    <a:solidFill>
                      <a:schemeClr val="bg1"/>
                    </a:solidFill>
                  </a:tcPr>
                </a:tc>
                <a:extLst>
                  <a:ext uri="{0D108BD9-81ED-4DB2-BD59-A6C34878D82A}">
                    <a16:rowId xmlns:a16="http://schemas.microsoft.com/office/drawing/2014/main" val="628738355"/>
                  </a:ext>
                </a:extLst>
              </a:tr>
            </a:tbl>
          </a:graphicData>
        </a:graphic>
      </p:graphicFrame>
      <p:sp>
        <p:nvSpPr>
          <p:cNvPr id="7" name="Google Shape;149;p27">
            <a:extLst>
              <a:ext uri="{FF2B5EF4-FFF2-40B4-BE49-F238E27FC236}">
                <a16:creationId xmlns:a16="http://schemas.microsoft.com/office/drawing/2014/main" id="{260836B2-75D1-4455-BDC4-3712F53FD16F}"/>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2408749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5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p>
            <a:pPr marL="0" lvl="0" indent="0">
              <a:lnSpc>
                <a:spcPct val="115000"/>
              </a:lnSpc>
              <a:spcBef>
                <a:spcPts val="0"/>
              </a:spcBef>
              <a:buSzPts val="1100"/>
              <a:buNone/>
            </a:pPr>
            <a:r>
              <a:rPr lang="zh-TW" sz="2800" b="1" dirty="0">
                <a:solidFill>
                  <a:srgbClr val="C00000"/>
                </a:solidFill>
                <a:latin typeface="Microsoft JhengHei"/>
                <a:ea typeface="Microsoft JhengHei"/>
                <a:cs typeface="Microsoft JhengHei"/>
                <a:sym typeface="Microsoft JhengHei"/>
              </a:rPr>
              <a:t>(1) </a:t>
            </a:r>
            <a:r>
              <a:rPr lang="zh-CN" altLang="en-US" sz="2800" b="1" dirty="0">
                <a:solidFill>
                  <a:srgbClr val="C00000"/>
                </a:solidFill>
                <a:latin typeface="Microsoft JhengHei"/>
                <a:ea typeface="Microsoft JhengHei"/>
                <a:cs typeface="Microsoft JhengHei"/>
                <a:sym typeface="Microsoft JhengHei"/>
              </a:rPr>
              <a:t>与子女一起制作实体提示工具</a:t>
            </a:r>
            <a:endParaRPr sz="2800" b="1" dirty="0">
              <a:solidFill>
                <a:srgbClr val="C00000"/>
              </a:solidFill>
              <a:latin typeface="Microsoft JhengHei"/>
              <a:ea typeface="Microsoft JhengHei"/>
              <a:cs typeface="Microsoft JhengHei"/>
              <a:sym typeface="Microsoft JhengHei"/>
            </a:endParaRPr>
          </a:p>
          <a:p>
            <a:pPr lvl="0" indent="-349250">
              <a:lnSpc>
                <a:spcPct val="115000"/>
              </a:lnSpc>
              <a:spcBef>
                <a:spcPts val="0"/>
              </a:spcBef>
              <a:buSzPts val="1900"/>
              <a:buFont typeface="Microsoft JhengHei"/>
              <a:buChar char="•"/>
            </a:pPr>
            <a:r>
              <a:rPr lang="zh-CN" altLang="en-US" sz="1900" b="1" dirty="0">
                <a:latin typeface="Microsoft JhengHei"/>
                <a:ea typeface="Microsoft JhengHei"/>
                <a:cs typeface="Microsoft JhengHei"/>
                <a:sym typeface="Microsoft JhengHei"/>
              </a:rPr>
              <a:t>列出当日要做的事情</a:t>
            </a:r>
            <a:r>
              <a:rPr lang="zh-TW" altLang="en-US" sz="1900" b="1" dirty="0">
                <a:latin typeface="Microsoft JhengHei"/>
                <a:ea typeface="Microsoft JhengHei"/>
                <a:sym typeface="Microsoft JhengHei"/>
              </a:rPr>
              <a:t>／</a:t>
            </a:r>
            <a:r>
              <a:rPr lang="zh-CN" altLang="en-US" sz="1900" b="1" dirty="0">
                <a:latin typeface="Microsoft JhengHei"/>
                <a:ea typeface="Microsoft JhengHei"/>
                <a:cs typeface="Microsoft JhengHei"/>
                <a:sym typeface="Microsoft JhengHei"/>
              </a:rPr>
              <a:t>要去的地方
设定计时器
当计时器一响，便应转移到该项工作
可把时钟放在当眼的地方</a:t>
            </a:r>
            <a:endParaRPr dirty="0"/>
          </a:p>
        </p:txBody>
      </p:sp>
      <p:sp>
        <p:nvSpPr>
          <p:cNvPr id="623" name="Google Shape;623;p53"/>
          <p:cNvSpPr/>
          <p:nvPr/>
        </p:nvSpPr>
        <p:spPr>
          <a:xfrm>
            <a:off x="1277695" y="635029"/>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200" b="1" dirty="0">
                <a:solidFill>
                  <a:schemeClr val="lt1"/>
                </a:solidFill>
                <a:latin typeface="Microsoft JhengHei"/>
                <a:ea typeface="Microsoft JhengHei"/>
                <a:sym typeface="Microsoft JhengHei"/>
              </a:rPr>
              <a:t>制订屏幕时间</a:t>
            </a:r>
            <a:endParaRPr sz="3200" b="1" dirty="0">
              <a:solidFill>
                <a:schemeClr val="lt1"/>
              </a:solidFill>
              <a:latin typeface="Microsoft JhengHei"/>
              <a:ea typeface="Microsoft JhengHei"/>
              <a:sym typeface="Calibri"/>
            </a:endParaRPr>
          </a:p>
        </p:txBody>
      </p:sp>
      <p:sp>
        <p:nvSpPr>
          <p:cNvPr id="624" name="Google Shape;624;p53"/>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39</a:t>
            </a:fld>
            <a:endParaRPr/>
          </a:p>
        </p:txBody>
      </p:sp>
      <p:pic>
        <p:nvPicPr>
          <p:cNvPr id="625" name="Google Shape;625;p53"/>
          <p:cNvPicPr preferRelativeResize="0"/>
          <p:nvPr/>
        </p:nvPicPr>
        <p:blipFill>
          <a:blip r:embed="rId3">
            <a:alphaModFix/>
          </a:blip>
          <a:stretch>
            <a:fillRect/>
          </a:stretch>
        </p:blipFill>
        <p:spPr>
          <a:xfrm>
            <a:off x="5899670" y="1893575"/>
            <a:ext cx="1105400" cy="1326475"/>
          </a:xfrm>
          <a:prstGeom prst="rect">
            <a:avLst/>
          </a:prstGeom>
          <a:noFill/>
          <a:ln>
            <a:noFill/>
          </a:ln>
        </p:spPr>
      </p:pic>
      <p:pic>
        <p:nvPicPr>
          <p:cNvPr id="626" name="Google Shape;626;p53"/>
          <p:cNvPicPr preferRelativeResize="0"/>
          <p:nvPr/>
        </p:nvPicPr>
        <p:blipFill rotWithShape="1">
          <a:blip r:embed="rId4">
            <a:alphaModFix/>
          </a:blip>
          <a:srcRect l="-4108" r="53264"/>
          <a:stretch/>
        </p:blipFill>
        <p:spPr>
          <a:xfrm>
            <a:off x="7127975" y="1695200"/>
            <a:ext cx="1105400" cy="2074416"/>
          </a:xfrm>
          <a:prstGeom prst="rect">
            <a:avLst/>
          </a:prstGeom>
          <a:noFill/>
          <a:ln>
            <a:noFill/>
          </a:ln>
        </p:spPr>
      </p:pic>
      <p:sp>
        <p:nvSpPr>
          <p:cNvPr id="8" name="Google Shape;149;p27">
            <a:extLst>
              <a:ext uri="{FF2B5EF4-FFF2-40B4-BE49-F238E27FC236}">
                <a16:creationId xmlns:a16="http://schemas.microsoft.com/office/drawing/2014/main" id="{DE7B9E66-9828-411B-82A2-150415DFAFF8}"/>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9"/>
          <p:cNvSpPr/>
          <p:nvPr/>
        </p:nvSpPr>
        <p:spPr>
          <a:xfrm rot="5400000">
            <a:off x="2604425" y="-160861"/>
            <a:ext cx="985478" cy="6194326"/>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64" name="Google Shape;164;p29"/>
          <p:cNvSpPr/>
          <p:nvPr/>
        </p:nvSpPr>
        <p:spPr>
          <a:xfrm rot="5400000">
            <a:off x="2346192" y="-842242"/>
            <a:ext cx="1656798" cy="6349181"/>
          </a:xfrm>
          <a:prstGeom prst="round2SameRect">
            <a:avLst>
              <a:gd name="adj1" fmla="val 16667"/>
              <a:gd name="adj2" fmla="val 0"/>
            </a:avLst>
          </a:prstGeom>
          <a:solidFill>
            <a:srgbClr val="004AAD">
              <a:alpha val="9882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65" name="Google Shape;165;p29"/>
          <p:cNvSpPr txBox="1"/>
          <p:nvPr/>
        </p:nvSpPr>
        <p:spPr>
          <a:xfrm>
            <a:off x="-49627" y="1815238"/>
            <a:ext cx="6293582" cy="1027752"/>
          </a:xfrm>
          <a:prstGeom prst="rect">
            <a:avLst/>
          </a:prstGeom>
          <a:noFill/>
          <a:ln>
            <a:noFill/>
          </a:ln>
        </p:spPr>
        <p:txBody>
          <a:bodyPr spcFirstLastPara="1" wrap="square" lIns="68575" tIns="34275" rIns="68575" bIns="34275" anchor="ctr" anchorCtr="0">
            <a:noAutofit/>
          </a:bodyPr>
          <a:lstStyle/>
          <a:p>
            <a:pPr lvl="0" algn="ctr"/>
            <a:r>
              <a:rPr lang="zh-TW" altLang="en-US" sz="3300" b="1" dirty="0">
                <a:solidFill>
                  <a:schemeClr val="lt1"/>
                </a:solidFill>
                <a:latin typeface="Microsoft JhengHei"/>
                <a:ea typeface="Microsoft JhengHei"/>
                <a:cs typeface="Microsoft JhengHei"/>
                <a:sym typeface="Microsoft JhengHei"/>
              </a:rPr>
              <a:t>环节一</a:t>
            </a:r>
            <a:endParaRPr lang="en-US" altLang="zh-TW" sz="3300" b="1" dirty="0">
              <a:solidFill>
                <a:schemeClr val="lt1"/>
              </a:solidFill>
              <a:latin typeface="Microsoft JhengHei"/>
              <a:ea typeface="Microsoft JhengHei"/>
              <a:cs typeface="Microsoft JhengHei"/>
              <a:sym typeface="Microsoft JhengHei"/>
            </a:endParaRPr>
          </a:p>
          <a:p>
            <a:pPr lvl="0" algn="ctr"/>
            <a:r>
              <a:rPr lang="zh-CN" altLang="en-US" sz="2600" b="1" dirty="0">
                <a:solidFill>
                  <a:schemeClr val="lt1"/>
                </a:solidFill>
                <a:latin typeface="Microsoft JhengHei"/>
                <a:ea typeface="Microsoft JhengHei"/>
                <a:sym typeface="Microsoft JhengHei"/>
              </a:rPr>
              <a:t>青少年子女使用电子产品及互联网的
现况及影响</a:t>
            </a:r>
            <a:endParaRPr lang="zh-TW" altLang="en-US" sz="2600" b="1" dirty="0">
              <a:solidFill>
                <a:schemeClr val="lt1"/>
              </a:solidFill>
              <a:latin typeface="Microsoft JhengHei"/>
              <a:ea typeface="Microsoft JhengHei"/>
              <a:sym typeface="Microsoft JhengHei"/>
            </a:endParaRPr>
          </a:p>
        </p:txBody>
      </p:sp>
      <p:sp>
        <p:nvSpPr>
          <p:cNvPr id="167" name="Google Shape;167;p29"/>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4</a:t>
            </a:fld>
            <a:endParaRPr/>
          </a:p>
        </p:txBody>
      </p:sp>
      <p:sp>
        <p:nvSpPr>
          <p:cNvPr id="7" name="Google Shape;149;p27">
            <a:extLst>
              <a:ext uri="{FF2B5EF4-FFF2-40B4-BE49-F238E27FC236}">
                <a16:creationId xmlns:a16="http://schemas.microsoft.com/office/drawing/2014/main" id="{1C920238-148D-4BCB-ABAA-F43146912CD2}"/>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54"/>
          <p:cNvSpPr txBox="1">
            <a:spLocks noGrp="1"/>
          </p:cNvSpPr>
          <p:nvPr>
            <p:ph type="body" idx="1"/>
          </p:nvPr>
        </p:nvSpPr>
        <p:spPr>
          <a:xfrm>
            <a:off x="423024" y="1278419"/>
            <a:ext cx="3321181" cy="3263400"/>
          </a:xfrm>
          <a:prstGeom prst="rect">
            <a:avLst/>
          </a:prstGeom>
          <a:noFill/>
          <a:ln>
            <a:noFill/>
          </a:ln>
        </p:spPr>
        <p:txBody>
          <a:bodyPr spcFirstLastPara="1" wrap="square" lIns="68575" tIns="34275" rIns="68575" bIns="34275" anchor="t" anchorCtr="0">
            <a:normAutofit/>
          </a:bodyPr>
          <a:lstStyle/>
          <a:p>
            <a:pPr marL="0" lvl="0" indent="0">
              <a:lnSpc>
                <a:spcPct val="115000"/>
              </a:lnSpc>
              <a:spcBef>
                <a:spcPts val="0"/>
              </a:spcBef>
              <a:buSzPct val="32839"/>
              <a:buNone/>
            </a:pPr>
            <a:r>
              <a:rPr lang="zh-TW" sz="2800" b="1" dirty="0">
                <a:solidFill>
                  <a:srgbClr val="C00000"/>
                </a:solidFill>
                <a:latin typeface="Microsoft JhengHei"/>
                <a:ea typeface="Microsoft JhengHei"/>
                <a:cs typeface="Microsoft JhengHei"/>
                <a:sym typeface="Microsoft JhengHei"/>
              </a:rPr>
              <a:t>(2)</a:t>
            </a:r>
            <a:r>
              <a:rPr lang="zh-CN" altLang="en-US" sz="2800" b="1" dirty="0">
                <a:solidFill>
                  <a:srgbClr val="C00000"/>
                </a:solidFill>
                <a:latin typeface="Microsoft JhengHei"/>
                <a:ea typeface="Microsoft JhengHei"/>
              </a:rPr>
              <a:t> 个性化提示卡</a:t>
            </a:r>
            <a:endParaRPr sz="2800" b="1" dirty="0">
              <a:solidFill>
                <a:srgbClr val="C00000"/>
              </a:solidFill>
              <a:latin typeface="Microsoft JhengHei"/>
              <a:ea typeface="Microsoft JhengHei"/>
              <a:cs typeface="Microsoft JhengHei"/>
              <a:sym typeface="Microsoft JhengHei"/>
            </a:endParaRPr>
          </a:p>
          <a:p>
            <a:pPr lvl="0" indent="-307530">
              <a:lnSpc>
                <a:spcPct val="115000"/>
              </a:lnSpc>
              <a:spcBef>
                <a:spcPts val="0"/>
              </a:spcBef>
              <a:buSzPct val="71725"/>
              <a:buFont typeface="Microsoft JhengHei"/>
              <a:buChar char="●"/>
            </a:pPr>
            <a:r>
              <a:rPr lang="zh-TW" altLang="en-US" sz="1900" b="1" dirty="0">
                <a:latin typeface="Microsoft JhengHei"/>
                <a:ea typeface="Microsoft JhengHei"/>
                <a:cs typeface="Microsoft JhengHei"/>
                <a:sym typeface="Microsoft JhengHei"/>
              </a:rPr>
              <a:t>列出五个</a:t>
            </a:r>
            <a:r>
              <a:rPr lang="en-US" altLang="zh-TW" sz="1900" b="1" dirty="0">
                <a:latin typeface="Microsoft JhengHei"/>
                <a:ea typeface="Microsoft JhengHei"/>
                <a:sym typeface="Microsoft JhengHei"/>
              </a:rPr>
              <a:t>︰</a:t>
            </a:r>
          </a:p>
          <a:p>
            <a:pPr marL="914400" indent="-307530">
              <a:lnSpc>
                <a:spcPct val="115000"/>
              </a:lnSpc>
              <a:spcBef>
                <a:spcPts val="0"/>
              </a:spcBef>
              <a:buSzPct val="71725"/>
              <a:buFont typeface="Microsoft JhengHei"/>
              <a:buChar char="-"/>
            </a:pPr>
            <a:r>
              <a:rPr lang="zh-CN" altLang="en-US" sz="1900" b="1" dirty="0">
                <a:latin typeface="Microsoft JhengHei"/>
                <a:ea typeface="Microsoft JhengHei"/>
                <a:sym typeface="Microsoft JhengHei"/>
              </a:rPr>
              <a:t>沉迷上网带来的问题
减少上网的好</a:t>
            </a:r>
            <a:r>
              <a:rPr lang="zh-TW" altLang="en-US" sz="1900" b="1" dirty="0">
                <a:latin typeface="Microsoft JhengHei"/>
                <a:ea typeface="Microsoft JhengHei"/>
                <a:cs typeface="Microsoft JhengHei"/>
                <a:sym typeface="Microsoft JhengHei"/>
              </a:rPr>
              <a:t>处</a:t>
            </a:r>
            <a:endParaRPr sz="1900" b="1" dirty="0">
              <a:latin typeface="Microsoft JhengHei"/>
              <a:ea typeface="Microsoft JhengHei"/>
              <a:cs typeface="Microsoft JhengHei"/>
              <a:sym typeface="Microsoft JhengHei"/>
            </a:endParaRPr>
          </a:p>
          <a:p>
            <a:pPr indent="-307530">
              <a:lnSpc>
                <a:spcPct val="115000"/>
              </a:lnSpc>
              <a:spcBef>
                <a:spcPts val="0"/>
              </a:spcBef>
              <a:buSzPct val="71725"/>
              <a:buFont typeface="Microsoft JhengHei"/>
              <a:buChar char="●"/>
            </a:pPr>
            <a:r>
              <a:rPr lang="zh-CN" altLang="en-US" sz="1900" b="1" dirty="0">
                <a:latin typeface="Microsoft JhengHei"/>
                <a:ea typeface="Microsoft JhengHei"/>
                <a:sym typeface="Arial"/>
              </a:rPr>
              <a:t>将提示卡放在当眼处
每星期重温提示卡的内容，以提升改变的动力</a:t>
            </a:r>
            <a:endParaRPr sz="1900" b="1" dirty="0">
              <a:latin typeface="Microsoft JhengHei"/>
              <a:ea typeface="Microsoft JhengHei"/>
              <a:sym typeface="Microsoft JhengHei"/>
            </a:endParaRPr>
          </a:p>
        </p:txBody>
      </p:sp>
      <p:sp>
        <p:nvSpPr>
          <p:cNvPr id="634" name="Google Shape;634;p54"/>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40</a:t>
            </a:fld>
            <a:endParaRPr/>
          </a:p>
        </p:txBody>
      </p:sp>
      <p:grpSp>
        <p:nvGrpSpPr>
          <p:cNvPr id="638" name="Google Shape;638;p54"/>
          <p:cNvGrpSpPr/>
          <p:nvPr/>
        </p:nvGrpSpPr>
        <p:grpSpPr>
          <a:xfrm>
            <a:off x="1531761" y="3928551"/>
            <a:ext cx="2057088" cy="911243"/>
            <a:chOff x="5636650" y="1445458"/>
            <a:chExt cx="3062694" cy="1293500"/>
          </a:xfrm>
        </p:grpSpPr>
        <p:pic>
          <p:nvPicPr>
            <p:cNvPr id="639" name="Google Shape;639;p54"/>
            <p:cNvPicPr preferRelativeResize="0"/>
            <p:nvPr/>
          </p:nvPicPr>
          <p:blipFill>
            <a:blip r:embed="rId3">
              <a:alphaModFix/>
            </a:blip>
            <a:stretch>
              <a:fillRect/>
            </a:stretch>
          </p:blipFill>
          <p:spPr>
            <a:xfrm>
              <a:off x="6853950" y="1607050"/>
              <a:ext cx="1845394" cy="970325"/>
            </a:xfrm>
            <a:prstGeom prst="rect">
              <a:avLst/>
            </a:prstGeom>
            <a:noFill/>
            <a:ln>
              <a:noFill/>
            </a:ln>
          </p:spPr>
        </p:pic>
        <p:pic>
          <p:nvPicPr>
            <p:cNvPr id="640" name="Google Shape;640;p54"/>
            <p:cNvPicPr preferRelativeResize="0"/>
            <p:nvPr/>
          </p:nvPicPr>
          <p:blipFill>
            <a:blip r:embed="rId4">
              <a:alphaModFix/>
            </a:blip>
            <a:stretch>
              <a:fillRect/>
            </a:stretch>
          </p:blipFill>
          <p:spPr>
            <a:xfrm>
              <a:off x="5636650" y="1445458"/>
              <a:ext cx="1287750" cy="1293500"/>
            </a:xfrm>
            <a:prstGeom prst="rect">
              <a:avLst/>
            </a:prstGeom>
            <a:noFill/>
            <a:ln>
              <a:noFill/>
            </a:ln>
          </p:spPr>
        </p:pic>
      </p:grpSp>
      <p:sp>
        <p:nvSpPr>
          <p:cNvPr id="10" name="Google Shape;623;p53">
            <a:extLst>
              <a:ext uri="{FF2B5EF4-FFF2-40B4-BE49-F238E27FC236}">
                <a16:creationId xmlns:a16="http://schemas.microsoft.com/office/drawing/2014/main" id="{EB665CE7-1AB8-48A3-B9B5-F5EB46B67429}"/>
              </a:ext>
            </a:extLst>
          </p:cNvPr>
          <p:cNvSpPr/>
          <p:nvPr/>
        </p:nvSpPr>
        <p:spPr>
          <a:xfrm>
            <a:off x="917250" y="609728"/>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200" b="1" dirty="0">
                <a:solidFill>
                  <a:schemeClr val="lt1"/>
                </a:solidFill>
                <a:latin typeface="Microsoft JhengHei"/>
                <a:ea typeface="Microsoft JhengHei"/>
                <a:sym typeface="Microsoft JhengHei"/>
              </a:rPr>
              <a:t>制订屏幕时间</a:t>
            </a:r>
            <a:endParaRPr sz="3200" b="1" dirty="0">
              <a:solidFill>
                <a:schemeClr val="lt1"/>
              </a:solidFill>
              <a:latin typeface="Microsoft JhengHei"/>
              <a:ea typeface="Microsoft JhengHei"/>
              <a:sym typeface="Calibri"/>
            </a:endParaRPr>
          </a:p>
        </p:txBody>
      </p:sp>
      <p:sp>
        <p:nvSpPr>
          <p:cNvPr id="11" name="Google Shape;149;p27">
            <a:extLst>
              <a:ext uri="{FF2B5EF4-FFF2-40B4-BE49-F238E27FC236}">
                <a16:creationId xmlns:a16="http://schemas.microsoft.com/office/drawing/2014/main" id="{5D22AB81-CE35-4CB5-9A18-397F5A4737BA}"/>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pic>
        <p:nvPicPr>
          <p:cNvPr id="3" name="Picture 2">
            <a:extLst>
              <a:ext uri="{FF2B5EF4-FFF2-40B4-BE49-F238E27FC236}">
                <a16:creationId xmlns:a16="http://schemas.microsoft.com/office/drawing/2014/main" id="{7D1A93F2-E46E-49BD-976B-385814B2790A}"/>
              </a:ext>
            </a:extLst>
          </p:cNvPr>
          <p:cNvPicPr>
            <a:picLocks noChangeAspect="1"/>
          </p:cNvPicPr>
          <p:nvPr/>
        </p:nvPicPr>
        <p:blipFill>
          <a:blip r:embed="rId5"/>
          <a:stretch>
            <a:fillRect/>
          </a:stretch>
        </p:blipFill>
        <p:spPr>
          <a:xfrm>
            <a:off x="4109634" y="1538220"/>
            <a:ext cx="4040836" cy="2871751"/>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0">
          <a:extLst>
            <a:ext uri="{FF2B5EF4-FFF2-40B4-BE49-F238E27FC236}">
              <a16:creationId xmlns:a16="http://schemas.microsoft.com/office/drawing/2014/main" id="{8C953183-0FC7-E2BB-7ECC-4BBBA0D41F81}"/>
            </a:ext>
          </a:extLst>
        </p:cNvPr>
        <p:cNvGrpSpPr/>
        <p:nvPr/>
      </p:nvGrpSpPr>
      <p:grpSpPr>
        <a:xfrm>
          <a:off x="0" y="0"/>
          <a:ext cx="0" cy="0"/>
          <a:chOff x="0" y="0"/>
          <a:chExt cx="0" cy="0"/>
        </a:xfrm>
      </p:grpSpPr>
      <p:sp>
        <p:nvSpPr>
          <p:cNvPr id="631" name="Google Shape;631;p54">
            <a:extLst>
              <a:ext uri="{FF2B5EF4-FFF2-40B4-BE49-F238E27FC236}">
                <a16:creationId xmlns:a16="http://schemas.microsoft.com/office/drawing/2014/main" id="{16AC5EDB-1623-8D3F-1D8D-53A8A43EF8B6}"/>
              </a:ext>
            </a:extLst>
          </p:cNvPr>
          <p:cNvSpPr txBox="1">
            <a:spLocks noGrp="1"/>
          </p:cNvSpPr>
          <p:nvPr>
            <p:ph type="body" idx="1"/>
          </p:nvPr>
        </p:nvSpPr>
        <p:spPr>
          <a:xfrm>
            <a:off x="606979" y="1218280"/>
            <a:ext cx="3894583" cy="3263400"/>
          </a:xfrm>
          <a:prstGeom prst="rect">
            <a:avLst/>
          </a:prstGeom>
          <a:noFill/>
          <a:ln>
            <a:noFill/>
          </a:ln>
        </p:spPr>
        <p:txBody>
          <a:bodyPr spcFirstLastPara="1" wrap="square" lIns="68575" tIns="34275" rIns="68575" bIns="34275" anchor="t" anchorCtr="0">
            <a:normAutofit/>
          </a:bodyPr>
          <a:lstStyle/>
          <a:p>
            <a:pPr marL="0" lvl="0" indent="0">
              <a:lnSpc>
                <a:spcPct val="115000"/>
              </a:lnSpc>
              <a:spcBef>
                <a:spcPts val="0"/>
              </a:spcBef>
              <a:buNone/>
            </a:pPr>
            <a:r>
              <a:rPr lang="zh-TW" sz="2800" b="1" dirty="0">
                <a:solidFill>
                  <a:srgbClr val="C00000"/>
                </a:solidFill>
                <a:latin typeface="Microsoft JhengHei"/>
                <a:ea typeface="Microsoft JhengHei"/>
                <a:cs typeface="Microsoft JhengHei"/>
                <a:sym typeface="Microsoft JhengHei"/>
              </a:rPr>
              <a:t>(3) </a:t>
            </a:r>
            <a:r>
              <a:rPr lang="zh-TW" altLang="en-US" sz="2800" b="1" dirty="0">
                <a:solidFill>
                  <a:srgbClr val="C00000"/>
                </a:solidFill>
                <a:latin typeface="Microsoft JhengHei"/>
                <a:ea typeface="Microsoft JhengHei"/>
                <a:cs typeface="Microsoft JhengHei"/>
                <a:sym typeface="Microsoft JhengHei"/>
              </a:rPr>
              <a:t>制作提示兽</a:t>
            </a:r>
            <a:endParaRPr sz="2800" dirty="0">
              <a:solidFill>
                <a:srgbClr val="C00000"/>
              </a:solidFill>
              <a:latin typeface="Microsoft JhengHei"/>
              <a:ea typeface="Microsoft JhengHei"/>
              <a:cs typeface="Microsoft JhengHei"/>
              <a:sym typeface="Microsoft JhengHei"/>
            </a:endParaRPr>
          </a:p>
          <a:p>
            <a:pPr lvl="0" indent="-345501">
              <a:lnSpc>
                <a:spcPct val="115000"/>
              </a:lnSpc>
              <a:spcBef>
                <a:spcPts val="0"/>
              </a:spcBef>
              <a:buSzPct val="100000"/>
              <a:buFont typeface="Microsoft JhengHei"/>
              <a:buChar char="•"/>
            </a:pPr>
            <a:r>
              <a:rPr lang="zh-CN" altLang="en-US" sz="1900" b="1" dirty="0">
                <a:latin typeface="Microsoft JhengHei"/>
                <a:ea typeface="Microsoft JhengHei"/>
              </a:rPr>
              <a:t>为提示兽命名
写上提示语句
当觉得改变很困难时</a:t>
            </a:r>
            <a:r>
              <a:rPr lang="zh-TW" altLang="en-US" sz="1900" b="1" dirty="0">
                <a:latin typeface="Microsoft JhengHei"/>
                <a:ea typeface="Microsoft JhengHei"/>
                <a:sym typeface="Microsoft JhengHei"/>
              </a:rPr>
              <a:t>／</a:t>
            </a:r>
            <a:r>
              <a:rPr lang="zh-CN" altLang="en-US" sz="1900" b="1" dirty="0">
                <a:latin typeface="Microsoft JhengHei"/>
                <a:ea typeface="Microsoft JhengHei"/>
              </a:rPr>
              <a:t>挣扎应否继续上网时</a:t>
            </a:r>
            <a:r>
              <a:rPr lang="zh-TW" altLang="en-US" sz="1900" b="1" dirty="0">
                <a:latin typeface="Microsoft JhengHei"/>
                <a:ea typeface="Microsoft JhengHei"/>
                <a:sym typeface="Microsoft JhengHei"/>
              </a:rPr>
              <a:t>／</a:t>
            </a:r>
            <a:r>
              <a:rPr lang="zh-CN" altLang="en-US" sz="1900" b="1" dirty="0">
                <a:latin typeface="Microsoft JhengHei"/>
                <a:ea typeface="Microsoft JhengHei"/>
              </a:rPr>
              <a:t>父母要求停止时，拿出来提醒自己</a:t>
            </a:r>
            <a:endParaRPr sz="1900" b="1" dirty="0">
              <a:latin typeface="Microsoft JhengHei"/>
              <a:ea typeface="Microsoft JhengHei"/>
              <a:sym typeface="Microsoft JhengHei"/>
            </a:endParaRPr>
          </a:p>
          <a:p>
            <a:pPr indent="-345501">
              <a:lnSpc>
                <a:spcPct val="115000"/>
              </a:lnSpc>
              <a:spcBef>
                <a:spcPts val="0"/>
              </a:spcBef>
              <a:buSzPct val="100000"/>
              <a:buFont typeface="Microsoft JhengHei"/>
              <a:buChar char="•"/>
            </a:pPr>
            <a:r>
              <a:rPr lang="zh-TW" altLang="en-US" sz="1900" b="1" dirty="0">
                <a:latin typeface="Microsoft JhengHei"/>
                <a:ea typeface="Microsoft JhengHei"/>
                <a:sym typeface="Microsoft JhengHei"/>
              </a:rPr>
              <a:t>共同</a:t>
            </a:r>
            <a:r>
              <a:rPr lang="zh-TW" altLang="en-US" sz="1900" b="1" dirty="0">
                <a:latin typeface="Microsoft JhengHei"/>
                <a:ea typeface="Microsoft JhengHei"/>
              </a:rPr>
              <a:t>协</a:t>
            </a:r>
            <a:r>
              <a:rPr lang="zh-TW" altLang="en-US" sz="1900" b="1" dirty="0">
                <a:latin typeface="Microsoft JhengHei"/>
                <a:ea typeface="Microsoft JhengHei"/>
                <a:sym typeface="Microsoft JhengHei"/>
              </a:rPr>
              <a:t>定</a:t>
            </a:r>
            <a:r>
              <a:rPr lang="en-US" altLang="zh-TW" sz="1900" b="1" dirty="0">
                <a:latin typeface="Microsoft JhengHei"/>
                <a:ea typeface="Microsoft JhengHei"/>
                <a:sym typeface="Microsoft JhengHei"/>
              </a:rPr>
              <a:t>︰</a:t>
            </a:r>
            <a:r>
              <a:rPr lang="zh-TW" sz="1900" b="1" dirty="0">
                <a:solidFill>
                  <a:srgbClr val="C00000"/>
                </a:solidFill>
                <a:latin typeface="Microsoft JhengHei"/>
                <a:ea typeface="Microsoft JhengHei"/>
                <a:cs typeface="Microsoft JhengHei"/>
                <a:sym typeface="Microsoft JhengHei"/>
              </a:rPr>
              <a:t>提示</a:t>
            </a:r>
            <a:r>
              <a:rPr lang="zh-TW" altLang="en-US" sz="2000" b="1" dirty="0">
                <a:solidFill>
                  <a:srgbClr val="C00000"/>
                </a:solidFill>
                <a:latin typeface="Microsoft JhengHei"/>
                <a:ea typeface="Microsoft JhengHei"/>
                <a:cs typeface="Microsoft JhengHei"/>
                <a:sym typeface="Microsoft JhengHei"/>
              </a:rPr>
              <a:t>兽</a:t>
            </a:r>
            <a:r>
              <a:rPr lang="zh-TW" sz="1900" b="1" dirty="0">
                <a:solidFill>
                  <a:srgbClr val="C00000"/>
                </a:solidFill>
                <a:latin typeface="Microsoft JhengHei"/>
                <a:ea typeface="Microsoft JhengHei"/>
                <a:cs typeface="Microsoft JhengHei"/>
                <a:sym typeface="Microsoft JhengHei"/>
              </a:rPr>
              <a:t>一出場，</a:t>
            </a:r>
            <a:r>
              <a:rPr lang="zh-CN" altLang="en-US" sz="1900" b="1" dirty="0">
                <a:solidFill>
                  <a:srgbClr val="C00000"/>
                </a:solidFill>
                <a:latin typeface="Microsoft JhengHei"/>
                <a:ea typeface="Microsoft JhengHei"/>
                <a:cs typeface="Microsoft JhengHei"/>
                <a:sym typeface="Microsoft JhengHei"/>
              </a:rPr>
              <a:t>大家必须停止上网活动</a:t>
            </a:r>
            <a:endParaRPr sz="1900" b="1" dirty="0">
              <a:solidFill>
                <a:srgbClr val="C00000"/>
              </a:solidFill>
              <a:latin typeface="Microsoft JhengHei"/>
              <a:ea typeface="Microsoft JhengHei"/>
              <a:cs typeface="Microsoft JhengHei"/>
              <a:sym typeface="Microsoft JhengHei"/>
            </a:endParaRPr>
          </a:p>
          <a:p>
            <a:pPr marL="177800" lvl="0" indent="-38100" algn="l" rtl="0">
              <a:lnSpc>
                <a:spcPct val="90000"/>
              </a:lnSpc>
              <a:spcBef>
                <a:spcPts val="0"/>
              </a:spcBef>
              <a:spcAft>
                <a:spcPts val="0"/>
              </a:spcAft>
              <a:buClr>
                <a:schemeClr val="dk1"/>
              </a:buClr>
              <a:buSzPct val="100000"/>
              <a:buNone/>
            </a:pPr>
            <a:endParaRPr dirty="0"/>
          </a:p>
        </p:txBody>
      </p:sp>
      <p:sp>
        <p:nvSpPr>
          <p:cNvPr id="634" name="Google Shape;634;p54">
            <a:extLst>
              <a:ext uri="{FF2B5EF4-FFF2-40B4-BE49-F238E27FC236}">
                <a16:creationId xmlns:a16="http://schemas.microsoft.com/office/drawing/2014/main" id="{19168B1D-EFAA-2B2F-5CA6-DFAC45F3A79E}"/>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41</a:t>
            </a:fld>
            <a:endParaRPr/>
          </a:p>
        </p:txBody>
      </p:sp>
      <p:grpSp>
        <p:nvGrpSpPr>
          <p:cNvPr id="4" name="Group 3">
            <a:extLst>
              <a:ext uri="{FF2B5EF4-FFF2-40B4-BE49-F238E27FC236}">
                <a16:creationId xmlns:a16="http://schemas.microsoft.com/office/drawing/2014/main" id="{C6A45782-CD37-6E71-D897-03B3C4C58DE3}"/>
              </a:ext>
            </a:extLst>
          </p:cNvPr>
          <p:cNvGrpSpPr/>
          <p:nvPr/>
        </p:nvGrpSpPr>
        <p:grpSpPr>
          <a:xfrm>
            <a:off x="4642439" y="774779"/>
            <a:ext cx="4294171" cy="4150403"/>
            <a:chOff x="3729126" y="243841"/>
            <a:chExt cx="4996863" cy="4731647"/>
          </a:xfrm>
        </p:grpSpPr>
        <p:pic>
          <p:nvPicPr>
            <p:cNvPr id="5" name="Picture 4">
              <a:extLst>
                <a:ext uri="{FF2B5EF4-FFF2-40B4-BE49-F238E27FC236}">
                  <a16:creationId xmlns:a16="http://schemas.microsoft.com/office/drawing/2014/main" id="{5EF40483-7031-D2DD-B482-D27C98E7D234}"/>
                </a:ext>
              </a:extLst>
            </p:cNvPr>
            <p:cNvPicPr>
              <a:picLocks noChangeAspect="1"/>
            </p:cNvPicPr>
            <p:nvPr/>
          </p:nvPicPr>
          <p:blipFill>
            <a:blip r:embed="rId3"/>
            <a:srcRect b="5308"/>
            <a:stretch>
              <a:fillRect/>
            </a:stretch>
          </p:blipFill>
          <p:spPr>
            <a:xfrm>
              <a:off x="3729126" y="243841"/>
              <a:ext cx="4996863" cy="4731647"/>
            </a:xfrm>
            <a:prstGeom prst="rect">
              <a:avLst/>
            </a:prstGeom>
          </p:spPr>
        </p:pic>
        <p:sp>
          <p:nvSpPr>
            <p:cNvPr id="6" name="TextBox 5">
              <a:extLst>
                <a:ext uri="{FF2B5EF4-FFF2-40B4-BE49-F238E27FC236}">
                  <a16:creationId xmlns:a16="http://schemas.microsoft.com/office/drawing/2014/main" id="{2F228DBA-E19E-904D-BEFA-2F5949E05E97}"/>
                </a:ext>
              </a:extLst>
            </p:cNvPr>
            <p:cNvSpPr txBox="1"/>
            <p:nvPr/>
          </p:nvSpPr>
          <p:spPr>
            <a:xfrm>
              <a:off x="4727251" y="2824988"/>
              <a:ext cx="3000612" cy="315791"/>
            </a:xfrm>
            <a:prstGeom prst="rect">
              <a:avLst/>
            </a:prstGeom>
            <a:solidFill>
              <a:schemeClr val="accent4">
                <a:lumMod val="20000"/>
                <a:lumOff val="80000"/>
              </a:schemeClr>
            </a:solidFill>
          </p:spPr>
          <p:txBody>
            <a:bodyPr wrap="square">
              <a:spAutoFit/>
            </a:bodyPr>
            <a:lstStyle/>
            <a:p>
              <a:pPr algn="ctr"/>
              <a:r>
                <a:rPr lang="zh-CN" altLang="en-US" sz="1200" b="1" dirty="0">
                  <a:latin typeface="微軟正黑體" panose="020B0604030504040204" pitchFamily="34" charset="-120"/>
                  <a:ea typeface="微軟正黑體" panose="020B0604030504040204" pitchFamily="34" charset="-120"/>
                  <a:cs typeface="Calibri" panose="020F0502020204030204" pitchFamily="34" charset="0"/>
                </a:rPr>
                <a:t>我已经玩左超过</a:t>
              </a:r>
              <a:r>
                <a:rPr lang="en-US" altLang="zh-CN" sz="1200" b="1" dirty="0">
                  <a:latin typeface="微軟正黑體" panose="020B0604030504040204" pitchFamily="34" charset="-120"/>
                  <a:ea typeface="微軟正黑體" panose="020B0604030504040204" pitchFamily="34" charset="-120"/>
                  <a:cs typeface="Calibri" panose="020F0502020204030204" pitchFamily="34" charset="0"/>
                </a:rPr>
                <a:t>__</a:t>
              </a:r>
              <a:r>
                <a:rPr lang="zh-CN" altLang="en-US" sz="1200" b="1" dirty="0">
                  <a:latin typeface="微軟正黑體" panose="020B0604030504040204" pitchFamily="34" charset="-120"/>
                  <a:ea typeface="微軟正黑體" panose="020B0604030504040204" pitchFamily="34" charset="-120"/>
                  <a:cs typeface="Calibri" panose="020F0502020204030204" pitchFamily="34" charset="0"/>
                </a:rPr>
                <a:t>分钟，要休息</a:t>
              </a:r>
              <a:endParaRPr lang="en-HK" sz="1200" b="1" dirty="0">
                <a:latin typeface="微軟正黑體" panose="020B0604030504040204" pitchFamily="34" charset="-120"/>
                <a:ea typeface="微軟正黑體" panose="020B0604030504040204" pitchFamily="34" charset="-120"/>
              </a:endParaRPr>
            </a:p>
          </p:txBody>
        </p:sp>
        <p:sp>
          <p:nvSpPr>
            <p:cNvPr id="7" name="TextBox 6">
              <a:extLst>
                <a:ext uri="{FF2B5EF4-FFF2-40B4-BE49-F238E27FC236}">
                  <a16:creationId xmlns:a16="http://schemas.microsoft.com/office/drawing/2014/main" id="{8D289A34-EC70-1EE6-474C-3216D3A4A805}"/>
                </a:ext>
              </a:extLst>
            </p:cNvPr>
            <p:cNvSpPr txBox="1"/>
            <p:nvPr/>
          </p:nvSpPr>
          <p:spPr>
            <a:xfrm>
              <a:off x="3803697" y="3651522"/>
              <a:ext cx="4847721" cy="333336"/>
            </a:xfrm>
            <a:prstGeom prst="rect">
              <a:avLst/>
            </a:prstGeom>
            <a:solidFill>
              <a:schemeClr val="accent4">
                <a:lumMod val="20000"/>
                <a:lumOff val="80000"/>
              </a:schemeClr>
            </a:solidFill>
          </p:spPr>
          <p:txBody>
            <a:bodyPr wrap="square">
              <a:spAutoFit/>
            </a:bodyPr>
            <a:lstStyle/>
            <a:p>
              <a:r>
                <a:rPr lang="zh-CN" altLang="en-US" sz="1300" b="1" dirty="0">
                  <a:latin typeface="微軟正黑體" panose="020B0604030504040204" pitchFamily="34" charset="-120"/>
                  <a:ea typeface="微軟正黑體" panose="020B0604030504040204" pitchFamily="34" charset="-120"/>
                  <a:cs typeface="Calibri" panose="020F0502020204030204" pitchFamily="34" charset="0"/>
                </a:rPr>
                <a:t>我唔可以再拖今日嘅功课，如果唔系我可能要捱通宵做</a:t>
              </a:r>
              <a:endParaRPr lang="en-HK" sz="1300" b="1" dirty="0">
                <a:latin typeface="微軟正黑體" panose="020B0604030504040204" pitchFamily="34" charset="-120"/>
                <a:ea typeface="微軟正黑體" panose="020B0604030504040204" pitchFamily="34" charset="-120"/>
              </a:endParaRPr>
            </a:p>
          </p:txBody>
        </p:sp>
        <p:sp>
          <p:nvSpPr>
            <p:cNvPr id="8" name="TextBox 7">
              <a:extLst>
                <a:ext uri="{FF2B5EF4-FFF2-40B4-BE49-F238E27FC236}">
                  <a16:creationId xmlns:a16="http://schemas.microsoft.com/office/drawing/2014/main" id="{0E844115-E2C8-3B58-667A-DFB36289E57E}"/>
                </a:ext>
              </a:extLst>
            </p:cNvPr>
            <p:cNvSpPr txBox="1"/>
            <p:nvPr/>
          </p:nvSpPr>
          <p:spPr>
            <a:xfrm>
              <a:off x="4466544" y="4083527"/>
              <a:ext cx="3522027" cy="587138"/>
            </a:xfrm>
            <a:prstGeom prst="rect">
              <a:avLst/>
            </a:prstGeom>
            <a:solidFill>
              <a:schemeClr val="accent4">
                <a:lumMod val="20000"/>
                <a:lumOff val="80000"/>
              </a:schemeClr>
            </a:solidFill>
          </p:spPr>
          <p:txBody>
            <a:bodyPr wrap="square">
              <a:spAutoFit/>
            </a:bodyPr>
            <a:lstStyle/>
            <a:p>
              <a:pPr algn="ctr">
                <a:lnSpc>
                  <a:spcPts val="1700"/>
                </a:lnSpc>
              </a:pPr>
              <a:r>
                <a:rPr lang="zh-CN" altLang="en-US" b="1" dirty="0">
                  <a:latin typeface="微軟正黑體" panose="020B0604030504040204" pitchFamily="34" charset="-120"/>
                  <a:ea typeface="微軟正黑體" panose="020B0604030504040204" pitchFamily="34" charset="-120"/>
                  <a:cs typeface="Calibri" panose="020F0502020204030204" pitchFamily="34" charset="0"/>
                </a:rPr>
                <a:t>上网并唔会真正解决问题，</a:t>
              </a:r>
              <a:endParaRPr lang="en-US" altLang="zh-CN" b="1" dirty="0">
                <a:latin typeface="微軟正黑體" panose="020B0604030504040204" pitchFamily="34" charset="-120"/>
                <a:ea typeface="微軟正黑體" panose="020B0604030504040204" pitchFamily="34" charset="-120"/>
                <a:cs typeface="Calibri" panose="020F0502020204030204" pitchFamily="34" charset="0"/>
              </a:endParaRPr>
            </a:p>
            <a:p>
              <a:pPr algn="ctr">
                <a:lnSpc>
                  <a:spcPts val="1700"/>
                </a:lnSpc>
              </a:pPr>
              <a:r>
                <a:rPr lang="zh-CN" altLang="en-US" b="1" dirty="0">
                  <a:latin typeface="微軟正黑體" panose="020B0604030504040204" pitchFamily="34" charset="-120"/>
                  <a:ea typeface="微軟正黑體" panose="020B0604030504040204" pitchFamily="34" charset="-120"/>
                  <a:cs typeface="Calibri" panose="020F0502020204030204" pitchFamily="34" charset="0"/>
                </a:rPr>
                <a:t>如果我觉得闷</a:t>
              </a:r>
              <a:r>
                <a:rPr lang="zh-TW" altLang="en-US" sz="1400" b="1" dirty="0">
                  <a:latin typeface="Microsoft JhengHei"/>
                  <a:ea typeface="Microsoft JhengHei"/>
                  <a:sym typeface="Microsoft JhengHei"/>
                </a:rPr>
                <a:t>／</a:t>
              </a:r>
              <a:r>
                <a:rPr lang="zh-CN" altLang="en-US" b="1" dirty="0">
                  <a:latin typeface="微軟正黑體" panose="020B0604030504040204" pitchFamily="34" charset="-120"/>
                  <a:ea typeface="微軟正黑體" panose="020B0604030504040204" pitchFamily="34" charset="-120"/>
                  <a:cs typeface="Calibri" panose="020F0502020204030204" pitchFamily="34" charset="0"/>
                </a:rPr>
                <a:t>唔开心，我可以</a:t>
              </a:r>
              <a:r>
                <a:rPr lang="en-US" altLang="zh-CN" b="1" dirty="0">
                  <a:latin typeface="微軟正黑體" panose="020B0604030504040204" pitchFamily="34" charset="-120"/>
                  <a:ea typeface="微軟正黑體" panose="020B0604030504040204" pitchFamily="34" charset="-120"/>
                  <a:cs typeface="Calibri" panose="020F0502020204030204" pitchFamily="34" charset="0"/>
                </a:rPr>
                <a:t>...</a:t>
              </a:r>
              <a:endParaRPr lang="en-HK" b="1" dirty="0">
                <a:latin typeface="微軟正黑體" panose="020B0604030504040204" pitchFamily="34" charset="-120"/>
                <a:ea typeface="微軟正黑體" panose="020B0604030504040204" pitchFamily="34" charset="-120"/>
                <a:cs typeface="Calibri" panose="020F0502020204030204" pitchFamily="34" charset="0"/>
              </a:endParaRPr>
            </a:p>
          </p:txBody>
        </p:sp>
      </p:grpSp>
      <p:sp>
        <p:nvSpPr>
          <p:cNvPr id="11" name="Google Shape;623;p53">
            <a:extLst>
              <a:ext uri="{FF2B5EF4-FFF2-40B4-BE49-F238E27FC236}">
                <a16:creationId xmlns:a16="http://schemas.microsoft.com/office/drawing/2014/main" id="{6B1564A5-79EC-44E0-9BE0-75C657C9CEF9}"/>
              </a:ext>
            </a:extLst>
          </p:cNvPr>
          <p:cNvSpPr/>
          <p:nvPr/>
        </p:nvSpPr>
        <p:spPr>
          <a:xfrm>
            <a:off x="1124338" y="601681"/>
            <a:ext cx="4736635"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r>
              <a:rPr lang="zh-CN" altLang="en-US" sz="3200" b="1" dirty="0">
                <a:solidFill>
                  <a:schemeClr val="lt1"/>
                </a:solidFill>
                <a:latin typeface="Microsoft JhengHei"/>
                <a:ea typeface="Microsoft JhengHei"/>
                <a:sym typeface="Microsoft JhengHei"/>
              </a:rPr>
              <a:t>制订屏幕时间</a:t>
            </a:r>
            <a:endParaRPr sz="3200" b="1" dirty="0">
              <a:solidFill>
                <a:schemeClr val="lt1"/>
              </a:solidFill>
              <a:latin typeface="Microsoft JhengHei"/>
              <a:ea typeface="Microsoft JhengHei"/>
              <a:sym typeface="Calibri"/>
            </a:endParaRPr>
          </a:p>
        </p:txBody>
      </p:sp>
      <p:sp>
        <p:nvSpPr>
          <p:cNvPr id="12" name="Google Shape;149;p27">
            <a:extLst>
              <a:ext uri="{FF2B5EF4-FFF2-40B4-BE49-F238E27FC236}">
                <a16:creationId xmlns:a16="http://schemas.microsoft.com/office/drawing/2014/main" id="{5847ED84-FCDE-4814-BD91-B2BA19DFD2A5}"/>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2447746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BB8F827-F0B1-02F6-FAB6-DCD3C204A5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42</a:t>
            </a:fld>
            <a:endParaRPr lang="zh-TW" altLang="en-US"/>
          </a:p>
        </p:txBody>
      </p:sp>
      <p:sp>
        <p:nvSpPr>
          <p:cNvPr id="15" name="TextBox 14">
            <a:extLst>
              <a:ext uri="{FF2B5EF4-FFF2-40B4-BE49-F238E27FC236}">
                <a16:creationId xmlns:a16="http://schemas.microsoft.com/office/drawing/2014/main" id="{072EC265-95ED-34AB-FA66-313FD1EC59D8}"/>
              </a:ext>
            </a:extLst>
          </p:cNvPr>
          <p:cNvSpPr txBox="1"/>
          <p:nvPr/>
        </p:nvSpPr>
        <p:spPr>
          <a:xfrm>
            <a:off x="854442" y="738660"/>
            <a:ext cx="6037868" cy="1277979"/>
          </a:xfrm>
          <a:prstGeom prst="rect">
            <a:avLst/>
          </a:prstGeom>
          <a:noFill/>
        </p:spPr>
        <p:txBody>
          <a:bodyPr wrap="square">
            <a:spAutoFit/>
          </a:bodyPr>
          <a:lstStyle/>
          <a:p>
            <a:pPr>
              <a:lnSpc>
                <a:spcPct val="115000"/>
              </a:lnSpc>
            </a:pPr>
            <a:r>
              <a:rPr lang="en-US" altLang="zh-TW" sz="2800" b="1" dirty="0">
                <a:solidFill>
                  <a:srgbClr val="C00000"/>
                </a:solidFill>
                <a:latin typeface="Microsoft JhengHei"/>
                <a:ea typeface="Microsoft JhengHei"/>
                <a:cs typeface="Microsoft JhengHei"/>
                <a:sym typeface="Microsoft JhengHei"/>
              </a:rPr>
              <a:t>(3) </a:t>
            </a:r>
            <a:r>
              <a:rPr lang="zh-TW" altLang="en-US" sz="2800" b="1" dirty="0">
                <a:solidFill>
                  <a:srgbClr val="C00000"/>
                </a:solidFill>
                <a:latin typeface="Microsoft JhengHei"/>
                <a:ea typeface="Microsoft JhengHei"/>
                <a:cs typeface="Microsoft JhengHei"/>
                <a:sym typeface="Microsoft JhengHei"/>
              </a:rPr>
              <a:t>制作提示兽</a:t>
            </a:r>
            <a:r>
              <a:rPr lang="en-HK" altLang="zh-TW" sz="2800" b="1" dirty="0">
                <a:solidFill>
                  <a:srgbClr val="C00000"/>
                </a:solidFill>
                <a:latin typeface="Microsoft JhengHei"/>
                <a:ea typeface="Microsoft JhengHei"/>
                <a:cs typeface="Microsoft JhengHei"/>
                <a:sym typeface="Microsoft JhengHei"/>
              </a:rPr>
              <a:t>-</a:t>
            </a:r>
            <a:r>
              <a:rPr lang="zh-TW" altLang="en-US" sz="2800" b="1" dirty="0"/>
              <a:t>提醒语句例子</a:t>
            </a:r>
            <a:r>
              <a:rPr lang="en-HK" sz="2800" b="1" dirty="0"/>
              <a:t>:</a:t>
            </a:r>
            <a:endParaRPr lang="en-HK" sz="2800" dirty="0"/>
          </a:p>
          <a:p>
            <a:pPr>
              <a:lnSpc>
                <a:spcPct val="115000"/>
              </a:lnSpc>
            </a:pPr>
            <a:r>
              <a:rPr lang="zh-TW" altLang="en-US" sz="2800" b="1" dirty="0">
                <a:solidFill>
                  <a:srgbClr val="C00000"/>
                </a:solidFill>
                <a:latin typeface="Microsoft JhengHei"/>
                <a:ea typeface="Microsoft JhengHei"/>
                <a:cs typeface="Microsoft JhengHei"/>
                <a:sym typeface="Microsoft JhengHei"/>
              </a:rPr>
              <a:t> </a:t>
            </a:r>
            <a:endParaRPr lang="en-HK" altLang="zh-TW" sz="2800" b="1" dirty="0">
              <a:solidFill>
                <a:srgbClr val="C00000"/>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None/>
            </a:pPr>
            <a:endParaRPr lang="zh-TW" altLang="en-US" sz="1200" dirty="0">
              <a:solidFill>
                <a:srgbClr val="C00000"/>
              </a:solidFill>
              <a:latin typeface="Microsoft JhengHei"/>
              <a:ea typeface="Microsoft JhengHei"/>
              <a:cs typeface="Microsoft JhengHei"/>
              <a:sym typeface="Microsoft JhengHei"/>
            </a:endParaRPr>
          </a:p>
        </p:txBody>
      </p:sp>
      <p:graphicFrame>
        <p:nvGraphicFramePr>
          <p:cNvPr id="16" name="Table 15">
            <a:extLst>
              <a:ext uri="{FF2B5EF4-FFF2-40B4-BE49-F238E27FC236}">
                <a16:creationId xmlns:a16="http://schemas.microsoft.com/office/drawing/2014/main" id="{C5D9972B-B68A-F2B5-D771-7F1B75484996}"/>
              </a:ext>
            </a:extLst>
          </p:cNvPr>
          <p:cNvGraphicFramePr>
            <a:graphicFrameLocks noGrp="1"/>
          </p:cNvGraphicFramePr>
          <p:nvPr>
            <p:extLst>
              <p:ext uri="{D42A27DB-BD31-4B8C-83A1-F6EECF244321}">
                <p14:modId xmlns:p14="http://schemas.microsoft.com/office/powerpoint/2010/main" val="2918619556"/>
              </p:ext>
            </p:extLst>
          </p:nvPr>
        </p:nvGraphicFramePr>
        <p:xfrm>
          <a:off x="628650" y="1209453"/>
          <a:ext cx="7917565" cy="3860185"/>
        </p:xfrm>
        <a:graphic>
          <a:graphicData uri="http://schemas.openxmlformats.org/drawingml/2006/table">
            <a:tbl>
              <a:tblPr firstRow="1" firstCol="1" bandRow="1">
                <a:tableStyleId>{74F1F960-47A4-4144-8EEB-9CAA23878D89}</a:tableStyleId>
              </a:tblPr>
              <a:tblGrid>
                <a:gridCol w="1863472">
                  <a:extLst>
                    <a:ext uri="{9D8B030D-6E8A-4147-A177-3AD203B41FA5}">
                      <a16:colId xmlns:a16="http://schemas.microsoft.com/office/drawing/2014/main" val="2535744854"/>
                    </a:ext>
                  </a:extLst>
                </a:gridCol>
                <a:gridCol w="6054093">
                  <a:extLst>
                    <a:ext uri="{9D8B030D-6E8A-4147-A177-3AD203B41FA5}">
                      <a16:colId xmlns:a16="http://schemas.microsoft.com/office/drawing/2014/main" val="2174242077"/>
                    </a:ext>
                  </a:extLst>
                </a:gridCol>
              </a:tblGrid>
              <a:tr h="1074965">
                <a:tc>
                  <a:txBody>
                    <a:bodyPr/>
                    <a:lstStyle/>
                    <a:p>
                      <a:pPr>
                        <a:lnSpc>
                          <a:spcPct val="150000"/>
                        </a:lnSpc>
                        <a:spcAft>
                          <a:spcPts val="800"/>
                        </a:spcAft>
                        <a:buNone/>
                      </a:pPr>
                      <a:r>
                        <a:rPr lang="zh-TW" altLang="en-US" sz="1400" kern="100" dirty="0">
                          <a:solidFill>
                            <a:schemeClr val="bg1"/>
                          </a:solidFill>
                          <a:effectLst/>
                        </a:rPr>
                        <a:t>沉迷打机</a:t>
                      </a:r>
                      <a:r>
                        <a:rPr lang="zh-TW" sz="1400" kern="100" dirty="0">
                          <a:solidFill>
                            <a:schemeClr val="bg1"/>
                          </a:solidFill>
                          <a:effectLst/>
                        </a:rPr>
                        <a:t>／不停刷</a:t>
                      </a:r>
                      <a:endParaRPr lang="en-US" altLang="zh-TW" sz="1400" kern="100" dirty="0">
                        <a:solidFill>
                          <a:schemeClr val="bg1"/>
                        </a:solidFill>
                        <a:effectLst/>
                      </a:endParaRPr>
                    </a:p>
                    <a:p>
                      <a:pPr>
                        <a:lnSpc>
                          <a:spcPct val="150000"/>
                        </a:lnSpc>
                        <a:spcAft>
                          <a:spcPts val="800"/>
                        </a:spcAft>
                        <a:buNone/>
                      </a:pPr>
                      <a:r>
                        <a:rPr lang="zh-TW" sz="1400" kern="100" dirty="0">
                          <a:solidFill>
                            <a:schemeClr val="bg1"/>
                          </a:solidFill>
                          <a:effectLst/>
                        </a:rPr>
                        <a:t>影片時</a:t>
                      </a:r>
                      <a:endParaRPr lang="en-HK" sz="2000" kern="100" dirty="0">
                        <a:solidFill>
                          <a:schemeClr val="bg1"/>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accent1"/>
                    </a:solidFill>
                  </a:tcPr>
                </a:tc>
                <a:tc>
                  <a:txBody>
                    <a:bodyPr/>
                    <a:lstStyle/>
                    <a:p>
                      <a:pPr marL="342900" lvl="0" indent="-342900">
                        <a:lnSpc>
                          <a:spcPct val="150000"/>
                        </a:lnSpc>
                        <a:spcAft>
                          <a:spcPts val="800"/>
                        </a:spcAft>
                        <a:buSzPts val="1000"/>
                        <a:buFont typeface="Symbol" panose="05050102010706020507" pitchFamily="18" charset="2"/>
                        <a:buChar char=""/>
                      </a:pPr>
                      <a:r>
                        <a:rPr lang="zh-CN" altLang="en-US" sz="1200" b="1" kern="100" dirty="0">
                          <a:solidFill>
                            <a:schemeClr val="tx1"/>
                          </a:solidFill>
                          <a:effectLst/>
                        </a:rPr>
                        <a:t>「我已经玩左超过</a:t>
                      </a:r>
                      <a:r>
                        <a:rPr lang="en-US" altLang="zh-CN" sz="1200" b="1" kern="100" dirty="0">
                          <a:solidFill>
                            <a:schemeClr val="tx1"/>
                          </a:solidFill>
                          <a:effectLst/>
                        </a:rPr>
                        <a:t>__</a:t>
                      </a:r>
                      <a:r>
                        <a:rPr lang="zh-CN" altLang="en-US" sz="1200" b="1" kern="100" dirty="0">
                          <a:solidFill>
                            <a:schemeClr val="tx1"/>
                          </a:solidFill>
                          <a:effectLst/>
                        </a:rPr>
                        <a:t>分钟，系时候休息一下。」
「我唔可以再拖今天嘅功课，如果唔系我可能要捱通宵做，或者做唔切。」
「我唔需要一直</a:t>
                      </a:r>
                      <a:r>
                        <a:rPr lang="en-US" altLang="zh-CN" sz="1200" b="1" kern="100" dirty="0">
                          <a:solidFill>
                            <a:schemeClr val="tx1"/>
                          </a:solidFill>
                          <a:effectLst/>
                        </a:rPr>
                        <a:t>online</a:t>
                      </a:r>
                      <a:r>
                        <a:rPr lang="zh-CN" altLang="en-US" sz="1200" b="1" kern="100" dirty="0">
                          <a:solidFill>
                            <a:schemeClr val="tx1"/>
                          </a:solidFill>
                          <a:effectLst/>
                        </a:rPr>
                        <a:t>，我啲朋友先会锺意我。」</a:t>
                      </a:r>
                      <a:endParaRPr lang="en-HK" sz="1800" b="1" kern="100" dirty="0">
                        <a:solidFill>
                          <a:schemeClr val="tx1"/>
                        </a:solidFill>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bg1">
                        <a:lumMod val="95000"/>
                      </a:schemeClr>
                    </a:solidFill>
                  </a:tcPr>
                </a:tc>
                <a:extLst>
                  <a:ext uri="{0D108BD9-81ED-4DB2-BD59-A6C34878D82A}">
                    <a16:rowId xmlns:a16="http://schemas.microsoft.com/office/drawing/2014/main" val="3279097710"/>
                  </a:ext>
                </a:extLst>
              </a:tr>
              <a:tr h="838791">
                <a:tc>
                  <a:txBody>
                    <a:bodyPr/>
                    <a:lstStyle/>
                    <a:p>
                      <a:pPr>
                        <a:lnSpc>
                          <a:spcPct val="150000"/>
                        </a:lnSpc>
                        <a:spcAft>
                          <a:spcPts val="800"/>
                        </a:spcAft>
                        <a:buNone/>
                      </a:pPr>
                      <a:r>
                        <a:rPr lang="zh-CN" altLang="en-US" sz="1400" kern="100" dirty="0">
                          <a:effectLst/>
                        </a:rPr>
                        <a:t>无止境地滑手机</a:t>
                      </a:r>
                      <a:r>
                        <a:rPr lang="zh-TW" altLang="en-US" sz="1400" kern="100" dirty="0">
                          <a:solidFill>
                            <a:schemeClr val="bg1"/>
                          </a:solidFill>
                          <a:effectLst/>
                        </a:rPr>
                        <a:t>／</a:t>
                      </a:r>
                      <a:r>
                        <a:rPr lang="en-US" altLang="zh-CN" sz="1400" kern="100" dirty="0">
                          <a:effectLst/>
                        </a:rPr>
                        <a:t>
</a:t>
                      </a:r>
                      <a:r>
                        <a:rPr lang="zh-CN" altLang="en-US" sz="1400" kern="100" dirty="0">
                          <a:effectLst/>
                        </a:rPr>
                        <a:t>社交媒体</a:t>
                      </a:r>
                      <a:endParaRPr lang="en-HK" sz="20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accent1"/>
                    </a:solidFill>
                  </a:tcPr>
                </a:tc>
                <a:tc>
                  <a:txBody>
                    <a:bodyPr/>
                    <a:lstStyle/>
                    <a:p>
                      <a:pPr marL="342900" lvl="0" indent="-342900">
                        <a:lnSpc>
                          <a:spcPct val="150000"/>
                        </a:lnSpc>
                        <a:spcAft>
                          <a:spcPts val="800"/>
                        </a:spcAft>
                        <a:buSzPts val="1000"/>
                        <a:buFont typeface="Symbol" panose="05050102010706020507" pitchFamily="18" charset="2"/>
                        <a:buChar char=""/>
                      </a:pPr>
                      <a:r>
                        <a:rPr lang="zh-CN" altLang="en-US" sz="1200" b="1" kern="100" dirty="0">
                          <a:effectLst/>
                        </a:rPr>
                        <a:t>「我本来只系想碌一下电话，但依家已经过左</a:t>
                      </a:r>
                      <a:r>
                        <a:rPr lang="en-US" altLang="zh-CN" sz="1200" b="1" kern="100" dirty="0">
                          <a:effectLst/>
                        </a:rPr>
                        <a:t>___</a:t>
                      </a:r>
                      <a:r>
                        <a:rPr lang="zh-CN" altLang="en-US" sz="1200" b="1" kern="100" dirty="0">
                          <a:effectLst/>
                        </a:rPr>
                        <a:t>分钟。」
「我可以选择熄左电话</a:t>
                      </a:r>
                      <a:r>
                        <a:rPr lang="zh-TW" altLang="en-US" sz="1200" b="1" kern="100" dirty="0">
                          <a:solidFill>
                            <a:schemeClr val="tx1"/>
                          </a:solidFill>
                          <a:effectLst/>
                        </a:rPr>
                        <a:t>／</a:t>
                      </a:r>
                      <a:r>
                        <a:rPr lang="zh-CN" altLang="en-US" sz="1200" b="1" kern="100" dirty="0">
                          <a:effectLst/>
                        </a:rPr>
                        <a:t>电脑</a:t>
                      </a:r>
                      <a:r>
                        <a:rPr lang="zh-TW" altLang="en-US" sz="1200" b="1" kern="100" dirty="0">
                          <a:solidFill>
                            <a:schemeClr val="tx1"/>
                          </a:solidFill>
                          <a:effectLst/>
                        </a:rPr>
                        <a:t>／</a:t>
                      </a:r>
                      <a:r>
                        <a:rPr lang="zh-CN" altLang="en-US" sz="1200" b="1" kern="100" dirty="0">
                          <a:effectLst/>
                        </a:rPr>
                        <a:t>平板，去做一啲真正令我开心嘅事，例如：同屋企人</a:t>
                      </a:r>
                      <a:r>
                        <a:rPr lang="zh-TW" altLang="en-US" sz="1200" b="1" kern="100" dirty="0">
                          <a:solidFill>
                            <a:schemeClr val="tx1"/>
                          </a:solidFill>
                          <a:effectLst/>
                        </a:rPr>
                        <a:t>／</a:t>
                      </a:r>
                      <a:r>
                        <a:rPr lang="zh-CN" altLang="en-US" sz="1200" b="1" kern="100" dirty="0">
                          <a:effectLst/>
                        </a:rPr>
                        <a:t>朋友玩桌上游戏</a:t>
                      </a:r>
                      <a:r>
                        <a:rPr lang="zh-TW" altLang="en-US" sz="1200" b="1" kern="100" dirty="0">
                          <a:solidFill>
                            <a:schemeClr val="tx1"/>
                          </a:solidFill>
                          <a:effectLst/>
                        </a:rPr>
                        <a:t>／</a:t>
                      </a:r>
                      <a:r>
                        <a:rPr lang="zh-CN" altLang="en-US" sz="1200" b="1" kern="100" dirty="0">
                          <a:effectLst/>
                        </a:rPr>
                        <a:t>聊聊天</a:t>
                      </a:r>
                      <a:r>
                        <a:rPr lang="zh-TW" altLang="en-US" sz="1200" b="1" kern="100" dirty="0">
                          <a:solidFill>
                            <a:schemeClr val="tx1"/>
                          </a:solidFill>
                          <a:effectLst/>
                        </a:rPr>
                        <a:t>／</a:t>
                      </a:r>
                      <a:r>
                        <a:rPr lang="zh-CN" altLang="en-US" sz="1200" b="1" kern="100" dirty="0">
                          <a:effectLst/>
                        </a:rPr>
                        <a:t>行街</a:t>
                      </a:r>
                      <a:r>
                        <a:rPr lang="zh-TW" altLang="en-US" sz="1200" b="1" kern="100" dirty="0">
                          <a:solidFill>
                            <a:schemeClr val="tx1"/>
                          </a:solidFill>
                          <a:effectLst/>
                        </a:rPr>
                        <a:t>／</a:t>
                      </a:r>
                      <a:r>
                        <a:rPr lang="zh-CN" altLang="en-US" sz="1200" b="1" kern="100" dirty="0">
                          <a:effectLst/>
                        </a:rPr>
                        <a:t>食饭。」</a:t>
                      </a:r>
                      <a:endParaRPr lang="en-HK" sz="1800" b="1"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bg1">
                        <a:lumMod val="95000"/>
                      </a:schemeClr>
                    </a:solidFill>
                  </a:tcPr>
                </a:tc>
                <a:extLst>
                  <a:ext uri="{0D108BD9-81ED-4DB2-BD59-A6C34878D82A}">
                    <a16:rowId xmlns:a16="http://schemas.microsoft.com/office/drawing/2014/main" val="3341599116"/>
                  </a:ext>
                </a:extLst>
              </a:tr>
              <a:tr h="663685">
                <a:tc>
                  <a:txBody>
                    <a:bodyPr/>
                    <a:lstStyle/>
                    <a:p>
                      <a:pPr>
                        <a:lnSpc>
                          <a:spcPct val="150000"/>
                        </a:lnSpc>
                        <a:spcAft>
                          <a:spcPts val="800"/>
                        </a:spcAft>
                        <a:buNone/>
                      </a:pPr>
                      <a:r>
                        <a:rPr lang="zh-CN" altLang="en-US" sz="1400" kern="100" dirty="0">
                          <a:effectLst/>
                        </a:rPr>
                        <a:t>父母要求我停止上网时，感到反感</a:t>
                      </a:r>
                      <a:endParaRPr lang="en-HK" sz="20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accent1"/>
                    </a:solidFill>
                  </a:tcPr>
                </a:tc>
                <a:tc>
                  <a:txBody>
                    <a:bodyPr/>
                    <a:lstStyle/>
                    <a:p>
                      <a:pPr marL="342900" lvl="0" indent="-342900">
                        <a:lnSpc>
                          <a:spcPct val="150000"/>
                        </a:lnSpc>
                        <a:spcAft>
                          <a:spcPts val="800"/>
                        </a:spcAft>
                        <a:buSzPts val="1000"/>
                        <a:buFont typeface="Symbol" panose="05050102010706020507" pitchFamily="18" charset="2"/>
                        <a:buChar char=""/>
                      </a:pPr>
                      <a:r>
                        <a:rPr lang="zh-TW" sz="1200" b="1" kern="100" dirty="0">
                          <a:effectLst/>
                        </a:rPr>
                        <a:t>「</a:t>
                      </a:r>
                      <a:r>
                        <a:rPr lang="zh-CN" altLang="en-US" sz="1200" b="1" kern="100" dirty="0">
                          <a:effectLst/>
                        </a:rPr>
                        <a:t>父母并唔系一刀切唔比我打机，而系担心我太迷沉上网，会影响学业、情绪、作息及人际关系</a:t>
                      </a:r>
                      <a:r>
                        <a:rPr lang="zh-TW" sz="1200" b="1" kern="100" dirty="0">
                          <a:effectLst/>
                        </a:rPr>
                        <a:t>。」</a:t>
                      </a:r>
                      <a:endParaRPr lang="zh-TW" altLang="en-US" sz="1200" b="1" kern="100" dirty="0">
                        <a:effectLst/>
                      </a:endParaRPr>
                    </a:p>
                  </a:txBody>
                  <a:tcPr marL="60330" marR="60330" marT="0" marB="0">
                    <a:solidFill>
                      <a:schemeClr val="bg1">
                        <a:lumMod val="95000"/>
                      </a:schemeClr>
                    </a:solidFill>
                  </a:tcPr>
                </a:tc>
                <a:extLst>
                  <a:ext uri="{0D108BD9-81ED-4DB2-BD59-A6C34878D82A}">
                    <a16:rowId xmlns:a16="http://schemas.microsoft.com/office/drawing/2014/main" val="3796931266"/>
                  </a:ext>
                </a:extLst>
              </a:tr>
              <a:tr h="573812">
                <a:tc>
                  <a:txBody>
                    <a:bodyPr/>
                    <a:lstStyle/>
                    <a:p>
                      <a:pPr>
                        <a:lnSpc>
                          <a:spcPct val="150000"/>
                        </a:lnSpc>
                        <a:spcAft>
                          <a:spcPts val="800"/>
                        </a:spcAft>
                        <a:buNone/>
                      </a:pPr>
                      <a:r>
                        <a:rPr lang="zh-TW" altLang="en-US" sz="1400" kern="100" dirty="0">
                          <a:effectLst/>
                        </a:rPr>
                        <a:t>情绪低落</a:t>
                      </a:r>
                      <a:r>
                        <a:rPr lang="zh-TW" sz="1400" kern="100" dirty="0">
                          <a:effectLst/>
                        </a:rPr>
                        <a:t>、</a:t>
                      </a:r>
                      <a:r>
                        <a:rPr lang="zh-TW" altLang="en-US" sz="1400" kern="100" dirty="0">
                          <a:effectLst/>
                        </a:rPr>
                        <a:t>想逃避</a:t>
                      </a:r>
                      <a:endParaRPr lang="en-US" altLang="zh-TW" sz="1400" kern="100" dirty="0">
                        <a:effectLst/>
                      </a:endParaRPr>
                    </a:p>
                    <a:p>
                      <a:pPr>
                        <a:lnSpc>
                          <a:spcPct val="150000"/>
                        </a:lnSpc>
                        <a:spcAft>
                          <a:spcPts val="800"/>
                        </a:spcAft>
                        <a:buNone/>
                      </a:pPr>
                      <a:r>
                        <a:rPr lang="zh-TW" altLang="en-US" sz="1400" kern="100" dirty="0">
                          <a:effectLst/>
                        </a:rPr>
                        <a:t>现实</a:t>
                      </a:r>
                      <a:endParaRPr lang="en-HK" sz="20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accent1"/>
                    </a:solidFill>
                  </a:tcPr>
                </a:tc>
                <a:tc>
                  <a:txBody>
                    <a:bodyPr/>
                    <a:lstStyle/>
                    <a:p>
                      <a:pPr marL="342900" lvl="0" indent="-342900">
                        <a:lnSpc>
                          <a:spcPct val="150000"/>
                        </a:lnSpc>
                        <a:spcAft>
                          <a:spcPts val="800"/>
                        </a:spcAft>
                        <a:buSzPts val="1000"/>
                        <a:buFont typeface="Symbol" panose="05050102010706020507" pitchFamily="18" charset="2"/>
                        <a:buChar char=""/>
                      </a:pPr>
                      <a:r>
                        <a:rPr lang="zh-CN" altLang="en-US" sz="1200" b="1" kern="100" dirty="0">
                          <a:effectLst/>
                        </a:rPr>
                        <a:t>「我依家唔开心，但不停上网并唔会真正解决问题。 如果我觉得闷或者唔开心，我可以搵人倾，而唔系一个人滑手机。」</a:t>
                      </a:r>
                      <a:endParaRPr lang="en-HK" sz="1800" b="1" kern="100" dirty="0">
                        <a:effectLst/>
                      </a:endParaRPr>
                    </a:p>
                  </a:txBody>
                  <a:tcPr marL="60330" marR="60330" marT="0" marB="0">
                    <a:solidFill>
                      <a:schemeClr val="bg1">
                        <a:lumMod val="95000"/>
                      </a:schemeClr>
                    </a:solidFill>
                  </a:tcPr>
                </a:tc>
                <a:extLst>
                  <a:ext uri="{0D108BD9-81ED-4DB2-BD59-A6C34878D82A}">
                    <a16:rowId xmlns:a16="http://schemas.microsoft.com/office/drawing/2014/main" val="1386514638"/>
                  </a:ext>
                </a:extLst>
              </a:tr>
              <a:tr h="414825">
                <a:tc>
                  <a:txBody>
                    <a:bodyPr/>
                    <a:lstStyle/>
                    <a:p>
                      <a:pPr>
                        <a:lnSpc>
                          <a:spcPct val="150000"/>
                        </a:lnSpc>
                        <a:spcAft>
                          <a:spcPts val="800"/>
                        </a:spcAft>
                        <a:buNone/>
                      </a:pPr>
                      <a:r>
                        <a:rPr lang="zh-CN" altLang="en-US" sz="1400" kern="100" dirty="0">
                          <a:effectLst/>
                        </a:rPr>
                        <a:t>成功减低上网欲望后</a:t>
                      </a:r>
                      <a:endParaRPr lang="en-HK" sz="2000" kern="100" dirty="0">
                        <a:effectLst/>
                        <a:latin typeface="Calibri" panose="020F0502020204030204" pitchFamily="34" charset="0"/>
                        <a:ea typeface="PMingLiU" panose="02020500000000000000" pitchFamily="18" charset="-120"/>
                        <a:cs typeface="Times New Roman" panose="02020603050405020304" pitchFamily="18" charset="0"/>
                      </a:endParaRPr>
                    </a:p>
                  </a:txBody>
                  <a:tcPr marL="60330" marR="60330" marT="0" marB="0">
                    <a:solidFill>
                      <a:schemeClr val="accent1"/>
                    </a:solidFill>
                  </a:tcPr>
                </a:tc>
                <a:tc>
                  <a:txBody>
                    <a:bodyPr/>
                    <a:lstStyle/>
                    <a:p>
                      <a:pPr marL="342900" lvl="0" indent="-342900">
                        <a:lnSpc>
                          <a:spcPct val="150000"/>
                        </a:lnSpc>
                        <a:spcAft>
                          <a:spcPts val="800"/>
                        </a:spcAft>
                        <a:buSzPts val="1000"/>
                        <a:buFont typeface="Symbol" panose="05050102010706020507" pitchFamily="18" charset="2"/>
                        <a:buChar char=""/>
                      </a:pPr>
                      <a:r>
                        <a:rPr lang="zh-CN" altLang="en-US" sz="1200" b="1" kern="100" dirty="0">
                          <a:effectLst/>
                        </a:rPr>
                        <a:t>「虽然我觉得好难，但我做到啦！ 我比寻日减少左</a:t>
                      </a:r>
                      <a:r>
                        <a:rPr lang="en-US" altLang="zh-CN" sz="1200" b="1" kern="100" dirty="0">
                          <a:effectLst/>
                        </a:rPr>
                        <a:t>____</a:t>
                      </a:r>
                      <a:r>
                        <a:rPr lang="zh-CN" altLang="en-US" sz="1200" b="1" kern="100" dirty="0">
                          <a:effectLst/>
                        </a:rPr>
                        <a:t>上网时间！ 有进步！ 其实我靠自己都可以自律！」</a:t>
                      </a:r>
                      <a:endParaRPr lang="en-HK" sz="1200" b="1" i="0" u="none" strike="noStrike" kern="100" cap="none" dirty="0">
                        <a:solidFill>
                          <a:schemeClr val="dk1"/>
                        </a:solidFill>
                        <a:effectLst/>
                        <a:latin typeface="Calibri"/>
                        <a:ea typeface="PMingLiU" panose="02020500000000000000" pitchFamily="18" charset="-120"/>
                        <a:cs typeface="Calibri"/>
                        <a:sym typeface="Arial"/>
                      </a:endParaRPr>
                    </a:p>
                  </a:txBody>
                  <a:tcPr marL="60330" marR="60330" marT="0" marB="0">
                    <a:solidFill>
                      <a:schemeClr val="bg1">
                        <a:lumMod val="95000"/>
                      </a:schemeClr>
                    </a:solidFill>
                  </a:tcPr>
                </a:tc>
                <a:extLst>
                  <a:ext uri="{0D108BD9-81ED-4DB2-BD59-A6C34878D82A}">
                    <a16:rowId xmlns:a16="http://schemas.microsoft.com/office/drawing/2014/main" val="1093617054"/>
                  </a:ext>
                </a:extLst>
              </a:tr>
            </a:tbl>
          </a:graphicData>
        </a:graphic>
      </p:graphicFrame>
      <p:sp>
        <p:nvSpPr>
          <p:cNvPr id="7" name="Google Shape;623;p53">
            <a:extLst>
              <a:ext uri="{FF2B5EF4-FFF2-40B4-BE49-F238E27FC236}">
                <a16:creationId xmlns:a16="http://schemas.microsoft.com/office/drawing/2014/main" id="{AE237037-4940-45DF-A0B4-D5C039F8CC9C}"/>
              </a:ext>
            </a:extLst>
          </p:cNvPr>
          <p:cNvSpPr/>
          <p:nvPr/>
        </p:nvSpPr>
        <p:spPr>
          <a:xfrm>
            <a:off x="-50246" y="73463"/>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200" b="1" dirty="0">
                <a:solidFill>
                  <a:schemeClr val="lt1"/>
                </a:solidFill>
                <a:latin typeface="Microsoft JhengHei"/>
                <a:ea typeface="Microsoft JhengHei"/>
                <a:sym typeface="Microsoft JhengHei"/>
              </a:rPr>
              <a:t>制订屏幕时间</a:t>
            </a:r>
            <a:endParaRPr sz="3200" b="1" dirty="0">
              <a:solidFill>
                <a:schemeClr val="lt1"/>
              </a:solidFill>
              <a:latin typeface="Microsoft JhengHei"/>
              <a:ea typeface="Microsoft JhengHei"/>
              <a:sym typeface="Calibri"/>
            </a:endParaRPr>
          </a:p>
        </p:txBody>
      </p:sp>
      <p:sp>
        <p:nvSpPr>
          <p:cNvPr id="8" name="Google Shape;149;p27">
            <a:extLst>
              <a:ext uri="{FF2B5EF4-FFF2-40B4-BE49-F238E27FC236}">
                <a16:creationId xmlns:a16="http://schemas.microsoft.com/office/drawing/2014/main" id="{20E1FE6C-D933-4ECE-8965-A0BEB255089C}"/>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2542174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EC0368-1278-318A-EE75-EA728BD815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43</a:t>
            </a:fld>
            <a:endParaRPr lang="zh-TW" altLang="en-US"/>
          </a:p>
        </p:txBody>
      </p:sp>
      <p:sp>
        <p:nvSpPr>
          <p:cNvPr id="4" name="TextBox 3">
            <a:extLst>
              <a:ext uri="{FF2B5EF4-FFF2-40B4-BE49-F238E27FC236}">
                <a16:creationId xmlns:a16="http://schemas.microsoft.com/office/drawing/2014/main" id="{660F953F-A8C6-A859-C054-CE9F2528CA52}"/>
              </a:ext>
            </a:extLst>
          </p:cNvPr>
          <p:cNvSpPr txBox="1"/>
          <p:nvPr/>
        </p:nvSpPr>
        <p:spPr>
          <a:xfrm>
            <a:off x="1012168" y="2332644"/>
            <a:ext cx="7774373" cy="1786195"/>
          </a:xfrm>
          <a:prstGeom prst="rect">
            <a:avLst/>
          </a:prstGeom>
          <a:noFill/>
        </p:spPr>
        <p:txBody>
          <a:bodyPr wrap="square">
            <a:spAutoFit/>
          </a:bodyPr>
          <a:lstStyle/>
          <a:p>
            <a:pPr marL="342900" indent="-342900">
              <a:lnSpc>
                <a:spcPct val="115000"/>
              </a:lnSpc>
              <a:spcAft>
                <a:spcPts val="800"/>
              </a:spcAft>
              <a:buSzPts val="1000"/>
              <a:buFont typeface="Symbol" panose="05050102010706020507" pitchFamily="18" charset="2"/>
              <a:buChar char=""/>
              <a:tabLst>
                <a:tab pos="457200" algn="l"/>
              </a:tabLst>
            </a:pPr>
            <a:r>
              <a:rPr lang="zh-CN" altLang="en-US" sz="2000" b="1" dirty="0"/>
              <a:t>用第一人称加强掌控感：「我可以</a:t>
            </a:r>
            <a:r>
              <a:rPr lang="en-US" altLang="zh-CN" sz="2000" b="1" dirty="0"/>
              <a:t>...</a:t>
            </a:r>
            <a:r>
              <a:rPr lang="zh-CN" altLang="en-US" sz="2000" b="1" dirty="0"/>
              <a:t>」、「我选择</a:t>
            </a:r>
            <a:r>
              <a:rPr lang="en-US" altLang="zh-CN" sz="2000" b="1" dirty="0"/>
              <a:t>...</a:t>
            </a:r>
            <a:r>
              <a:rPr lang="zh-CN" altLang="en-US" sz="2000" b="1" dirty="0"/>
              <a:t>」
具体化情境：越贴近日常，越容易共鸣
鼓励子女表达感受：如「我感到</a:t>
            </a:r>
            <a:r>
              <a:rPr lang="en-US" altLang="zh-CN" sz="2000" b="1" dirty="0"/>
              <a:t>... </a:t>
            </a:r>
            <a:r>
              <a:rPr lang="zh-CN" altLang="en-US" sz="2000" b="1" dirty="0"/>
              <a:t>但我仍然可以</a:t>
            </a:r>
            <a:r>
              <a:rPr lang="en-US" altLang="zh-CN" sz="2000" b="1" dirty="0"/>
              <a:t>...</a:t>
            </a:r>
            <a:r>
              <a:rPr lang="zh-CN" altLang="en-US" sz="2000" b="1" dirty="0"/>
              <a:t>」
加入自我肯定的元素：如「我做到啦！」</a:t>
            </a:r>
            <a:endParaRPr lang="en-HK" altLang="zh-TW" sz="2000" b="1" dirty="0"/>
          </a:p>
        </p:txBody>
      </p:sp>
      <p:sp>
        <p:nvSpPr>
          <p:cNvPr id="7" name="TextBox 6">
            <a:extLst>
              <a:ext uri="{FF2B5EF4-FFF2-40B4-BE49-F238E27FC236}">
                <a16:creationId xmlns:a16="http://schemas.microsoft.com/office/drawing/2014/main" id="{8FCAFF6B-F3EF-FB1A-17B9-F578FA606EC4}"/>
              </a:ext>
            </a:extLst>
          </p:cNvPr>
          <p:cNvSpPr txBox="1"/>
          <p:nvPr/>
        </p:nvSpPr>
        <p:spPr>
          <a:xfrm>
            <a:off x="1012168" y="1548153"/>
            <a:ext cx="7119664" cy="546303"/>
          </a:xfrm>
          <a:prstGeom prst="rect">
            <a:avLst/>
          </a:prstGeom>
          <a:noFill/>
        </p:spPr>
        <p:txBody>
          <a:bodyPr wrap="square">
            <a:spAutoFit/>
          </a:bodyPr>
          <a:lstStyle/>
          <a:p>
            <a:pPr>
              <a:lnSpc>
                <a:spcPct val="115000"/>
              </a:lnSpc>
            </a:pPr>
            <a:r>
              <a:rPr lang="en-US" altLang="zh-TW" sz="2800" b="1" dirty="0">
                <a:solidFill>
                  <a:srgbClr val="C00000"/>
                </a:solidFill>
                <a:latin typeface="Microsoft JhengHei"/>
                <a:ea typeface="Microsoft JhengHei"/>
                <a:cs typeface="Microsoft JhengHei"/>
                <a:sym typeface="Microsoft JhengHei"/>
              </a:rPr>
              <a:t>(3) </a:t>
            </a:r>
            <a:r>
              <a:rPr lang="zh-TW" altLang="en-US" sz="2800" b="1" dirty="0">
                <a:solidFill>
                  <a:srgbClr val="C00000"/>
                </a:solidFill>
                <a:latin typeface="Microsoft JhengHei"/>
                <a:ea typeface="Microsoft JhengHei"/>
                <a:cs typeface="Microsoft JhengHei"/>
                <a:sym typeface="Microsoft JhengHei"/>
              </a:rPr>
              <a:t>制作提示兽</a:t>
            </a:r>
            <a:r>
              <a:rPr lang="en-HK" altLang="zh-TW" sz="2800" b="1" dirty="0">
                <a:solidFill>
                  <a:srgbClr val="C00000"/>
                </a:solidFill>
                <a:latin typeface="Microsoft JhengHei"/>
                <a:ea typeface="Microsoft JhengHei"/>
                <a:cs typeface="Microsoft JhengHei"/>
                <a:sym typeface="Microsoft JhengHei"/>
              </a:rPr>
              <a:t>-</a:t>
            </a:r>
            <a:r>
              <a:rPr lang="zh-CN" altLang="en-US" sz="2800" b="1" dirty="0"/>
              <a:t>如何让提醒语句更有效</a:t>
            </a:r>
            <a:r>
              <a:rPr lang="zh-TW" altLang="en-US" sz="2800" b="1" dirty="0"/>
              <a:t>？</a:t>
            </a:r>
            <a:endParaRPr lang="en-HK" altLang="zh-TW" sz="2800" b="1" dirty="0">
              <a:sym typeface="Microsoft JhengHei"/>
            </a:endParaRPr>
          </a:p>
        </p:txBody>
      </p:sp>
      <p:sp>
        <p:nvSpPr>
          <p:cNvPr id="8" name="Google Shape;623;p53">
            <a:extLst>
              <a:ext uri="{FF2B5EF4-FFF2-40B4-BE49-F238E27FC236}">
                <a16:creationId xmlns:a16="http://schemas.microsoft.com/office/drawing/2014/main" id="{817DA771-3603-4C67-BD57-2F85DBA770BF}"/>
              </a:ext>
            </a:extLst>
          </p:cNvPr>
          <p:cNvSpPr/>
          <p:nvPr/>
        </p:nvSpPr>
        <p:spPr>
          <a:xfrm>
            <a:off x="1124338" y="601681"/>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r>
              <a:rPr lang="zh-CN" altLang="en-US" sz="3200" b="1" dirty="0">
                <a:solidFill>
                  <a:schemeClr val="lt1"/>
                </a:solidFill>
                <a:latin typeface="Microsoft JhengHei"/>
                <a:ea typeface="Microsoft JhengHei"/>
                <a:sym typeface="Microsoft JhengHei"/>
              </a:rPr>
              <a:t>制订屏幕时间</a:t>
            </a:r>
            <a:endParaRPr sz="3200" b="1" dirty="0">
              <a:solidFill>
                <a:schemeClr val="lt1"/>
              </a:solidFill>
              <a:latin typeface="Microsoft JhengHei"/>
              <a:ea typeface="Microsoft JhengHei"/>
              <a:sym typeface="Calibri"/>
            </a:endParaRPr>
          </a:p>
        </p:txBody>
      </p:sp>
      <p:sp>
        <p:nvSpPr>
          <p:cNvPr id="9" name="Google Shape;149;p27">
            <a:extLst>
              <a:ext uri="{FF2B5EF4-FFF2-40B4-BE49-F238E27FC236}">
                <a16:creationId xmlns:a16="http://schemas.microsoft.com/office/drawing/2014/main" id="{1910A542-D816-4F8F-AF6F-B3D773ECB41D}"/>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39736338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55"/>
          <p:cNvSpPr txBox="1">
            <a:spLocks noGrp="1"/>
          </p:cNvSpPr>
          <p:nvPr>
            <p:ph type="body" idx="1"/>
          </p:nvPr>
        </p:nvSpPr>
        <p:spPr>
          <a:xfrm>
            <a:off x="628650" y="1369225"/>
            <a:ext cx="7886700" cy="3672000"/>
          </a:xfrm>
          <a:prstGeom prst="rect">
            <a:avLst/>
          </a:prstGeom>
          <a:noFill/>
          <a:ln>
            <a:noFill/>
          </a:ln>
        </p:spPr>
        <p:txBody>
          <a:bodyPr spcFirstLastPara="1" wrap="square" lIns="68575" tIns="34275" rIns="68575" bIns="34275" anchor="t" anchorCtr="0">
            <a:noAutofit/>
          </a:bodyPr>
          <a:lstStyle/>
          <a:p>
            <a:pPr marL="0" lvl="0" indent="0">
              <a:lnSpc>
                <a:spcPct val="115000"/>
              </a:lnSpc>
              <a:spcBef>
                <a:spcPts val="0"/>
              </a:spcBef>
              <a:buSzPts val="1100"/>
              <a:buNone/>
            </a:pPr>
            <a:r>
              <a:rPr lang="zh-TW" sz="2200" b="1" dirty="0">
                <a:solidFill>
                  <a:srgbClr val="C00000"/>
                </a:solidFill>
                <a:latin typeface="Microsoft JhengHei"/>
                <a:ea typeface="Microsoft JhengHei"/>
                <a:cs typeface="Microsoft JhengHei"/>
                <a:sym typeface="Microsoft JhengHei"/>
              </a:rPr>
              <a:t>(4) </a:t>
            </a:r>
            <a:r>
              <a:rPr lang="zh-CN" altLang="en-US" sz="2200" b="1" dirty="0">
                <a:solidFill>
                  <a:srgbClr val="C00000"/>
                </a:solidFill>
                <a:latin typeface="Microsoft JhengHei"/>
                <a:ea typeface="Microsoft JhengHei"/>
                <a:cs typeface="Microsoft JhengHei"/>
                <a:sym typeface="Microsoft JhengHei"/>
              </a:rPr>
              <a:t>协助子女制订个性化活动清单</a:t>
            </a:r>
            <a:endParaRPr sz="2200" b="1" dirty="0">
              <a:solidFill>
                <a:srgbClr val="C00000"/>
              </a:solidFill>
              <a:latin typeface="Microsoft JhengHei"/>
              <a:ea typeface="Microsoft JhengHei"/>
              <a:cs typeface="Microsoft JhengHei"/>
              <a:sym typeface="Microsoft JhengHei"/>
            </a:endParaRPr>
          </a:p>
          <a:p>
            <a:pPr lvl="0" indent="-336550">
              <a:lnSpc>
                <a:spcPct val="115000"/>
              </a:lnSpc>
              <a:spcBef>
                <a:spcPts val="0"/>
              </a:spcBef>
              <a:buClr>
                <a:srgbClr val="004AAD"/>
              </a:buClr>
              <a:buSzPts val="1700"/>
              <a:buFont typeface="Microsoft JhengHei"/>
              <a:buAutoNum type="alphaLcParenR"/>
            </a:pPr>
            <a:r>
              <a:rPr lang="zh-CN" altLang="en-US" sz="1700" b="1" u="sng" dirty="0">
                <a:solidFill>
                  <a:srgbClr val="004AAD"/>
                </a:solidFill>
                <a:latin typeface="Microsoft JhengHei"/>
                <a:ea typeface="Microsoft JhengHei"/>
                <a:cs typeface="Microsoft JhengHei"/>
                <a:sym typeface="Microsoft JhengHei"/>
              </a:rPr>
              <a:t>列出除了上网外的其他活动，包括</a:t>
            </a:r>
            <a:r>
              <a:rPr lang="zh-TW" sz="1700" b="1" u="sng" dirty="0">
                <a:solidFill>
                  <a:srgbClr val="004AAD"/>
                </a:solidFill>
                <a:latin typeface="Microsoft JhengHei"/>
                <a:ea typeface="Microsoft JhengHei"/>
                <a:cs typeface="Microsoft JhengHei"/>
                <a:sym typeface="Microsoft JhengHei"/>
              </a:rPr>
              <a:t>：</a:t>
            </a:r>
            <a:endParaRPr sz="1700" b="1" u="sng" dirty="0">
              <a:solidFill>
                <a:srgbClr val="004AAD"/>
              </a:solidFill>
              <a:latin typeface="Microsoft JhengHei"/>
              <a:ea typeface="Microsoft JhengHei"/>
              <a:cs typeface="Microsoft JhengHei"/>
              <a:sym typeface="Microsoft JhengHei"/>
            </a:endParaRPr>
          </a:p>
          <a:p>
            <a:pPr lvl="1" indent="-330200">
              <a:lnSpc>
                <a:spcPct val="115000"/>
              </a:lnSpc>
              <a:spcBef>
                <a:spcPts val="0"/>
              </a:spcBef>
              <a:buSzPts val="1600"/>
              <a:buFont typeface="Microsoft JhengHei"/>
              <a:buChar char="•"/>
            </a:pPr>
            <a:r>
              <a:rPr lang="zh-CN" altLang="en-US" sz="1600" b="1" dirty="0">
                <a:latin typeface="Microsoft JhengHei"/>
                <a:ea typeface="Microsoft JhengHei"/>
                <a:cs typeface="Microsoft JhengHei"/>
                <a:sym typeface="Microsoft JhengHei"/>
              </a:rPr>
              <a:t>在家时、个人独处时</a:t>
            </a:r>
            <a:endParaRPr lang="en-US" altLang="zh-CN" sz="1600" b="1" dirty="0">
              <a:latin typeface="Microsoft JhengHei"/>
              <a:ea typeface="Microsoft JhengHei"/>
              <a:cs typeface="Microsoft JhengHei"/>
              <a:sym typeface="Microsoft JhengHei"/>
            </a:endParaRPr>
          </a:p>
          <a:p>
            <a:pPr lvl="1" indent="-330200">
              <a:lnSpc>
                <a:spcPct val="115000"/>
              </a:lnSpc>
              <a:spcBef>
                <a:spcPts val="0"/>
              </a:spcBef>
              <a:buSzPts val="1600"/>
              <a:buFont typeface="Microsoft JhengHei"/>
              <a:buChar char="•"/>
            </a:pPr>
            <a:r>
              <a:rPr lang="zh-CN" altLang="en-US" sz="1600" b="1" dirty="0">
                <a:latin typeface="Microsoft JhengHei"/>
                <a:ea typeface="Microsoft JhengHei"/>
                <a:cs typeface="Microsoft JhengHei"/>
                <a:sym typeface="Microsoft JhengHei"/>
              </a:rPr>
              <a:t>与家人相处时</a:t>
            </a:r>
            <a:r>
              <a:rPr lang="zh-TW" sz="1600" b="1" dirty="0">
                <a:latin typeface="Microsoft JhengHei"/>
                <a:ea typeface="Microsoft JhengHei"/>
                <a:cs typeface="Microsoft JhengHei"/>
                <a:sym typeface="Microsoft JhengHei"/>
              </a:rPr>
              <a:t>、</a:t>
            </a:r>
            <a:r>
              <a:rPr lang="zh-CN" altLang="en-US" sz="1600" b="1" dirty="0">
                <a:latin typeface="Microsoft JhengHei"/>
                <a:ea typeface="Microsoft JhengHei"/>
                <a:cs typeface="Microsoft JhengHei"/>
                <a:sym typeface="Microsoft JhengHei"/>
              </a:rPr>
              <a:t>与朋友相处时</a:t>
            </a:r>
            <a:endParaRPr sz="1600" b="1" dirty="0">
              <a:latin typeface="Microsoft JhengHei"/>
              <a:ea typeface="Microsoft JhengHei"/>
              <a:cs typeface="Microsoft JhengHei"/>
              <a:sym typeface="Microsoft JhengHei"/>
            </a:endParaRPr>
          </a:p>
          <a:p>
            <a:pPr lvl="0" indent="-336550">
              <a:lnSpc>
                <a:spcPct val="115000"/>
              </a:lnSpc>
              <a:spcBef>
                <a:spcPts val="0"/>
              </a:spcBef>
              <a:buClr>
                <a:srgbClr val="004AAD"/>
              </a:buClr>
              <a:buSzPts val="1700"/>
              <a:buFont typeface="Microsoft JhengHei"/>
              <a:buAutoNum type="alphaLcParenR"/>
            </a:pPr>
            <a:r>
              <a:rPr lang="zh-CN" altLang="en-US" sz="1700" b="1" u="sng" dirty="0">
                <a:solidFill>
                  <a:srgbClr val="004AAD"/>
                </a:solidFill>
                <a:latin typeface="Microsoft JhengHei"/>
                <a:ea typeface="Microsoft JhengHei"/>
                <a:cs typeface="Microsoft JhengHei"/>
                <a:sym typeface="Microsoft JhengHei"/>
              </a:rPr>
              <a:t>并为各活动的兴趣评分</a:t>
            </a:r>
            <a:r>
              <a:rPr lang="zh-TW" sz="1700" b="1" u="sng" dirty="0">
                <a:solidFill>
                  <a:srgbClr val="004AAD"/>
                </a:solidFill>
                <a:latin typeface="Microsoft JhengHei"/>
                <a:ea typeface="Microsoft JhengHei"/>
                <a:cs typeface="Microsoft JhengHei"/>
                <a:sym typeface="Microsoft JhengHei"/>
              </a:rPr>
              <a:t>：</a:t>
            </a:r>
            <a:endParaRPr sz="1700" b="1" u="sng" dirty="0">
              <a:solidFill>
                <a:srgbClr val="004AAD"/>
              </a:solidFill>
              <a:latin typeface="Microsoft JhengHei"/>
              <a:ea typeface="Microsoft JhengHei"/>
              <a:cs typeface="Microsoft JhengHei"/>
              <a:sym typeface="Microsoft JhengHei"/>
            </a:endParaRPr>
          </a:p>
          <a:p>
            <a:pPr lvl="1" indent="-330200">
              <a:lnSpc>
                <a:spcPct val="115000"/>
              </a:lnSpc>
              <a:spcBef>
                <a:spcPts val="0"/>
              </a:spcBef>
              <a:buSzPts val="1600"/>
              <a:buFont typeface="Microsoft JhengHei"/>
              <a:buChar char="•"/>
            </a:pPr>
            <a:r>
              <a:rPr lang="zh-TW" sz="1600" b="1" dirty="0">
                <a:latin typeface="Microsoft JhengHei"/>
                <a:ea typeface="Microsoft JhengHei"/>
                <a:cs typeface="Microsoft JhengHei"/>
                <a:sym typeface="Microsoft JhengHei"/>
              </a:rPr>
              <a:t>十</a:t>
            </a:r>
            <a:r>
              <a:rPr lang="zh-TW" altLang="en-US" sz="1600" b="1" dirty="0">
                <a:latin typeface="Microsoft JhengHei"/>
                <a:ea typeface="Microsoft JhengHei"/>
                <a:cs typeface="Microsoft JhengHei"/>
                <a:sym typeface="Microsoft JhengHei"/>
              </a:rPr>
              <a:t>分感兴趣</a:t>
            </a:r>
            <a:r>
              <a:rPr lang="en-US" altLang="zh-TW" sz="1600" b="1" dirty="0">
                <a:latin typeface="Microsoft JhengHei"/>
                <a:ea typeface="Microsoft JhengHei"/>
                <a:sym typeface="Microsoft JhengHei"/>
              </a:rPr>
              <a:t>= 5</a:t>
            </a:r>
            <a:r>
              <a:rPr lang="zh-TW" altLang="en-US" sz="1600" b="1" dirty="0">
                <a:latin typeface="Microsoft JhengHei"/>
                <a:ea typeface="Microsoft JhengHei"/>
                <a:sym typeface="Microsoft JhengHei"/>
              </a:rPr>
              <a:t>；感兴趣</a:t>
            </a:r>
            <a:r>
              <a:rPr lang="en-US" altLang="zh-TW" sz="1600" b="1" dirty="0">
                <a:latin typeface="Microsoft JhengHei"/>
                <a:ea typeface="Microsoft JhengHei"/>
                <a:sym typeface="Microsoft JhengHei"/>
              </a:rPr>
              <a:t>= 4</a:t>
            </a:r>
            <a:r>
              <a:rPr lang="zh-TW" altLang="en-US" sz="1600" b="1" dirty="0">
                <a:latin typeface="Microsoft JhengHei"/>
                <a:ea typeface="Microsoft JhengHei"/>
                <a:sym typeface="Microsoft JhengHei"/>
              </a:rPr>
              <a:t>；一般＝</a:t>
            </a:r>
            <a:r>
              <a:rPr lang="en-US" altLang="zh-TW" sz="1600" b="1" dirty="0">
                <a:latin typeface="Microsoft JhengHei"/>
                <a:ea typeface="Microsoft JhengHei"/>
                <a:sym typeface="Microsoft JhengHei"/>
              </a:rPr>
              <a:t>3</a:t>
            </a:r>
            <a:r>
              <a:rPr lang="zh-TW" altLang="en-US" sz="1600" b="1" dirty="0">
                <a:latin typeface="Microsoft JhengHei"/>
                <a:ea typeface="Microsoft JhengHei"/>
                <a:sym typeface="Microsoft JhengHei"/>
              </a:rPr>
              <a:t>；不感兴趣＝</a:t>
            </a:r>
            <a:r>
              <a:rPr lang="en-US" altLang="zh-TW" sz="1600" b="1" dirty="0">
                <a:latin typeface="Microsoft JhengHei"/>
                <a:ea typeface="Microsoft JhengHei"/>
                <a:sym typeface="Microsoft JhengHei"/>
              </a:rPr>
              <a:t>2</a:t>
            </a:r>
            <a:r>
              <a:rPr lang="zh-TW" altLang="en-US" sz="1600" b="1" dirty="0">
                <a:latin typeface="Microsoft JhengHei"/>
                <a:ea typeface="Microsoft JhengHei"/>
                <a:sym typeface="Microsoft JhengHei"/>
              </a:rPr>
              <a:t>；</a:t>
            </a:r>
            <a:r>
              <a:rPr lang="zh-CN" altLang="en-US" sz="1600" b="1" dirty="0">
                <a:latin typeface="Microsoft JhengHei"/>
                <a:ea typeface="Microsoft JhengHei"/>
                <a:sym typeface="Microsoft JhengHei"/>
              </a:rPr>
              <a:t>十分不感兴趣</a:t>
            </a:r>
            <a:r>
              <a:rPr lang="zh-TW" altLang="en-US" sz="1600" b="1" dirty="0">
                <a:latin typeface="Microsoft JhengHei"/>
                <a:ea typeface="Microsoft JhengHei"/>
                <a:sym typeface="Microsoft JhengHei"/>
              </a:rPr>
              <a:t>＝</a:t>
            </a:r>
            <a:r>
              <a:rPr lang="zh-TW" sz="1600" b="1" dirty="0">
                <a:latin typeface="Microsoft JhengHei"/>
                <a:ea typeface="Microsoft JhengHei"/>
                <a:cs typeface="Microsoft JhengHei"/>
                <a:sym typeface="Microsoft JhengHei"/>
              </a:rPr>
              <a:t>1</a:t>
            </a:r>
            <a:endParaRPr sz="1600" b="1" dirty="0">
              <a:latin typeface="Microsoft JhengHei"/>
              <a:ea typeface="Microsoft JhengHei"/>
              <a:cs typeface="Microsoft JhengHei"/>
              <a:sym typeface="Microsoft JhengHei"/>
            </a:endParaRPr>
          </a:p>
          <a:p>
            <a:pPr lvl="0" indent="-336550">
              <a:lnSpc>
                <a:spcPct val="115000"/>
              </a:lnSpc>
              <a:spcBef>
                <a:spcPts val="0"/>
              </a:spcBef>
              <a:buClr>
                <a:srgbClr val="004AAD"/>
              </a:buClr>
              <a:buSzPts val="1700"/>
              <a:buFont typeface="Microsoft JhengHei"/>
              <a:buAutoNum type="alphaLcParenR"/>
            </a:pPr>
            <a:r>
              <a:rPr lang="zh-CN" altLang="en-US" sz="1700" b="1" u="sng" dirty="0">
                <a:solidFill>
                  <a:srgbClr val="004AAD"/>
                </a:solidFill>
                <a:latin typeface="Microsoft JhengHei"/>
                <a:ea typeface="Microsoft JhengHei"/>
                <a:cs typeface="Microsoft JhengHei"/>
                <a:sym typeface="Microsoft JhengHei"/>
              </a:rPr>
              <a:t>列出各项活动的好处及其执行的困</a:t>
            </a:r>
            <a:r>
              <a:rPr lang="zh-TW" altLang="en-US" sz="1700" b="1" u="sng" dirty="0">
                <a:solidFill>
                  <a:srgbClr val="004AAD"/>
                </a:solidFill>
                <a:latin typeface="Microsoft JhengHei"/>
                <a:ea typeface="Microsoft JhengHei"/>
                <a:cs typeface="Microsoft JhengHei"/>
                <a:sym typeface="Microsoft JhengHei"/>
              </a:rPr>
              <a:t>难</a:t>
            </a:r>
            <a:endParaRPr sz="1700" b="1" u="sng" dirty="0">
              <a:solidFill>
                <a:srgbClr val="004AAD"/>
              </a:solidFill>
              <a:latin typeface="Microsoft JhengHei"/>
              <a:ea typeface="Microsoft JhengHei"/>
              <a:cs typeface="Microsoft JhengHei"/>
              <a:sym typeface="Microsoft JhengHei"/>
            </a:endParaRPr>
          </a:p>
          <a:p>
            <a:pPr marL="914400" lvl="0">
              <a:lnSpc>
                <a:spcPct val="115000"/>
              </a:lnSpc>
              <a:spcBef>
                <a:spcPts val="0"/>
              </a:spcBef>
              <a:buFont typeface="Arial" panose="020B0604020202020204" pitchFamily="34" charset="0"/>
              <a:buChar char="•"/>
            </a:pPr>
            <a:r>
              <a:rPr lang="zh-CN" altLang="en-US" sz="1600" b="1" dirty="0">
                <a:latin typeface="Microsoft JhengHei"/>
                <a:ea typeface="Microsoft JhengHei"/>
                <a:cs typeface="Microsoft JhengHei"/>
                <a:sym typeface="Microsoft JhengHei"/>
              </a:rPr>
              <a:t>这些活动可如何提升你的生活质素</a:t>
            </a:r>
            <a:r>
              <a:rPr lang="zh-TW" sz="1600" b="1" dirty="0">
                <a:latin typeface="Microsoft JhengHei"/>
                <a:ea typeface="Microsoft JhengHei"/>
                <a:cs typeface="Microsoft JhengHei"/>
                <a:sym typeface="Microsoft JhengHei"/>
              </a:rPr>
              <a:t>／</a:t>
            </a:r>
            <a:r>
              <a:rPr lang="zh-CN" altLang="en-US" sz="1600" b="1" dirty="0">
                <a:latin typeface="Microsoft JhengHei"/>
                <a:ea typeface="Microsoft JhengHei"/>
                <a:cs typeface="Microsoft JhengHei"/>
                <a:sym typeface="Microsoft JhengHei"/>
              </a:rPr>
              <a:t>是否可以令你感到快乐</a:t>
            </a:r>
            <a:r>
              <a:rPr lang="zh-TW" altLang="en-US" sz="1600" b="1" dirty="0">
                <a:latin typeface="Microsoft JhengHei"/>
                <a:ea typeface="Microsoft JhengHei"/>
                <a:cs typeface="Microsoft JhengHei"/>
                <a:sym typeface="Microsoft JhengHei"/>
              </a:rPr>
              <a:t>？</a:t>
            </a:r>
            <a:endParaRPr sz="1400" b="1" dirty="0">
              <a:solidFill>
                <a:srgbClr val="004AAD"/>
              </a:solidFill>
              <a:latin typeface="Microsoft JhengHei"/>
              <a:ea typeface="Microsoft JhengHei"/>
              <a:cs typeface="Microsoft JhengHei"/>
              <a:sym typeface="Microsoft JhengHei"/>
            </a:endParaRPr>
          </a:p>
          <a:p>
            <a:pPr marL="120650" lvl="0" indent="0">
              <a:lnSpc>
                <a:spcPct val="115000"/>
              </a:lnSpc>
              <a:spcBef>
                <a:spcPts val="0"/>
              </a:spcBef>
              <a:buClr>
                <a:srgbClr val="004AAD"/>
              </a:buClr>
              <a:buSzPts val="1700"/>
              <a:buNone/>
            </a:pPr>
            <a:r>
              <a:rPr lang="en-US" altLang="zh-TW" sz="1700" b="1" dirty="0">
                <a:solidFill>
                  <a:srgbClr val="004AAD"/>
                </a:solidFill>
                <a:latin typeface="Microsoft JhengHei"/>
                <a:ea typeface="Microsoft JhengHei"/>
                <a:cs typeface="Microsoft JhengHei"/>
                <a:sym typeface="Microsoft JhengHei"/>
              </a:rPr>
              <a:t>d)  </a:t>
            </a:r>
            <a:r>
              <a:rPr lang="zh-CN" altLang="en-US" sz="1700" b="1" u="sng" dirty="0">
                <a:solidFill>
                  <a:srgbClr val="004AAD"/>
                </a:solidFill>
                <a:latin typeface="Microsoft JhengHei"/>
                <a:ea typeface="Microsoft JhengHei"/>
                <a:cs typeface="Microsoft JhengHei"/>
                <a:sym typeface="Microsoft JhengHei"/>
              </a:rPr>
              <a:t>邀请子女进行自己擅长活动</a:t>
            </a:r>
            <a:r>
              <a:rPr lang="zh-TW" altLang="en-US" sz="1700" b="1" u="sng" dirty="0">
                <a:solidFill>
                  <a:srgbClr val="004AAD"/>
                </a:solidFill>
                <a:latin typeface="Microsoft JhengHei"/>
                <a:ea typeface="Microsoft JhengHei"/>
                <a:sym typeface="Microsoft JhengHei"/>
              </a:rPr>
              <a:t> （例如：</a:t>
            </a:r>
            <a:r>
              <a:rPr lang="zh-CN" altLang="en-US" sz="1700" b="1" u="sng" dirty="0">
                <a:solidFill>
                  <a:srgbClr val="004AAD"/>
                </a:solidFill>
                <a:latin typeface="Microsoft JhengHei"/>
                <a:ea typeface="Microsoft JhengHei"/>
                <a:sym typeface="Microsoft JhengHei"/>
              </a:rPr>
              <a:t>周末行山、 齐齐下厨</a:t>
            </a:r>
            <a:r>
              <a:rPr lang="zh-TW" altLang="en-US" sz="1700" b="1" u="sng" dirty="0">
                <a:solidFill>
                  <a:srgbClr val="004AAD"/>
                </a:solidFill>
                <a:latin typeface="Microsoft JhengHei"/>
                <a:ea typeface="Microsoft JhengHei"/>
                <a:sym typeface="Microsoft JhengHei"/>
              </a:rPr>
              <a:t>）</a:t>
            </a:r>
            <a:endParaRPr sz="1700" b="1" u="sng" dirty="0">
              <a:solidFill>
                <a:srgbClr val="004AAD"/>
              </a:solidFill>
              <a:latin typeface="Microsoft JhengHei"/>
              <a:ea typeface="Microsoft JhengHei"/>
              <a:sym typeface="Microsoft JhengHei"/>
            </a:endParaRPr>
          </a:p>
          <a:p>
            <a:pPr marL="882650" lvl="0" indent="-285750">
              <a:lnSpc>
                <a:spcPct val="115000"/>
              </a:lnSpc>
              <a:spcBef>
                <a:spcPts val="0"/>
              </a:spcBef>
              <a:buFont typeface="Arial" panose="020B0604020202020204" pitchFamily="34" charset="0"/>
              <a:buChar char="•"/>
            </a:pPr>
            <a:r>
              <a:rPr lang="zh-CN" altLang="en-US" sz="1600" b="1" dirty="0">
                <a:latin typeface="Microsoft JhengHei"/>
                <a:ea typeface="Microsoft JhengHei"/>
                <a:cs typeface="Microsoft JhengHei"/>
                <a:sym typeface="Microsoft JhengHei"/>
              </a:rPr>
              <a:t>家长也可给予子女展示其上网强项</a:t>
            </a:r>
            <a:endParaRPr lang="en-US" altLang="zh-CN" sz="1600" b="1" dirty="0">
              <a:latin typeface="Microsoft JhengHei"/>
              <a:ea typeface="Microsoft JhengHei"/>
              <a:cs typeface="Microsoft JhengHei"/>
              <a:sym typeface="Microsoft JhengHei"/>
            </a:endParaRPr>
          </a:p>
          <a:p>
            <a:pPr marL="882650" lvl="0" indent="-285750">
              <a:lnSpc>
                <a:spcPct val="115000"/>
              </a:lnSpc>
              <a:spcBef>
                <a:spcPts val="0"/>
              </a:spcBef>
              <a:buFont typeface="Arial" panose="020B0604020202020204" pitchFamily="34" charset="0"/>
              <a:buChar char="•"/>
            </a:pPr>
            <a:r>
              <a:rPr lang="zh-TW" sz="1600" b="1" dirty="0">
                <a:latin typeface="Microsoft JhengHei"/>
                <a:ea typeface="Microsoft JhengHei"/>
                <a:cs typeface="Microsoft JhengHei"/>
                <a:sym typeface="Microsoft JhengHei"/>
              </a:rPr>
              <a:t>例如：</a:t>
            </a:r>
            <a:r>
              <a:rPr lang="zh-CN" altLang="en-US" sz="1600" b="1" dirty="0">
                <a:latin typeface="Microsoft JhengHei"/>
                <a:ea typeface="Microsoft JhengHei"/>
                <a:cs typeface="Microsoft JhengHei"/>
                <a:sym typeface="Microsoft JhengHei"/>
              </a:rPr>
              <a:t>用线上地图策划行山路径，查看天气</a:t>
            </a:r>
            <a:r>
              <a:rPr lang="zh-TW" sz="1600" b="1" dirty="0">
                <a:latin typeface="Microsoft JhengHei"/>
                <a:ea typeface="Microsoft JhengHei"/>
                <a:cs typeface="Microsoft JhengHei"/>
                <a:sym typeface="Microsoft JhengHei"/>
              </a:rPr>
              <a:t>，</a:t>
            </a:r>
            <a:endParaRPr lang="en-US" altLang="zh-TW" sz="1600" b="1" dirty="0">
              <a:latin typeface="Microsoft JhengHei"/>
              <a:ea typeface="Microsoft JhengHei"/>
              <a:cs typeface="Microsoft JhengHei"/>
              <a:sym typeface="Microsoft JhengHei"/>
            </a:endParaRPr>
          </a:p>
          <a:p>
            <a:pPr marL="596900" lvl="0" indent="0">
              <a:lnSpc>
                <a:spcPct val="115000"/>
              </a:lnSpc>
              <a:spcBef>
                <a:spcPts val="0"/>
              </a:spcBef>
              <a:buNone/>
            </a:pPr>
            <a:r>
              <a:rPr lang="en-US" altLang="zh-TW" sz="1600" b="1" dirty="0">
                <a:latin typeface="Microsoft JhengHei"/>
                <a:ea typeface="Microsoft JhengHei"/>
                <a:cs typeface="Microsoft JhengHei"/>
                <a:sym typeface="Microsoft JhengHei"/>
              </a:rPr>
              <a:t>                  </a:t>
            </a:r>
            <a:r>
              <a:rPr lang="zh-CN" altLang="en-US" sz="1600" b="1" dirty="0">
                <a:latin typeface="Microsoft JhengHei"/>
                <a:ea typeface="Microsoft JhengHei"/>
                <a:cs typeface="Microsoft JhengHei"/>
                <a:sym typeface="Microsoft JhengHei"/>
              </a:rPr>
              <a:t>上网寻找食谱的教学视频</a:t>
            </a:r>
            <a:endParaRPr sz="1600" b="1" dirty="0">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None/>
            </a:pPr>
            <a:endParaRPr sz="2200" b="1" dirty="0">
              <a:solidFill>
                <a:srgbClr val="004AAD"/>
              </a:solidFill>
              <a:latin typeface="Microsoft JhengHei"/>
              <a:ea typeface="Microsoft JhengHei"/>
              <a:cs typeface="Microsoft JhengHei"/>
              <a:sym typeface="Microsoft JhengHei"/>
            </a:endParaRPr>
          </a:p>
          <a:p>
            <a:pPr marL="177800" lvl="0" indent="-38100" algn="l" rtl="0">
              <a:lnSpc>
                <a:spcPct val="90000"/>
              </a:lnSpc>
              <a:spcBef>
                <a:spcPts val="0"/>
              </a:spcBef>
              <a:spcAft>
                <a:spcPts val="0"/>
              </a:spcAft>
              <a:buClr>
                <a:schemeClr val="dk1"/>
              </a:buClr>
              <a:buSzPts val="2100"/>
              <a:buNone/>
            </a:pPr>
            <a:endParaRPr sz="2200" b="1" dirty="0">
              <a:latin typeface="Microsoft JhengHei"/>
              <a:ea typeface="Microsoft JhengHei"/>
              <a:cs typeface="Microsoft JhengHei"/>
              <a:sym typeface="Microsoft JhengHei"/>
            </a:endParaRPr>
          </a:p>
        </p:txBody>
      </p:sp>
      <p:sp>
        <p:nvSpPr>
          <p:cNvPr id="648" name="Google Shape;648;p55"/>
          <p:cNvSpPr txBox="1">
            <a:spLocks noGrp="1"/>
          </p:cNvSpPr>
          <p:nvPr>
            <p:ph type="sldNum" idx="12"/>
          </p:nvPr>
        </p:nvSpPr>
        <p:spPr>
          <a:xfrm>
            <a:off x="655020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44</a:t>
            </a:fld>
            <a:endParaRPr/>
          </a:p>
        </p:txBody>
      </p:sp>
      <p:grpSp>
        <p:nvGrpSpPr>
          <p:cNvPr id="650" name="Google Shape;650;p55"/>
          <p:cNvGrpSpPr/>
          <p:nvPr/>
        </p:nvGrpSpPr>
        <p:grpSpPr>
          <a:xfrm>
            <a:off x="7098759" y="3205225"/>
            <a:ext cx="1462716" cy="617519"/>
            <a:chOff x="4885275" y="1512224"/>
            <a:chExt cx="3469576" cy="1229576"/>
          </a:xfrm>
        </p:grpSpPr>
        <p:pic>
          <p:nvPicPr>
            <p:cNvPr id="651" name="Google Shape;651;p55"/>
            <p:cNvPicPr preferRelativeResize="0"/>
            <p:nvPr/>
          </p:nvPicPr>
          <p:blipFill>
            <a:blip r:embed="rId3">
              <a:alphaModFix/>
            </a:blip>
            <a:stretch>
              <a:fillRect/>
            </a:stretch>
          </p:blipFill>
          <p:spPr>
            <a:xfrm>
              <a:off x="6032349" y="1560600"/>
              <a:ext cx="1147075" cy="1147075"/>
            </a:xfrm>
            <a:prstGeom prst="rect">
              <a:avLst/>
            </a:prstGeom>
            <a:noFill/>
            <a:ln>
              <a:noFill/>
            </a:ln>
          </p:spPr>
        </p:pic>
        <p:pic>
          <p:nvPicPr>
            <p:cNvPr id="652" name="Google Shape;652;p55"/>
            <p:cNvPicPr preferRelativeResize="0"/>
            <p:nvPr/>
          </p:nvPicPr>
          <p:blipFill>
            <a:blip r:embed="rId4">
              <a:alphaModFix/>
            </a:blip>
            <a:stretch>
              <a:fillRect/>
            </a:stretch>
          </p:blipFill>
          <p:spPr>
            <a:xfrm>
              <a:off x="4885275" y="1594700"/>
              <a:ext cx="1147075" cy="1147100"/>
            </a:xfrm>
            <a:prstGeom prst="rect">
              <a:avLst/>
            </a:prstGeom>
            <a:noFill/>
            <a:ln>
              <a:noFill/>
            </a:ln>
          </p:spPr>
        </p:pic>
        <p:pic>
          <p:nvPicPr>
            <p:cNvPr id="653" name="Google Shape;653;p55"/>
            <p:cNvPicPr preferRelativeResize="0"/>
            <p:nvPr/>
          </p:nvPicPr>
          <p:blipFill>
            <a:blip r:embed="rId5">
              <a:alphaModFix/>
            </a:blip>
            <a:stretch>
              <a:fillRect/>
            </a:stretch>
          </p:blipFill>
          <p:spPr>
            <a:xfrm>
              <a:off x="7207776" y="1512224"/>
              <a:ext cx="1147075" cy="1188589"/>
            </a:xfrm>
            <a:prstGeom prst="rect">
              <a:avLst/>
            </a:prstGeom>
            <a:noFill/>
            <a:ln>
              <a:noFill/>
            </a:ln>
          </p:spPr>
        </p:pic>
      </p:grpSp>
      <p:sp>
        <p:nvSpPr>
          <p:cNvPr id="12" name="Google Shape;623;p53">
            <a:extLst>
              <a:ext uri="{FF2B5EF4-FFF2-40B4-BE49-F238E27FC236}">
                <a16:creationId xmlns:a16="http://schemas.microsoft.com/office/drawing/2014/main" id="{E2416EE1-8DEC-470D-8C06-E4BE5E0C3290}"/>
              </a:ext>
            </a:extLst>
          </p:cNvPr>
          <p:cNvSpPr/>
          <p:nvPr/>
        </p:nvSpPr>
        <p:spPr>
          <a:xfrm>
            <a:off x="1388743" y="639757"/>
            <a:ext cx="65694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200" b="1" dirty="0">
                <a:solidFill>
                  <a:schemeClr val="lt1"/>
                </a:solidFill>
                <a:latin typeface="Microsoft JhengHei"/>
                <a:ea typeface="Microsoft JhengHei"/>
                <a:sym typeface="Microsoft JhengHei"/>
              </a:rPr>
              <a:t>制订屏幕时间</a:t>
            </a:r>
            <a:endParaRPr sz="3200" b="1" dirty="0">
              <a:solidFill>
                <a:schemeClr val="lt1"/>
              </a:solidFill>
              <a:latin typeface="Microsoft JhengHei"/>
              <a:ea typeface="Microsoft JhengHei"/>
              <a:sym typeface="Calibri"/>
            </a:endParaRPr>
          </a:p>
        </p:txBody>
      </p:sp>
      <p:sp>
        <p:nvSpPr>
          <p:cNvPr id="11" name="Google Shape;149;p27">
            <a:extLst>
              <a:ext uri="{FF2B5EF4-FFF2-40B4-BE49-F238E27FC236}">
                <a16:creationId xmlns:a16="http://schemas.microsoft.com/office/drawing/2014/main" id="{CD4EB6F3-1711-44F6-AC38-7CA0745FA121}"/>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pic>
        <p:nvPicPr>
          <p:cNvPr id="3" name="Picture 2">
            <a:extLst>
              <a:ext uri="{FF2B5EF4-FFF2-40B4-BE49-F238E27FC236}">
                <a16:creationId xmlns:a16="http://schemas.microsoft.com/office/drawing/2014/main" id="{0844D03B-481F-491E-975A-50A28FB40A09}"/>
              </a:ext>
            </a:extLst>
          </p:cNvPr>
          <p:cNvPicPr>
            <a:picLocks noChangeAspect="1"/>
          </p:cNvPicPr>
          <p:nvPr/>
        </p:nvPicPr>
        <p:blipFill>
          <a:blip r:embed="rId6"/>
          <a:stretch>
            <a:fillRect/>
          </a:stretch>
        </p:blipFill>
        <p:spPr>
          <a:xfrm>
            <a:off x="4813544" y="1295497"/>
            <a:ext cx="4081792" cy="1575326"/>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6"/>
          <p:cNvSpPr txBox="1">
            <a:spLocks noGrp="1"/>
          </p:cNvSpPr>
          <p:nvPr>
            <p:ph type="body" idx="1"/>
          </p:nvPr>
        </p:nvSpPr>
        <p:spPr>
          <a:xfrm>
            <a:off x="628650" y="1071750"/>
            <a:ext cx="3433800" cy="1500000"/>
          </a:xfrm>
          <a:prstGeom prst="rect">
            <a:avLst/>
          </a:prstGeom>
          <a:noFill/>
          <a:ln>
            <a:noFill/>
          </a:ln>
        </p:spPr>
        <p:txBody>
          <a:bodyPr spcFirstLastPara="1" wrap="square" lIns="68575" tIns="34275" rIns="68575" bIns="34275" anchor="t" anchorCtr="0">
            <a:noAutofit/>
          </a:bodyPr>
          <a:lstStyle/>
          <a:p>
            <a:pPr marL="0" lvl="0" indent="0">
              <a:lnSpc>
                <a:spcPct val="115000"/>
              </a:lnSpc>
              <a:spcBef>
                <a:spcPts val="0"/>
              </a:spcBef>
              <a:buSzPts val="1100"/>
              <a:buNone/>
            </a:pPr>
            <a:r>
              <a:rPr lang="zh-TW" sz="2200" b="1" dirty="0">
                <a:solidFill>
                  <a:srgbClr val="C00000"/>
                </a:solidFill>
                <a:latin typeface="Microsoft JhengHei"/>
                <a:ea typeface="Microsoft JhengHei"/>
                <a:cs typeface="Microsoft JhengHei"/>
                <a:sym typeface="Microsoft JhengHei"/>
              </a:rPr>
              <a:t>(5) </a:t>
            </a:r>
            <a:r>
              <a:rPr lang="zh-CN" altLang="en-US" sz="2200" b="1" dirty="0">
                <a:solidFill>
                  <a:srgbClr val="C00000"/>
                </a:solidFill>
                <a:latin typeface="Microsoft JhengHei"/>
                <a:ea typeface="Microsoft JhengHei"/>
                <a:cs typeface="Microsoft JhengHei"/>
                <a:sym typeface="Microsoft JhengHei"/>
              </a:rPr>
              <a:t>协助子女重组日常生活时间表</a:t>
            </a:r>
            <a:endParaRPr sz="2200" b="1" dirty="0">
              <a:solidFill>
                <a:srgbClr val="C00000"/>
              </a:solidFill>
              <a:latin typeface="Microsoft JhengHei"/>
              <a:ea typeface="Microsoft JhengHei"/>
              <a:cs typeface="Microsoft JhengHei"/>
              <a:sym typeface="Microsoft JhengHei"/>
            </a:endParaRPr>
          </a:p>
          <a:p>
            <a:pPr lvl="0" indent="-349250">
              <a:lnSpc>
                <a:spcPct val="115000"/>
              </a:lnSpc>
              <a:spcBef>
                <a:spcPts val="0"/>
              </a:spcBef>
              <a:buSzPts val="1900"/>
              <a:buFont typeface="Arial" panose="020B0604020202020204" pitchFamily="34" charset="0"/>
              <a:buChar char="•"/>
            </a:pPr>
            <a:r>
              <a:rPr lang="zh-CN" altLang="en-US" sz="1900" b="1" dirty="0">
                <a:latin typeface="Microsoft JhengHei"/>
                <a:ea typeface="Microsoft JhengHei"/>
                <a:cs typeface="Microsoft JhengHei"/>
                <a:sym typeface="Microsoft JhengHei"/>
              </a:rPr>
              <a:t>检视现在上网的模式和习惯：如上网的时间、地点、时</a:t>
            </a:r>
            <a:r>
              <a:rPr lang="zh-TW" altLang="en-US" sz="1900" b="1" dirty="0">
                <a:latin typeface="Microsoft JhengHei"/>
                <a:ea typeface="Microsoft JhengHei"/>
                <a:cs typeface="Microsoft JhengHei"/>
                <a:sym typeface="Microsoft JhengHei"/>
              </a:rPr>
              <a:t>数</a:t>
            </a:r>
            <a:endParaRPr lang="en-US" altLang="zh-TW" sz="1900" b="1" dirty="0">
              <a:latin typeface="Microsoft JhengHei"/>
              <a:ea typeface="Microsoft JhengHei"/>
              <a:cs typeface="Microsoft JhengHei"/>
              <a:sym typeface="Microsoft JhengHei"/>
            </a:endParaRPr>
          </a:p>
          <a:p>
            <a:pPr lvl="0" indent="-349250">
              <a:lnSpc>
                <a:spcPct val="115000"/>
              </a:lnSpc>
              <a:spcBef>
                <a:spcPts val="0"/>
              </a:spcBef>
              <a:buSzPts val="1900"/>
              <a:buFont typeface="Arial" panose="020B0604020202020204" pitchFamily="34" charset="0"/>
              <a:buChar char="•"/>
            </a:pPr>
            <a:r>
              <a:rPr lang="zh-CN" altLang="en-US" sz="1900" b="1" dirty="0">
                <a:latin typeface="Microsoft JhengHei"/>
                <a:ea typeface="Microsoft JhengHei"/>
                <a:cs typeface="Microsoft JhengHei"/>
                <a:sym typeface="Microsoft JhengHei"/>
              </a:rPr>
              <a:t>打破旧有上网习惯</a:t>
            </a:r>
            <a:r>
              <a:rPr lang="zh-TW" sz="1900" b="1" dirty="0">
                <a:latin typeface="Microsoft JhengHei"/>
                <a:ea typeface="Microsoft JhengHei"/>
                <a:cs typeface="Microsoft JhengHei"/>
                <a:sym typeface="Microsoft JhengHei"/>
              </a:rPr>
              <a:t>：</a:t>
            </a:r>
            <a:endParaRPr sz="1900" b="1" dirty="0">
              <a:latin typeface="Microsoft JhengHei"/>
              <a:ea typeface="Microsoft JhengHei"/>
              <a:cs typeface="Microsoft JhengHei"/>
              <a:sym typeface="Microsoft JhengHei"/>
            </a:endParaRPr>
          </a:p>
          <a:p>
            <a:pPr lvl="1" indent="-349250">
              <a:lnSpc>
                <a:spcPct val="115000"/>
              </a:lnSpc>
              <a:spcBef>
                <a:spcPts val="0"/>
              </a:spcBef>
              <a:buSzPts val="1900"/>
              <a:buFont typeface="Courier New" panose="02070309020205020404" pitchFamily="49" charset="0"/>
              <a:buChar char="o"/>
            </a:pPr>
            <a:r>
              <a:rPr lang="zh-TW" sz="1900" b="1" dirty="0">
                <a:latin typeface="Microsoft JhengHei"/>
                <a:ea typeface="Microsoft JhengHei"/>
                <a:cs typeface="Microsoft JhengHei"/>
                <a:sym typeface="Microsoft JhengHei"/>
              </a:rPr>
              <a:t>例如</a:t>
            </a:r>
            <a:r>
              <a:rPr lang="zh-TW" altLang="en-US" sz="1900" b="1" dirty="0">
                <a:latin typeface="Microsoft JhengHei"/>
                <a:ea typeface="Microsoft JhengHei"/>
                <a:sym typeface="Microsoft JhengHei"/>
              </a:rPr>
              <a:t>：</a:t>
            </a:r>
            <a:r>
              <a:rPr lang="zh-CN" altLang="en-US" sz="1900" b="1" dirty="0">
                <a:latin typeface="Microsoft JhengHei"/>
                <a:ea typeface="Microsoft JhengHei"/>
                <a:cs typeface="Microsoft JhengHei"/>
                <a:sym typeface="Microsoft JhengHei"/>
              </a:rPr>
              <a:t>由放学回家立即上网，改为放学回家先洗澡</a:t>
            </a:r>
            <a:endParaRPr sz="1900" b="1" dirty="0">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None/>
            </a:pPr>
            <a:endParaRPr sz="2200" b="1" dirty="0">
              <a:solidFill>
                <a:srgbClr val="C00000"/>
              </a:solidFill>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ts val="1100"/>
              <a:buNone/>
            </a:pPr>
            <a:endParaRPr sz="2200" b="1" dirty="0">
              <a:solidFill>
                <a:srgbClr val="004AAD"/>
              </a:solidFill>
              <a:latin typeface="Microsoft JhengHei"/>
              <a:ea typeface="Microsoft JhengHei"/>
              <a:cs typeface="Microsoft JhengHei"/>
              <a:sym typeface="Microsoft JhengHei"/>
            </a:endParaRPr>
          </a:p>
          <a:p>
            <a:pPr marL="177800" lvl="0" indent="-38100" algn="l" rtl="0">
              <a:lnSpc>
                <a:spcPct val="90000"/>
              </a:lnSpc>
              <a:spcBef>
                <a:spcPts val="0"/>
              </a:spcBef>
              <a:spcAft>
                <a:spcPts val="0"/>
              </a:spcAft>
              <a:buClr>
                <a:schemeClr val="dk1"/>
              </a:buClr>
              <a:buSzPts val="2100"/>
              <a:buNone/>
            </a:pPr>
            <a:endParaRPr sz="2200" b="1" dirty="0">
              <a:latin typeface="Microsoft JhengHei"/>
              <a:ea typeface="Microsoft JhengHei"/>
              <a:cs typeface="Microsoft JhengHei"/>
              <a:sym typeface="Microsoft JhengHei"/>
            </a:endParaRPr>
          </a:p>
        </p:txBody>
      </p:sp>
      <p:sp>
        <p:nvSpPr>
          <p:cNvPr id="661" name="Google Shape;661;p56"/>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45</a:t>
            </a:fld>
            <a:endParaRPr/>
          </a:p>
        </p:txBody>
      </p:sp>
      <p:sp>
        <p:nvSpPr>
          <p:cNvPr id="9" name="Google Shape;623;p53">
            <a:extLst>
              <a:ext uri="{FF2B5EF4-FFF2-40B4-BE49-F238E27FC236}">
                <a16:creationId xmlns:a16="http://schemas.microsoft.com/office/drawing/2014/main" id="{DF75CDDD-E139-4565-9251-9A1AC7094AB9}"/>
              </a:ext>
            </a:extLst>
          </p:cNvPr>
          <p:cNvSpPr/>
          <p:nvPr/>
        </p:nvSpPr>
        <p:spPr>
          <a:xfrm>
            <a:off x="1200839" y="404293"/>
            <a:ext cx="5349356"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r>
              <a:rPr lang="zh-CN" altLang="en-US" sz="3200" b="1" dirty="0">
                <a:solidFill>
                  <a:schemeClr val="lt1"/>
                </a:solidFill>
                <a:latin typeface="Microsoft JhengHei"/>
                <a:ea typeface="Microsoft JhengHei"/>
                <a:sym typeface="Microsoft JhengHei"/>
              </a:rPr>
              <a:t>制订屏幕时间</a:t>
            </a:r>
            <a:endParaRPr sz="3200" b="1" dirty="0">
              <a:solidFill>
                <a:schemeClr val="lt1"/>
              </a:solidFill>
              <a:latin typeface="Microsoft JhengHei"/>
              <a:ea typeface="Microsoft JhengHei"/>
              <a:sym typeface="Calibri"/>
            </a:endParaRPr>
          </a:p>
        </p:txBody>
      </p:sp>
      <p:sp>
        <p:nvSpPr>
          <p:cNvPr id="10" name="Google Shape;149;p27">
            <a:extLst>
              <a:ext uri="{FF2B5EF4-FFF2-40B4-BE49-F238E27FC236}">
                <a16:creationId xmlns:a16="http://schemas.microsoft.com/office/drawing/2014/main" id="{9D97510D-AB80-49DE-9126-CCC7878537D0}"/>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pic>
        <p:nvPicPr>
          <p:cNvPr id="4" name="Picture 3">
            <a:extLst>
              <a:ext uri="{FF2B5EF4-FFF2-40B4-BE49-F238E27FC236}">
                <a16:creationId xmlns:a16="http://schemas.microsoft.com/office/drawing/2014/main" id="{0AB3EADC-8E0E-4F95-AA06-D5B4F51E3E79}"/>
              </a:ext>
            </a:extLst>
          </p:cNvPr>
          <p:cNvPicPr>
            <a:picLocks noChangeAspect="1"/>
          </p:cNvPicPr>
          <p:nvPr/>
        </p:nvPicPr>
        <p:blipFill>
          <a:blip r:embed="rId3"/>
          <a:stretch>
            <a:fillRect/>
          </a:stretch>
        </p:blipFill>
        <p:spPr>
          <a:xfrm>
            <a:off x="4298884" y="975493"/>
            <a:ext cx="3450846" cy="414101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19F42A-EB2E-48D8-8AC1-564F91EAAA45}"/>
              </a:ext>
            </a:extLst>
          </p:cNvPr>
          <p:cNvSpPr>
            <a:spLocks noGrp="1"/>
          </p:cNvSpPr>
          <p:nvPr>
            <p:ph type="body" idx="1"/>
          </p:nvPr>
        </p:nvSpPr>
        <p:spPr>
          <a:xfrm>
            <a:off x="517138" y="785414"/>
            <a:ext cx="7886700" cy="571200"/>
          </a:xfrm>
        </p:spPr>
        <p:txBody>
          <a:bodyPr>
            <a:normAutofit fontScale="25000" lnSpcReduction="20000"/>
          </a:bodyPr>
          <a:lstStyle/>
          <a:p>
            <a:pPr marL="139700" indent="0">
              <a:lnSpc>
                <a:spcPct val="120000"/>
              </a:lnSpc>
              <a:buNone/>
            </a:pPr>
            <a:r>
              <a:rPr lang="zh-CN" altLang="en-US" sz="8600" b="1" dirty="0">
                <a:latin typeface="Microsoft JhengHei"/>
                <a:ea typeface="Microsoft JhengHei"/>
              </a:rPr>
              <a:t>目的： 鼓励子女与家长每天一起记录原定目标及实际上网使用时间，以减少上网时间，并计算累积点数以兑换奖励</a:t>
            </a:r>
            <a:endParaRPr lang="en-HK" sz="1100" dirty="0"/>
          </a:p>
        </p:txBody>
      </p:sp>
      <p:sp>
        <p:nvSpPr>
          <p:cNvPr id="4" name="Slide Number Placeholder 3">
            <a:extLst>
              <a:ext uri="{FF2B5EF4-FFF2-40B4-BE49-F238E27FC236}">
                <a16:creationId xmlns:a16="http://schemas.microsoft.com/office/drawing/2014/main" id="{5724CC82-8D14-FB46-DD80-865D527217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46</a:t>
            </a:fld>
            <a:endParaRPr lang="zh-TW" altLang="en-US"/>
          </a:p>
        </p:txBody>
      </p:sp>
      <p:sp>
        <p:nvSpPr>
          <p:cNvPr id="6" name="Google Shape;736;p63">
            <a:extLst>
              <a:ext uri="{FF2B5EF4-FFF2-40B4-BE49-F238E27FC236}">
                <a16:creationId xmlns:a16="http://schemas.microsoft.com/office/drawing/2014/main" id="{25B8D5B6-B5C4-1C59-310E-A29B96BA5576}"/>
              </a:ext>
            </a:extLst>
          </p:cNvPr>
          <p:cNvSpPr/>
          <p:nvPr/>
        </p:nvSpPr>
        <p:spPr>
          <a:xfrm>
            <a:off x="1296905" y="117112"/>
            <a:ext cx="2593801"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TW" altLang="en-US" sz="3000" b="1" dirty="0">
                <a:solidFill>
                  <a:schemeClr val="lt1"/>
                </a:solidFill>
                <a:latin typeface="Microsoft JhengHei"/>
                <a:ea typeface="Microsoft JhengHei"/>
                <a:sym typeface="Microsoft JhengHei"/>
              </a:rPr>
              <a:t>奖励计划</a:t>
            </a:r>
            <a:endParaRPr sz="3000" b="1" dirty="0">
              <a:solidFill>
                <a:schemeClr val="lt1"/>
              </a:solidFill>
              <a:latin typeface="Microsoft JhengHei"/>
              <a:ea typeface="Microsoft JhengHei"/>
              <a:sym typeface="Calibri"/>
            </a:endParaRPr>
          </a:p>
        </p:txBody>
      </p:sp>
      <p:grpSp>
        <p:nvGrpSpPr>
          <p:cNvPr id="11" name="Group 10">
            <a:extLst>
              <a:ext uri="{FF2B5EF4-FFF2-40B4-BE49-F238E27FC236}">
                <a16:creationId xmlns:a16="http://schemas.microsoft.com/office/drawing/2014/main" id="{90BBF104-2CEF-F85A-736D-576622D4117E}"/>
              </a:ext>
            </a:extLst>
          </p:cNvPr>
          <p:cNvGrpSpPr/>
          <p:nvPr/>
        </p:nvGrpSpPr>
        <p:grpSpPr>
          <a:xfrm>
            <a:off x="431618" y="1719617"/>
            <a:ext cx="3220864" cy="605296"/>
            <a:chOff x="982872" y="1486672"/>
            <a:chExt cx="3220864" cy="605296"/>
          </a:xfrm>
        </p:grpSpPr>
        <p:sp>
          <p:nvSpPr>
            <p:cNvPr id="12" name="Google Shape;547;p47">
              <a:extLst>
                <a:ext uri="{FF2B5EF4-FFF2-40B4-BE49-F238E27FC236}">
                  <a16:creationId xmlns:a16="http://schemas.microsoft.com/office/drawing/2014/main" id="{FD1D8AF2-CAD8-A52B-EA19-A74214271CB1}"/>
                </a:ext>
              </a:extLst>
            </p:cNvPr>
            <p:cNvSpPr/>
            <p:nvPr/>
          </p:nvSpPr>
          <p:spPr>
            <a:xfrm>
              <a:off x="1609935" y="1486672"/>
              <a:ext cx="2593801"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CN" altLang="en-US" sz="2000" b="1" dirty="0"/>
                <a:t>每周屏幕时间记录表</a:t>
              </a:r>
              <a:endParaRPr lang="zh-TW" altLang="en-US" sz="2000" b="1" dirty="0"/>
            </a:p>
          </p:txBody>
        </p:sp>
        <p:sp>
          <p:nvSpPr>
            <p:cNvPr id="13" name="Google Shape;548;p47">
              <a:extLst>
                <a:ext uri="{FF2B5EF4-FFF2-40B4-BE49-F238E27FC236}">
                  <a16:creationId xmlns:a16="http://schemas.microsoft.com/office/drawing/2014/main" id="{59E4745A-BFF1-7FD3-08F6-C88FA7852609}"/>
                </a:ext>
              </a:extLst>
            </p:cNvPr>
            <p:cNvSpPr/>
            <p:nvPr/>
          </p:nvSpPr>
          <p:spPr>
            <a:xfrm>
              <a:off x="982872" y="1558709"/>
              <a:ext cx="548883" cy="481500"/>
            </a:xfrm>
            <a:prstGeom prst="roundRect">
              <a:avLst>
                <a:gd name="adj" fmla="val 16667"/>
              </a:avLst>
            </a:prstGeom>
            <a:solidFill>
              <a:srgbClr val="C00000"/>
            </a:solidFill>
            <a:ln w="7325" cap="flat" cmpd="sng">
              <a:solidFill>
                <a:srgbClr val="C00000"/>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cs typeface="Microsoft JhengHei"/>
                  <a:sym typeface="Microsoft JhengHei"/>
                </a:rPr>
                <a:t>1</a:t>
              </a:r>
              <a:r>
                <a:rPr lang="en-HK" altLang="zh-TW" sz="2043" b="1" dirty="0">
                  <a:solidFill>
                    <a:schemeClr val="lt1"/>
                  </a:solidFill>
                  <a:latin typeface="Microsoft JhengHei"/>
                  <a:ea typeface="Microsoft JhengHei"/>
                  <a:sym typeface="Microsoft JhengHei"/>
                </a:rPr>
                <a:t>.</a:t>
              </a:r>
              <a:endParaRPr lang="en-HK" sz="2043" b="1" dirty="0">
                <a:solidFill>
                  <a:schemeClr val="lt1"/>
                </a:solidFill>
                <a:latin typeface="Microsoft JhengHei"/>
                <a:ea typeface="Microsoft JhengHei"/>
                <a:cs typeface="Microsoft JhengHei"/>
                <a:sym typeface="Microsoft JhengHei"/>
              </a:endParaRPr>
            </a:p>
          </p:txBody>
        </p:sp>
      </p:grpSp>
      <p:grpSp>
        <p:nvGrpSpPr>
          <p:cNvPr id="14" name="Group 13">
            <a:extLst>
              <a:ext uri="{FF2B5EF4-FFF2-40B4-BE49-F238E27FC236}">
                <a16:creationId xmlns:a16="http://schemas.microsoft.com/office/drawing/2014/main" id="{313311EE-71A2-B197-4C11-996118A593A0}"/>
              </a:ext>
            </a:extLst>
          </p:cNvPr>
          <p:cNvGrpSpPr/>
          <p:nvPr/>
        </p:nvGrpSpPr>
        <p:grpSpPr>
          <a:xfrm>
            <a:off x="5034142" y="1753343"/>
            <a:ext cx="3481208" cy="605296"/>
            <a:chOff x="1025252" y="1613486"/>
            <a:chExt cx="3481208" cy="605296"/>
          </a:xfrm>
        </p:grpSpPr>
        <p:sp>
          <p:nvSpPr>
            <p:cNvPr id="15" name="Google Shape;547;p47">
              <a:extLst>
                <a:ext uri="{FF2B5EF4-FFF2-40B4-BE49-F238E27FC236}">
                  <a16:creationId xmlns:a16="http://schemas.microsoft.com/office/drawing/2014/main" id="{E6F2E4FC-395D-9800-EE17-27F5869A1688}"/>
                </a:ext>
              </a:extLst>
            </p:cNvPr>
            <p:cNvSpPr/>
            <p:nvPr/>
          </p:nvSpPr>
          <p:spPr>
            <a:xfrm>
              <a:off x="1652314" y="1613486"/>
              <a:ext cx="2854146"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CN" altLang="en-US" sz="2000" b="1" dirty="0"/>
                <a:t>共同制订奖励兑换清单</a:t>
              </a:r>
              <a:endParaRPr lang="zh-TW" altLang="en-US" sz="2000" b="1" dirty="0"/>
            </a:p>
          </p:txBody>
        </p:sp>
        <p:sp>
          <p:nvSpPr>
            <p:cNvPr id="16" name="Google Shape;548;p47">
              <a:extLst>
                <a:ext uri="{FF2B5EF4-FFF2-40B4-BE49-F238E27FC236}">
                  <a16:creationId xmlns:a16="http://schemas.microsoft.com/office/drawing/2014/main" id="{FF1ED230-749C-C8BC-519F-4973F080AE66}"/>
                </a:ext>
              </a:extLst>
            </p:cNvPr>
            <p:cNvSpPr/>
            <p:nvPr/>
          </p:nvSpPr>
          <p:spPr>
            <a:xfrm>
              <a:off x="1025252" y="1687433"/>
              <a:ext cx="540394" cy="481500"/>
            </a:xfrm>
            <a:prstGeom prst="roundRect">
              <a:avLst>
                <a:gd name="adj" fmla="val 16667"/>
              </a:avLst>
            </a:prstGeom>
            <a:solidFill>
              <a:schemeClr val="accent5">
                <a:lumMod val="75000"/>
              </a:schemeClr>
            </a:solidFill>
            <a:ln w="7325" cap="flat" cmpd="sng">
              <a:solidFill>
                <a:schemeClr val="accent5">
                  <a:lumMod val="75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2.</a:t>
              </a:r>
              <a:endParaRPr lang="en-HK" sz="2043" b="1" dirty="0">
                <a:solidFill>
                  <a:schemeClr val="lt1"/>
                </a:solidFill>
                <a:latin typeface="Microsoft JhengHei"/>
                <a:ea typeface="Microsoft JhengHei"/>
                <a:cs typeface="Microsoft JhengHei"/>
                <a:sym typeface="Microsoft JhengHei"/>
              </a:endParaRPr>
            </a:p>
          </p:txBody>
        </p:sp>
      </p:grpSp>
      <p:sp>
        <p:nvSpPr>
          <p:cNvPr id="17" name="Google Shape;149;p27">
            <a:extLst>
              <a:ext uri="{FF2B5EF4-FFF2-40B4-BE49-F238E27FC236}">
                <a16:creationId xmlns:a16="http://schemas.microsoft.com/office/drawing/2014/main" id="{F6ED1082-4F1A-4129-A583-847F042B8F76}"/>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pic>
        <p:nvPicPr>
          <p:cNvPr id="5" name="Picture 4">
            <a:extLst>
              <a:ext uri="{FF2B5EF4-FFF2-40B4-BE49-F238E27FC236}">
                <a16:creationId xmlns:a16="http://schemas.microsoft.com/office/drawing/2014/main" id="{6AD8EA95-DD23-413F-90D6-4EFD2BEFDBA4}"/>
              </a:ext>
            </a:extLst>
          </p:cNvPr>
          <p:cNvPicPr>
            <a:picLocks noChangeAspect="1"/>
          </p:cNvPicPr>
          <p:nvPr/>
        </p:nvPicPr>
        <p:blipFill>
          <a:blip r:embed="rId3"/>
          <a:stretch>
            <a:fillRect/>
          </a:stretch>
        </p:blipFill>
        <p:spPr>
          <a:xfrm>
            <a:off x="375738" y="2530720"/>
            <a:ext cx="4084748" cy="2236543"/>
          </a:xfrm>
          <a:prstGeom prst="rect">
            <a:avLst/>
          </a:prstGeom>
        </p:spPr>
      </p:pic>
      <p:pic>
        <p:nvPicPr>
          <p:cNvPr id="9" name="Picture 8">
            <a:extLst>
              <a:ext uri="{FF2B5EF4-FFF2-40B4-BE49-F238E27FC236}">
                <a16:creationId xmlns:a16="http://schemas.microsoft.com/office/drawing/2014/main" id="{6B8BD043-20D4-455A-8DBF-9D805701690C}"/>
              </a:ext>
            </a:extLst>
          </p:cNvPr>
          <p:cNvPicPr>
            <a:picLocks noChangeAspect="1"/>
          </p:cNvPicPr>
          <p:nvPr/>
        </p:nvPicPr>
        <p:blipFill>
          <a:blip r:embed="rId4"/>
          <a:stretch>
            <a:fillRect/>
          </a:stretch>
        </p:blipFill>
        <p:spPr>
          <a:xfrm>
            <a:off x="4922703" y="2577470"/>
            <a:ext cx="3985591" cy="1647623"/>
          </a:xfrm>
          <a:prstGeom prst="rect">
            <a:avLst/>
          </a:prstGeom>
        </p:spPr>
      </p:pic>
    </p:spTree>
    <p:extLst>
      <p:ext uri="{BB962C8B-B14F-4D97-AF65-F5344CB8AC3E}">
        <p14:creationId xmlns:p14="http://schemas.microsoft.com/office/powerpoint/2010/main" val="41999779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740C7-3ADF-5BC5-4D12-C0A35A71E0C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542ED5-8988-DE91-2791-69A4906C33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47</a:t>
            </a:fld>
            <a:endParaRPr lang="zh-TW" altLang="en-US"/>
          </a:p>
        </p:txBody>
      </p:sp>
      <p:sp>
        <p:nvSpPr>
          <p:cNvPr id="6" name="Google Shape;736;p63">
            <a:extLst>
              <a:ext uri="{FF2B5EF4-FFF2-40B4-BE49-F238E27FC236}">
                <a16:creationId xmlns:a16="http://schemas.microsoft.com/office/drawing/2014/main" id="{719ADE72-7232-D34F-14E2-2C6B6F45187D}"/>
              </a:ext>
            </a:extLst>
          </p:cNvPr>
          <p:cNvSpPr/>
          <p:nvPr/>
        </p:nvSpPr>
        <p:spPr>
          <a:xfrm>
            <a:off x="1296905" y="117112"/>
            <a:ext cx="2593801"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TW" altLang="en-US" sz="3000" b="1" dirty="0">
                <a:solidFill>
                  <a:schemeClr val="lt1"/>
                </a:solidFill>
                <a:latin typeface="Microsoft JhengHei"/>
                <a:ea typeface="Microsoft JhengHei"/>
                <a:sym typeface="Microsoft JhengHei"/>
              </a:rPr>
              <a:t>奖励计划</a:t>
            </a:r>
            <a:endParaRPr sz="3000" b="1" dirty="0">
              <a:solidFill>
                <a:schemeClr val="lt1"/>
              </a:solidFill>
              <a:latin typeface="Microsoft JhengHei"/>
              <a:ea typeface="Microsoft JhengHei"/>
              <a:sym typeface="Calibri"/>
            </a:endParaRPr>
          </a:p>
        </p:txBody>
      </p:sp>
      <p:grpSp>
        <p:nvGrpSpPr>
          <p:cNvPr id="11" name="Group 10">
            <a:extLst>
              <a:ext uri="{FF2B5EF4-FFF2-40B4-BE49-F238E27FC236}">
                <a16:creationId xmlns:a16="http://schemas.microsoft.com/office/drawing/2014/main" id="{7BF126F0-9814-DB69-726F-FD8B5D26E9C7}"/>
              </a:ext>
            </a:extLst>
          </p:cNvPr>
          <p:cNvGrpSpPr/>
          <p:nvPr/>
        </p:nvGrpSpPr>
        <p:grpSpPr>
          <a:xfrm>
            <a:off x="1089540" y="988969"/>
            <a:ext cx="3220864" cy="605296"/>
            <a:chOff x="982872" y="1434913"/>
            <a:chExt cx="3220864" cy="605296"/>
          </a:xfrm>
        </p:grpSpPr>
        <p:sp>
          <p:nvSpPr>
            <p:cNvPr id="12" name="Google Shape;547;p47">
              <a:extLst>
                <a:ext uri="{FF2B5EF4-FFF2-40B4-BE49-F238E27FC236}">
                  <a16:creationId xmlns:a16="http://schemas.microsoft.com/office/drawing/2014/main" id="{821B6D97-0A96-B13F-641C-28E1A92DFD1F}"/>
                </a:ext>
              </a:extLst>
            </p:cNvPr>
            <p:cNvSpPr/>
            <p:nvPr/>
          </p:nvSpPr>
          <p:spPr>
            <a:xfrm>
              <a:off x="1722132" y="1434913"/>
              <a:ext cx="2481604" cy="605296"/>
            </a:xfrm>
            <a:prstGeom prst="round1Rect">
              <a:avLst>
                <a:gd name="adj" fmla="val 16667"/>
              </a:avLst>
            </a:prstGeom>
            <a:solidFill>
              <a:schemeClr val="lt1"/>
            </a:solidFill>
            <a:ln w="7325" cap="flat" cmpd="sng">
              <a:solidFill>
                <a:schemeClr val="dk2"/>
              </a:solidFill>
              <a:prstDash val="solid"/>
              <a:round/>
              <a:headEnd type="none" w="sm" len="sm"/>
              <a:tailEnd type="none" w="sm" len="sm"/>
            </a:ln>
          </p:spPr>
          <p:txBody>
            <a:bodyPr spcFirstLastPara="1" wrap="square" lIns="70225" tIns="70225" rIns="70225" bIns="70225" anchor="ctr" anchorCtr="0">
              <a:noAutofit/>
            </a:bodyPr>
            <a:lstStyle/>
            <a:p>
              <a:pPr marL="71710" lvl="0">
                <a:buSzPts val="1637"/>
              </a:pPr>
              <a:r>
                <a:rPr lang="zh-TW" altLang="en-US" sz="2400" b="1" dirty="0">
                  <a:latin typeface="Microsoft JhengHei" panose="020B0604030504040204" pitchFamily="34" charset="-120"/>
                  <a:ea typeface="Microsoft JhengHei" panose="020B0604030504040204" pitchFamily="34" charset="-120"/>
                </a:rPr>
                <a:t>鼓励语句</a:t>
              </a:r>
            </a:p>
          </p:txBody>
        </p:sp>
        <p:sp>
          <p:nvSpPr>
            <p:cNvPr id="13" name="Google Shape;548;p47">
              <a:extLst>
                <a:ext uri="{FF2B5EF4-FFF2-40B4-BE49-F238E27FC236}">
                  <a16:creationId xmlns:a16="http://schemas.microsoft.com/office/drawing/2014/main" id="{49295EE9-87F9-1064-E380-F811702A0430}"/>
                </a:ext>
              </a:extLst>
            </p:cNvPr>
            <p:cNvSpPr/>
            <p:nvPr/>
          </p:nvSpPr>
          <p:spPr>
            <a:xfrm>
              <a:off x="982872" y="1558709"/>
              <a:ext cx="627063" cy="481500"/>
            </a:xfrm>
            <a:prstGeom prst="roundRect">
              <a:avLst>
                <a:gd name="adj" fmla="val 16667"/>
              </a:avLst>
            </a:prstGeom>
            <a:solidFill>
              <a:schemeClr val="accent2">
                <a:lumMod val="75000"/>
              </a:schemeClr>
            </a:solidFill>
            <a:ln w="7325" cap="flat" cmpd="sng">
              <a:solidFill>
                <a:schemeClr val="accent2">
                  <a:lumMod val="75000"/>
                </a:schemeClr>
              </a:solidFill>
              <a:prstDash val="solid"/>
              <a:round/>
              <a:headEnd type="none" w="sm" len="sm"/>
              <a:tailEnd type="none" w="sm" len="sm"/>
            </a:ln>
          </p:spPr>
          <p:txBody>
            <a:bodyPr spcFirstLastPara="1" wrap="square" lIns="70225" tIns="70225" rIns="70225" bIns="70225" anchor="ctr" anchorCtr="0">
              <a:noAutofit/>
            </a:bodyPr>
            <a:lstStyle/>
            <a:p>
              <a:pPr marL="136605" indent="-29272">
                <a:lnSpc>
                  <a:spcPct val="90000"/>
                </a:lnSpc>
                <a:buClr>
                  <a:schemeClr val="dk1"/>
                </a:buClr>
                <a:buSzPts val="2100"/>
              </a:pPr>
              <a:r>
                <a:rPr lang="en-HK" altLang="zh-TW" sz="2043" b="1" dirty="0">
                  <a:solidFill>
                    <a:schemeClr val="lt1"/>
                  </a:solidFill>
                  <a:latin typeface="Microsoft JhengHei"/>
                  <a:ea typeface="Microsoft JhengHei"/>
                  <a:sym typeface="Microsoft JhengHei"/>
                </a:rPr>
                <a:t>3.</a:t>
              </a:r>
              <a:endParaRPr lang="en-HK" sz="2043" b="1" dirty="0">
                <a:solidFill>
                  <a:schemeClr val="lt1"/>
                </a:solidFill>
                <a:latin typeface="Microsoft JhengHei"/>
                <a:ea typeface="Microsoft JhengHei"/>
                <a:cs typeface="Microsoft JhengHei"/>
                <a:sym typeface="Microsoft JhengHei"/>
              </a:endParaRPr>
            </a:p>
          </p:txBody>
        </p:sp>
      </p:grpSp>
      <p:sp>
        <p:nvSpPr>
          <p:cNvPr id="17" name="Text Placeholder 16">
            <a:extLst>
              <a:ext uri="{FF2B5EF4-FFF2-40B4-BE49-F238E27FC236}">
                <a16:creationId xmlns:a16="http://schemas.microsoft.com/office/drawing/2014/main" id="{4900C4E0-7D22-A81F-5E8B-3C55D80B8B36}"/>
              </a:ext>
            </a:extLst>
          </p:cNvPr>
          <p:cNvSpPr>
            <a:spLocks noGrp="1"/>
          </p:cNvSpPr>
          <p:nvPr>
            <p:ph type="body" idx="1"/>
          </p:nvPr>
        </p:nvSpPr>
        <p:spPr>
          <a:xfrm>
            <a:off x="1089540" y="1867208"/>
            <a:ext cx="7261372" cy="2163527"/>
          </a:xfrm>
        </p:spPr>
        <p:txBody>
          <a:bodyPr>
            <a:normAutofit/>
          </a:bodyPr>
          <a:lstStyle/>
          <a:p>
            <a:pPr lvl="0">
              <a:buFont typeface="Arial" panose="020B0604020202020204" pitchFamily="34" charset="0"/>
              <a:buChar char="•"/>
            </a:pPr>
            <a:r>
              <a:rPr lang="zh-CN" altLang="en-US" b="1" dirty="0">
                <a:solidFill>
                  <a:schemeClr val="tx1"/>
                </a:solidFill>
                <a:latin typeface="Microsoft JhengHei" panose="020B0604030504040204" pitchFamily="34" charset="-120"/>
                <a:ea typeface="Microsoft JhengHei" panose="020B0604030504040204" pitchFamily="34" charset="-120"/>
              </a:rPr>
              <a:t>「我为你感到骄傲，你今天做得很好，减少了屏幕时间，我希望你可以继续加油！」
「我看到你很努力遵守目标，我真的很欣赏你的自律！」
「你已经累积了</a:t>
            </a:r>
            <a:r>
              <a:rPr lang="en-US" altLang="zh-CN" b="1" dirty="0">
                <a:solidFill>
                  <a:schemeClr val="tx1"/>
                </a:solidFill>
                <a:latin typeface="Microsoft JhengHei" panose="020B0604030504040204" pitchFamily="34" charset="-120"/>
                <a:ea typeface="Microsoft JhengHei" panose="020B0604030504040204" pitchFamily="34" charset="-120"/>
              </a:rPr>
              <a:t>___</a:t>
            </a:r>
            <a:r>
              <a:rPr lang="zh-CN" altLang="en-US" b="1" dirty="0">
                <a:solidFill>
                  <a:schemeClr val="tx1"/>
                </a:solidFill>
                <a:latin typeface="Microsoft JhengHei" panose="020B0604030504040204" pitchFamily="34" charset="-120"/>
                <a:ea typeface="Microsoft JhengHei" panose="020B0604030504040204" pitchFamily="34" charset="-120"/>
              </a:rPr>
              <a:t>分，还差少许你就可以得到想要的奖励了！」</a:t>
            </a:r>
            <a:endParaRPr lang="en-HK" dirty="0"/>
          </a:p>
        </p:txBody>
      </p:sp>
      <p:sp>
        <p:nvSpPr>
          <p:cNvPr id="9" name="Google Shape;149;p27">
            <a:extLst>
              <a:ext uri="{FF2B5EF4-FFF2-40B4-BE49-F238E27FC236}">
                <a16:creationId xmlns:a16="http://schemas.microsoft.com/office/drawing/2014/main" id="{148F23B8-14BB-447C-8AFF-F0AF12ABD6F5}"/>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10252130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6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fontScale="92500" lnSpcReduction="20000"/>
          </a:bodyPr>
          <a:lstStyle/>
          <a:p>
            <a:pPr marL="0" lvl="0" indent="0">
              <a:lnSpc>
                <a:spcPct val="115000"/>
              </a:lnSpc>
              <a:spcBef>
                <a:spcPts val="0"/>
              </a:spcBef>
              <a:buNone/>
            </a:pPr>
            <a:r>
              <a:rPr lang="zh-TW" b="1" dirty="0">
                <a:solidFill>
                  <a:srgbClr val="C00000"/>
                </a:solidFill>
                <a:latin typeface="Microsoft JhengHei"/>
                <a:ea typeface="Microsoft JhengHei"/>
                <a:cs typeface="Microsoft JhengHei"/>
                <a:sym typeface="Microsoft JhengHei"/>
              </a:rPr>
              <a:t>1. </a:t>
            </a:r>
            <a:r>
              <a:rPr lang="zh-TW" altLang="en-US" b="1" dirty="0">
                <a:solidFill>
                  <a:srgbClr val="C00000"/>
                </a:solidFill>
                <a:latin typeface="Microsoft JhengHei"/>
                <a:ea typeface="Microsoft JhengHei"/>
                <a:cs typeface="Microsoft JhengHei"/>
                <a:sym typeface="Microsoft JhengHei"/>
              </a:rPr>
              <a:t>持之以恆</a:t>
            </a:r>
            <a:endParaRPr b="1" dirty="0">
              <a:solidFill>
                <a:srgbClr val="C00000"/>
              </a:solidFill>
              <a:latin typeface="Microsoft JhengHei"/>
              <a:ea typeface="Microsoft JhengHei"/>
              <a:cs typeface="Microsoft JhengHei"/>
              <a:sym typeface="Microsoft JhengHei"/>
            </a:endParaRPr>
          </a:p>
          <a:p>
            <a:pPr marL="914400" lvl="0" indent="-310832">
              <a:lnSpc>
                <a:spcPct val="115000"/>
              </a:lnSpc>
              <a:spcBef>
                <a:spcPts val="0"/>
              </a:spcBef>
              <a:buSzPct val="66666"/>
              <a:buFont typeface="Microsoft JhengHei"/>
              <a:buChar char="•"/>
            </a:pPr>
            <a:r>
              <a:rPr lang="zh-CN" altLang="en-US" b="1" dirty="0">
                <a:latin typeface="Microsoft JhengHei"/>
                <a:ea typeface="Microsoft JhengHei"/>
                <a:cs typeface="Microsoft JhengHei"/>
                <a:sym typeface="Microsoft JhengHei"/>
              </a:rPr>
              <a:t>避免受其他因素（如：家务、疲倦、场合）影响而放宽要</a:t>
            </a:r>
            <a:r>
              <a:rPr lang="zh-TW" b="1" dirty="0">
                <a:latin typeface="Microsoft JhengHei"/>
                <a:ea typeface="Microsoft JhengHei"/>
                <a:cs typeface="Microsoft JhengHei"/>
                <a:sym typeface="Microsoft JhengHei"/>
              </a:rPr>
              <a:t>求</a:t>
            </a:r>
            <a:endParaRPr b="1" dirty="0">
              <a:latin typeface="Microsoft JhengHei"/>
              <a:ea typeface="Microsoft JhengHei"/>
              <a:cs typeface="Microsoft JhengHei"/>
              <a:sym typeface="Microsoft JhengHei"/>
            </a:endParaRPr>
          </a:p>
          <a:p>
            <a:pPr marL="0" lvl="0" indent="0" algn="l" rtl="0">
              <a:lnSpc>
                <a:spcPct val="115000"/>
              </a:lnSpc>
              <a:spcBef>
                <a:spcPts val="0"/>
              </a:spcBef>
              <a:spcAft>
                <a:spcPts val="0"/>
              </a:spcAft>
              <a:buClr>
                <a:schemeClr val="dk1"/>
              </a:buClr>
              <a:buSzPct val="100000"/>
              <a:buNone/>
            </a:pPr>
            <a:endParaRPr b="1" dirty="0">
              <a:latin typeface="Microsoft JhengHei"/>
              <a:ea typeface="Microsoft JhengHei"/>
              <a:cs typeface="Microsoft JhengHei"/>
              <a:sym typeface="Microsoft JhengHei"/>
            </a:endParaRPr>
          </a:p>
          <a:p>
            <a:pPr marL="0" lvl="0" indent="0">
              <a:lnSpc>
                <a:spcPct val="115000"/>
              </a:lnSpc>
              <a:spcBef>
                <a:spcPts val="0"/>
              </a:spcBef>
              <a:buNone/>
            </a:pPr>
            <a:r>
              <a:rPr lang="zh-TW" b="1" dirty="0">
                <a:solidFill>
                  <a:srgbClr val="C00000"/>
                </a:solidFill>
                <a:latin typeface="Microsoft JhengHei"/>
                <a:ea typeface="Microsoft JhengHei"/>
                <a:cs typeface="Microsoft JhengHei"/>
                <a:sym typeface="Microsoft JhengHei"/>
              </a:rPr>
              <a:t>2. </a:t>
            </a:r>
            <a:r>
              <a:rPr lang="zh-TW" altLang="en-US" b="1" dirty="0">
                <a:solidFill>
                  <a:srgbClr val="C00000"/>
                </a:solidFill>
                <a:latin typeface="Microsoft JhengHei"/>
                <a:ea typeface="Microsoft JhengHei"/>
                <a:cs typeface="Microsoft JhengHei"/>
                <a:sym typeface="Microsoft JhengHei"/>
              </a:rPr>
              <a:t>一致执行</a:t>
            </a:r>
            <a:endParaRPr b="1" dirty="0">
              <a:solidFill>
                <a:srgbClr val="C00000"/>
              </a:solidFill>
              <a:latin typeface="Microsoft JhengHei"/>
              <a:ea typeface="Microsoft JhengHei"/>
              <a:cs typeface="Microsoft JhengHei"/>
              <a:sym typeface="Microsoft JhengHei"/>
            </a:endParaRPr>
          </a:p>
          <a:p>
            <a:pPr marL="914400" lvl="0" indent="-310832">
              <a:lnSpc>
                <a:spcPct val="115000"/>
              </a:lnSpc>
              <a:spcBef>
                <a:spcPts val="0"/>
              </a:spcBef>
              <a:buSzPct val="66666"/>
              <a:buFont typeface="Microsoft JhengHei"/>
              <a:buChar char="•"/>
            </a:pPr>
            <a:r>
              <a:rPr lang="zh-CN" altLang="en-US" b="1" dirty="0">
                <a:latin typeface="Microsoft JhengHei"/>
                <a:ea typeface="Microsoft JhengHei"/>
                <a:cs typeface="Microsoft JhengHei"/>
                <a:sym typeface="Microsoft JhengHei"/>
              </a:rPr>
              <a:t>若父母处理方式不一，子女会找到「灰色地带」
父母有否一致地执行赏罚分明的原则，是成败的关键</a:t>
            </a:r>
            <a:endParaRPr lang="en-US" altLang="zh-CN" b="1" dirty="0">
              <a:latin typeface="Microsoft JhengHei"/>
              <a:ea typeface="Microsoft JhengHei"/>
              <a:cs typeface="Microsoft JhengHei"/>
              <a:sym typeface="Microsoft JhengHei"/>
            </a:endParaRPr>
          </a:p>
          <a:p>
            <a:pPr marL="603568" lvl="0" indent="0">
              <a:lnSpc>
                <a:spcPct val="115000"/>
              </a:lnSpc>
              <a:spcBef>
                <a:spcPts val="0"/>
              </a:spcBef>
              <a:buSzPct val="66666"/>
              <a:buNone/>
            </a:pPr>
            <a:endParaRPr b="1" dirty="0">
              <a:latin typeface="Microsoft JhengHei"/>
              <a:ea typeface="Microsoft JhengHei"/>
              <a:cs typeface="Microsoft JhengHei"/>
              <a:sym typeface="Microsoft JhengHei"/>
            </a:endParaRPr>
          </a:p>
          <a:p>
            <a:pPr marL="0" lvl="0" indent="0" algn="l" rtl="0">
              <a:lnSpc>
                <a:spcPct val="115000"/>
              </a:lnSpc>
              <a:spcBef>
                <a:spcPts val="0"/>
              </a:spcBef>
              <a:spcAft>
                <a:spcPts val="0"/>
              </a:spcAft>
              <a:buNone/>
            </a:pPr>
            <a:r>
              <a:rPr lang="zh-TW" b="1" dirty="0">
                <a:solidFill>
                  <a:srgbClr val="C00000"/>
                </a:solidFill>
                <a:latin typeface="Microsoft JhengHei"/>
                <a:ea typeface="Microsoft JhengHei"/>
                <a:cs typeface="Microsoft JhengHei"/>
                <a:sym typeface="Microsoft JhengHei"/>
              </a:rPr>
              <a:t>3. </a:t>
            </a:r>
            <a:r>
              <a:rPr lang="zh-TW" altLang="en-US" b="1" dirty="0">
                <a:solidFill>
                  <a:srgbClr val="C00000"/>
                </a:solidFill>
                <a:latin typeface="Microsoft JhengHei"/>
                <a:ea typeface="Microsoft JhengHei"/>
                <a:cs typeface="Microsoft JhengHei"/>
                <a:sym typeface="Microsoft JhengHei"/>
              </a:rPr>
              <a:t>了</a:t>
            </a:r>
            <a:r>
              <a:rPr lang="zh-TW" b="1" dirty="0">
                <a:solidFill>
                  <a:srgbClr val="C00000"/>
                </a:solidFill>
                <a:latin typeface="Microsoft JhengHei"/>
                <a:ea typeface="Microsoft JhengHei"/>
                <a:cs typeface="Microsoft JhengHei"/>
                <a:sym typeface="Microsoft JhengHei"/>
              </a:rPr>
              <a:t>解需要</a:t>
            </a:r>
            <a:endParaRPr b="1" dirty="0">
              <a:solidFill>
                <a:srgbClr val="C00000"/>
              </a:solidFill>
              <a:latin typeface="Microsoft JhengHei"/>
              <a:ea typeface="Microsoft JhengHei"/>
              <a:cs typeface="Microsoft JhengHei"/>
              <a:sym typeface="Microsoft JhengHei"/>
            </a:endParaRPr>
          </a:p>
          <a:p>
            <a:pPr marL="914400" lvl="0" indent="-310832">
              <a:lnSpc>
                <a:spcPct val="115000"/>
              </a:lnSpc>
              <a:spcBef>
                <a:spcPts val="0"/>
              </a:spcBef>
              <a:buSzPct val="66666"/>
              <a:buFont typeface="Microsoft JhengHei"/>
              <a:buChar char="•"/>
            </a:pPr>
            <a:r>
              <a:rPr lang="zh-CN" altLang="en-US" b="1" dirty="0">
                <a:latin typeface="Microsoft JhengHei"/>
                <a:ea typeface="Microsoft JhengHei"/>
                <a:cs typeface="Microsoft JhengHei"/>
                <a:sym typeface="Microsoft JhengHei"/>
              </a:rPr>
              <a:t>子女渐渐长大会懂得分析及计算，如奖励不吸引</a:t>
            </a:r>
            <a:r>
              <a:rPr lang="zh-TW" b="1" dirty="0">
                <a:latin typeface="Microsoft JhengHei"/>
                <a:ea typeface="Microsoft JhengHei"/>
                <a:cs typeface="Microsoft JhengHei"/>
                <a:sym typeface="Microsoft JhengHei"/>
              </a:rPr>
              <a:t>／</a:t>
            </a:r>
            <a:r>
              <a:rPr lang="zh-CN" altLang="en-US" b="1" dirty="0">
                <a:latin typeface="Microsoft JhengHei"/>
                <a:ea typeface="Microsoft JhengHei"/>
                <a:cs typeface="Microsoft JhengHei"/>
                <a:sym typeface="Microsoft JhengHei"/>
              </a:rPr>
              <a:t>目标遥不可及，他们会宁可选择放弃
奖励必须按子女的成长阶段及个人喜好订立</a:t>
            </a:r>
            <a:endParaRPr b="1" dirty="0">
              <a:latin typeface="Microsoft JhengHei"/>
              <a:ea typeface="Microsoft JhengHei"/>
              <a:cs typeface="Microsoft JhengHei"/>
              <a:sym typeface="Microsoft JhengHei"/>
            </a:endParaRPr>
          </a:p>
        </p:txBody>
      </p:sp>
      <p:sp>
        <p:nvSpPr>
          <p:cNvPr id="736" name="Google Shape;736;p63"/>
          <p:cNvSpPr/>
          <p:nvPr/>
        </p:nvSpPr>
        <p:spPr>
          <a:xfrm>
            <a:off x="1124350" y="601675"/>
            <a:ext cx="56295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000" b="1" dirty="0">
                <a:solidFill>
                  <a:schemeClr val="lt1"/>
                </a:solidFill>
                <a:latin typeface="Microsoft JhengHei"/>
                <a:ea typeface="Microsoft JhengHei"/>
                <a:cs typeface="Microsoft JhengHei"/>
                <a:sym typeface="Microsoft JhengHei"/>
              </a:rPr>
              <a:t>如何增强行为奖励计划成效？</a:t>
            </a:r>
            <a:endParaRPr sz="3000" b="1" dirty="0">
              <a:solidFill>
                <a:schemeClr val="lt1"/>
              </a:solidFill>
              <a:latin typeface="Microsoft JhengHei"/>
              <a:ea typeface="Microsoft JhengHei"/>
              <a:sym typeface="Calibri"/>
            </a:endParaRPr>
          </a:p>
        </p:txBody>
      </p:sp>
      <p:sp>
        <p:nvSpPr>
          <p:cNvPr id="737" name="Google Shape;737;p63"/>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48</a:t>
            </a:fld>
            <a:endParaRPr/>
          </a:p>
        </p:txBody>
      </p:sp>
      <p:pic>
        <p:nvPicPr>
          <p:cNvPr id="738" name="Google Shape;738;p63"/>
          <p:cNvPicPr preferRelativeResize="0"/>
          <p:nvPr/>
        </p:nvPicPr>
        <p:blipFill>
          <a:blip r:embed="rId3">
            <a:alphaModFix/>
          </a:blip>
          <a:stretch>
            <a:fillRect/>
          </a:stretch>
        </p:blipFill>
        <p:spPr>
          <a:xfrm>
            <a:off x="6332874" y="3998845"/>
            <a:ext cx="1385950" cy="1144655"/>
          </a:xfrm>
          <a:prstGeom prst="rect">
            <a:avLst/>
          </a:prstGeom>
          <a:noFill/>
          <a:ln>
            <a:noFill/>
          </a:ln>
        </p:spPr>
      </p:pic>
      <p:sp>
        <p:nvSpPr>
          <p:cNvPr id="7" name="Google Shape;149;p27">
            <a:extLst>
              <a:ext uri="{FF2B5EF4-FFF2-40B4-BE49-F238E27FC236}">
                <a16:creationId xmlns:a16="http://schemas.microsoft.com/office/drawing/2014/main" id="{ABDF55AE-0B65-4C2C-A35B-0AEC20944464}"/>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64"/>
          <p:cNvSpPr txBox="1">
            <a:spLocks noGrp="1"/>
          </p:cNvSpPr>
          <p:nvPr>
            <p:ph type="body" idx="1"/>
          </p:nvPr>
        </p:nvSpPr>
        <p:spPr>
          <a:xfrm>
            <a:off x="628650" y="1369225"/>
            <a:ext cx="7671600" cy="3463800"/>
          </a:xfrm>
          <a:prstGeom prst="rect">
            <a:avLst/>
          </a:prstGeom>
          <a:noFill/>
          <a:ln>
            <a:noFill/>
          </a:ln>
        </p:spPr>
        <p:txBody>
          <a:bodyPr spcFirstLastPara="1" wrap="square" lIns="68575" tIns="34275" rIns="68575" bIns="34275" anchor="t" anchorCtr="0">
            <a:noAutofit/>
          </a:bodyPr>
          <a:lstStyle/>
          <a:p>
            <a:pPr marL="0" lvl="0" indent="0">
              <a:lnSpc>
                <a:spcPct val="95000"/>
              </a:lnSpc>
              <a:spcBef>
                <a:spcPts val="0"/>
              </a:spcBef>
              <a:buSzPts val="770"/>
              <a:buNone/>
            </a:pPr>
            <a:r>
              <a:rPr lang="zh-TW" sz="1870" b="1" dirty="0">
                <a:solidFill>
                  <a:srgbClr val="C00000"/>
                </a:solidFill>
                <a:latin typeface="Microsoft JhengHei"/>
                <a:ea typeface="Microsoft JhengHei"/>
                <a:cs typeface="Microsoft JhengHei"/>
                <a:sym typeface="Microsoft JhengHei"/>
              </a:rPr>
              <a:t>4. </a:t>
            </a:r>
            <a:r>
              <a:rPr lang="zh-CN" altLang="en-US" sz="1870" b="1" dirty="0">
                <a:solidFill>
                  <a:srgbClr val="C00000"/>
                </a:solidFill>
                <a:latin typeface="Microsoft JhengHei"/>
                <a:ea typeface="Microsoft JhengHei"/>
                <a:cs typeface="Microsoft JhengHei"/>
                <a:sym typeface="Microsoft JhengHei"/>
              </a:rPr>
              <a:t>谨守行为和奖励的次序</a:t>
            </a:r>
            <a:endParaRPr sz="1870" b="1" dirty="0">
              <a:solidFill>
                <a:srgbClr val="C00000"/>
              </a:solidFill>
              <a:latin typeface="Microsoft JhengHei"/>
              <a:ea typeface="Microsoft JhengHei"/>
              <a:cs typeface="Microsoft JhengHei"/>
              <a:sym typeface="Microsoft JhengHei"/>
            </a:endParaRPr>
          </a:p>
          <a:p>
            <a:pPr marL="914400" lvl="0" indent="-297180">
              <a:lnSpc>
                <a:spcPct val="95000"/>
              </a:lnSpc>
              <a:spcBef>
                <a:spcPts val="0"/>
              </a:spcBef>
              <a:buSzPts val="1080"/>
              <a:buFont typeface="Microsoft JhengHei"/>
              <a:buChar char="•"/>
            </a:pPr>
            <a:r>
              <a:rPr lang="zh-CN" altLang="en-US" sz="1570" b="1" dirty="0">
                <a:latin typeface="Microsoft JhengHei"/>
                <a:ea typeface="Microsoft JhengHei"/>
                <a:cs typeface="Microsoft JhengHei"/>
                <a:sym typeface="Microsoft JhengHei"/>
              </a:rPr>
              <a:t>根据行为法则，永远都是</a:t>
            </a:r>
            <a:r>
              <a:rPr lang="zh-TW" sz="1570" b="1" dirty="0">
                <a:latin typeface="Microsoft JhengHei"/>
                <a:ea typeface="Microsoft JhengHei"/>
                <a:cs typeface="Microsoft JhengHei"/>
                <a:sym typeface="Microsoft JhengHei"/>
              </a:rPr>
              <a:t>「</a:t>
            </a:r>
            <a:r>
              <a:rPr lang="zh-CN" altLang="en-US" sz="1570" b="1" dirty="0">
                <a:solidFill>
                  <a:srgbClr val="004AAD"/>
                </a:solidFill>
                <a:latin typeface="Microsoft JhengHei"/>
                <a:ea typeface="Microsoft JhengHei"/>
                <a:cs typeface="Microsoft JhengHei"/>
                <a:sym typeface="Microsoft JhengHei"/>
              </a:rPr>
              <a:t>先行为、后奖励</a:t>
            </a:r>
            <a:r>
              <a:rPr lang="zh-TW" sz="1570" b="1" dirty="0">
                <a:latin typeface="Microsoft JhengHei"/>
                <a:ea typeface="Microsoft JhengHei"/>
                <a:cs typeface="Microsoft JhengHei"/>
                <a:sym typeface="Microsoft JhengHei"/>
              </a:rPr>
              <a:t>」</a:t>
            </a:r>
            <a:endParaRPr sz="1570" b="1" dirty="0">
              <a:latin typeface="Microsoft JhengHei"/>
              <a:ea typeface="Microsoft JhengHei"/>
              <a:cs typeface="Microsoft JhengHei"/>
              <a:sym typeface="Microsoft JhengHei"/>
            </a:endParaRPr>
          </a:p>
          <a:p>
            <a:pPr marL="914400" lvl="0" indent="-297180">
              <a:lnSpc>
                <a:spcPct val="95000"/>
              </a:lnSpc>
              <a:spcBef>
                <a:spcPts val="0"/>
              </a:spcBef>
              <a:buSzPts val="1080"/>
              <a:buFont typeface="Microsoft JhengHei"/>
              <a:buChar char="•"/>
            </a:pPr>
            <a:r>
              <a:rPr lang="zh-CN" altLang="en-US" sz="1570" b="1" dirty="0">
                <a:latin typeface="Microsoft JhengHei"/>
                <a:ea typeface="Microsoft JhengHei"/>
                <a:cs typeface="Microsoft JhengHei"/>
                <a:sym typeface="Microsoft JhengHei"/>
              </a:rPr>
              <a:t>倒转奖赏次序，可能会令子女越来越懂得讨价还价</a:t>
            </a:r>
            <a:endParaRPr lang="en-US" altLang="zh-CN" sz="1570" b="1" dirty="0">
              <a:latin typeface="Microsoft JhengHei"/>
              <a:ea typeface="Microsoft JhengHei"/>
              <a:cs typeface="Microsoft JhengHei"/>
              <a:sym typeface="Microsoft JhengHei"/>
            </a:endParaRPr>
          </a:p>
          <a:p>
            <a:pPr marL="914400" lvl="0" indent="-297180">
              <a:lnSpc>
                <a:spcPct val="95000"/>
              </a:lnSpc>
              <a:spcBef>
                <a:spcPts val="0"/>
              </a:spcBef>
              <a:buSzPts val="1080"/>
              <a:buFont typeface="Microsoft JhengHei"/>
              <a:buChar char="•"/>
            </a:pPr>
            <a:endParaRPr sz="1570" b="1" dirty="0">
              <a:solidFill>
                <a:srgbClr val="C00000"/>
              </a:solidFill>
              <a:latin typeface="Microsoft JhengHei"/>
              <a:ea typeface="Microsoft JhengHei"/>
              <a:cs typeface="Microsoft JhengHei"/>
              <a:sym typeface="Microsoft JhengHei"/>
            </a:endParaRPr>
          </a:p>
          <a:p>
            <a:pPr marL="0" lvl="0" indent="0">
              <a:lnSpc>
                <a:spcPct val="95000"/>
              </a:lnSpc>
              <a:spcBef>
                <a:spcPts val="0"/>
              </a:spcBef>
              <a:buSzPts val="770"/>
              <a:buNone/>
            </a:pPr>
            <a:r>
              <a:rPr lang="zh-TW" sz="1870" b="1" dirty="0">
                <a:solidFill>
                  <a:srgbClr val="C00000"/>
                </a:solidFill>
                <a:latin typeface="Microsoft JhengHei"/>
                <a:ea typeface="Microsoft JhengHei"/>
                <a:cs typeface="Microsoft JhengHei"/>
                <a:sym typeface="Microsoft JhengHei"/>
              </a:rPr>
              <a:t>5. </a:t>
            </a:r>
            <a:r>
              <a:rPr lang="zh-CN" altLang="en-US" sz="1870" b="1" dirty="0">
                <a:solidFill>
                  <a:srgbClr val="C00000"/>
                </a:solidFill>
                <a:latin typeface="Microsoft JhengHei"/>
                <a:ea typeface="Microsoft JhengHei"/>
                <a:cs typeface="Microsoft JhengHei"/>
                <a:sym typeface="Microsoft JhengHei"/>
              </a:rPr>
              <a:t>加强子女内在动机</a:t>
            </a:r>
            <a:endParaRPr sz="1870" b="1" dirty="0">
              <a:solidFill>
                <a:srgbClr val="C00000"/>
              </a:solidFill>
              <a:latin typeface="Microsoft JhengHei"/>
              <a:ea typeface="Microsoft JhengHei"/>
              <a:cs typeface="Microsoft JhengHei"/>
              <a:sym typeface="Microsoft JhengHei"/>
            </a:endParaRPr>
          </a:p>
          <a:p>
            <a:pPr marL="914400" lvl="0" indent="-297180">
              <a:lnSpc>
                <a:spcPct val="95000"/>
              </a:lnSpc>
              <a:spcBef>
                <a:spcPts val="0"/>
              </a:spcBef>
              <a:buClr>
                <a:srgbClr val="004AAD"/>
              </a:buClr>
              <a:buSzPts val="1080"/>
              <a:buFont typeface="Microsoft JhengHei"/>
              <a:buChar char="•"/>
            </a:pPr>
            <a:r>
              <a:rPr lang="zh-TW" altLang="en-US" sz="1570" b="1" dirty="0">
                <a:solidFill>
                  <a:srgbClr val="004AAD"/>
                </a:solidFill>
                <a:latin typeface="Microsoft JhengHei"/>
                <a:ea typeface="Microsoft JhengHei"/>
                <a:cs typeface="Microsoft JhengHei"/>
                <a:sym typeface="Microsoft JhengHei"/>
              </a:rPr>
              <a:t>正视好行为</a:t>
            </a:r>
            <a:endParaRPr sz="1570" b="1" dirty="0">
              <a:solidFill>
                <a:srgbClr val="004AAD"/>
              </a:solidFill>
              <a:latin typeface="Microsoft JhengHei"/>
              <a:ea typeface="Microsoft JhengHei"/>
              <a:cs typeface="Microsoft JhengHei"/>
              <a:sym typeface="Microsoft JhengHei"/>
            </a:endParaRPr>
          </a:p>
          <a:p>
            <a:pPr marL="1371600" lvl="1" indent="-297180">
              <a:lnSpc>
                <a:spcPct val="95000"/>
              </a:lnSpc>
              <a:spcBef>
                <a:spcPts val="0"/>
              </a:spcBef>
              <a:buSzPts val="1080"/>
              <a:buFont typeface="Microsoft JhengHei"/>
              <a:buChar char="•"/>
            </a:pPr>
            <a:r>
              <a:rPr lang="zh-CN" altLang="en-US" sz="1570" b="1" dirty="0">
                <a:latin typeface="Microsoft JhengHei"/>
                <a:ea typeface="Microsoft JhengHei"/>
                <a:cs typeface="Microsoft JhengHei"/>
                <a:sym typeface="Microsoft JhengHei"/>
              </a:rPr>
              <a:t>若子女能自律遵守协议，家长可多作鼓励，以加强他们自律的满足</a:t>
            </a:r>
            <a:r>
              <a:rPr lang="zh-TW" sz="1570" b="1" dirty="0">
                <a:latin typeface="Microsoft JhengHei"/>
                <a:ea typeface="Microsoft JhengHei"/>
                <a:cs typeface="Microsoft JhengHei"/>
                <a:sym typeface="Microsoft JhengHei"/>
              </a:rPr>
              <a:t>感</a:t>
            </a:r>
            <a:endParaRPr sz="1570" b="1" dirty="0">
              <a:latin typeface="Microsoft JhengHei"/>
              <a:ea typeface="Microsoft JhengHei"/>
              <a:cs typeface="Microsoft JhengHei"/>
              <a:sym typeface="Microsoft JhengHei"/>
            </a:endParaRPr>
          </a:p>
          <a:p>
            <a:pPr marL="914400" lvl="0" indent="-297180">
              <a:lnSpc>
                <a:spcPct val="95000"/>
              </a:lnSpc>
              <a:spcBef>
                <a:spcPts val="0"/>
              </a:spcBef>
              <a:buClr>
                <a:srgbClr val="004AAD"/>
              </a:buClr>
              <a:buSzPts val="1080"/>
              <a:buFont typeface="Microsoft JhengHei"/>
              <a:buChar char="•"/>
            </a:pPr>
            <a:r>
              <a:rPr lang="zh-CN" altLang="en-US" sz="1570" b="1" dirty="0">
                <a:solidFill>
                  <a:srgbClr val="004AAD"/>
                </a:solidFill>
                <a:latin typeface="Microsoft JhengHei"/>
                <a:ea typeface="Microsoft JhengHei"/>
                <a:cs typeface="Microsoft JhengHei"/>
                <a:sym typeface="Microsoft JhengHei"/>
              </a:rPr>
              <a:t>提供选择，可以满足自主</a:t>
            </a:r>
            <a:r>
              <a:rPr lang="zh-TW" sz="1570" b="1" dirty="0">
                <a:solidFill>
                  <a:srgbClr val="004AAD"/>
                </a:solidFill>
                <a:latin typeface="Microsoft JhengHei"/>
                <a:ea typeface="Microsoft JhengHei"/>
                <a:cs typeface="Microsoft JhengHei"/>
                <a:sym typeface="Microsoft JhengHei"/>
              </a:rPr>
              <a:t>感</a:t>
            </a:r>
            <a:endParaRPr sz="1570" b="1" dirty="0">
              <a:solidFill>
                <a:srgbClr val="004AAD"/>
              </a:solidFill>
              <a:latin typeface="Microsoft JhengHei"/>
              <a:ea typeface="Microsoft JhengHei"/>
              <a:cs typeface="Microsoft JhengHei"/>
              <a:sym typeface="Microsoft JhengHei"/>
            </a:endParaRPr>
          </a:p>
          <a:p>
            <a:pPr marL="1371600" lvl="1" indent="-297180">
              <a:lnSpc>
                <a:spcPct val="95000"/>
              </a:lnSpc>
              <a:spcBef>
                <a:spcPts val="0"/>
              </a:spcBef>
              <a:buSzPts val="1080"/>
              <a:buFont typeface="Microsoft JhengHei"/>
              <a:buChar char="•"/>
            </a:pPr>
            <a:r>
              <a:rPr lang="zh-CN" altLang="en-US" sz="1570" b="1" dirty="0">
                <a:latin typeface="Microsoft JhengHei"/>
                <a:ea typeface="Microsoft JhengHei"/>
                <a:cs typeface="Microsoft JhengHei"/>
                <a:sym typeface="Microsoft JhengHei"/>
              </a:rPr>
              <a:t>制订计划时，邀请子女参与，或者把时间安排得更灵活 
由子女自己决定每天需要完成任务的先后顺序</a:t>
            </a:r>
            <a:r>
              <a:rPr lang="zh-TW" altLang="en-HK" sz="1570" b="1" dirty="0">
                <a:latin typeface="Microsoft JhengHei"/>
                <a:ea typeface="Microsoft JhengHei"/>
                <a:sym typeface="Microsoft JhengHei"/>
              </a:rPr>
              <a:t>：</a:t>
            </a:r>
            <a:endParaRPr lang="en-HK" altLang="zh-TW" sz="1570" b="1" dirty="0">
              <a:latin typeface="Microsoft JhengHei"/>
              <a:ea typeface="Microsoft JhengHei"/>
              <a:sym typeface="Microsoft JhengHei"/>
            </a:endParaRPr>
          </a:p>
          <a:p>
            <a:pPr marL="1828800" lvl="2" indent="-297180">
              <a:lnSpc>
                <a:spcPct val="95000"/>
              </a:lnSpc>
              <a:spcBef>
                <a:spcPts val="0"/>
              </a:spcBef>
              <a:buSzPts val="1080"/>
              <a:buFont typeface="Microsoft JhengHei"/>
              <a:buChar char="•"/>
            </a:pPr>
            <a:r>
              <a:rPr lang="zh-TW" altLang="en-US" sz="1400" b="1" i="1" dirty="0">
                <a:latin typeface="Microsoft JhengHei"/>
                <a:ea typeface="Microsoft JhengHei"/>
                <a:cs typeface="Microsoft JhengHei"/>
                <a:sym typeface="Microsoft JhengHei"/>
              </a:rPr>
              <a:t>例如</a:t>
            </a:r>
            <a:r>
              <a:rPr lang="zh-TW" altLang="en-HK" sz="1400" b="1" i="1" dirty="0">
                <a:latin typeface="Microsoft JhengHei"/>
                <a:ea typeface="Microsoft JhengHei"/>
                <a:sym typeface="Microsoft JhengHei"/>
              </a:rPr>
              <a:t>：</a:t>
            </a:r>
            <a:r>
              <a:rPr lang="zh-CN" altLang="en-US" sz="1400" b="1" i="1" dirty="0">
                <a:latin typeface="Microsoft JhengHei"/>
                <a:ea typeface="Microsoft JhengHei"/>
                <a:cs typeface="Microsoft JhengHei"/>
                <a:sym typeface="Microsoft JhengHei"/>
              </a:rPr>
              <a:t>放学回家后的活动（做功课、洗澡、茶点等，当然不可以放学回家后立即上网</a:t>
            </a:r>
            <a:r>
              <a:rPr lang="zh-TW" altLang="en-US" sz="1400" b="1" dirty="0">
                <a:latin typeface="Microsoft JhengHei"/>
                <a:ea typeface="Microsoft JhengHei"/>
                <a:cs typeface="Microsoft JhengHei"/>
                <a:sym typeface="Microsoft JhengHei"/>
              </a:rPr>
              <a:t>）</a:t>
            </a:r>
            <a:endParaRPr lang="en-HK" altLang="zh-TW" sz="1400" b="1" dirty="0">
              <a:latin typeface="Microsoft JhengHei"/>
              <a:ea typeface="Microsoft JhengHei"/>
              <a:cs typeface="Microsoft JhengHei"/>
              <a:sym typeface="Microsoft JhengHei"/>
            </a:endParaRPr>
          </a:p>
          <a:p>
            <a:pPr marL="1371600" lvl="1" indent="-297180">
              <a:lnSpc>
                <a:spcPct val="95000"/>
              </a:lnSpc>
              <a:spcBef>
                <a:spcPts val="0"/>
              </a:spcBef>
              <a:buSzPts val="1080"/>
              <a:buFont typeface="Microsoft JhengHei"/>
              <a:buChar char="•"/>
            </a:pPr>
            <a:r>
              <a:rPr lang="zh-CN" altLang="en-US" sz="1570" b="1" dirty="0">
                <a:latin typeface="Microsoft JhengHei"/>
                <a:ea typeface="Microsoft JhengHei"/>
                <a:sym typeface="Microsoft JhengHei"/>
              </a:rPr>
              <a:t>这样子女有参与感，自主感也比较高，效果会</a:t>
            </a:r>
            <a:r>
              <a:rPr lang="zh-TW" altLang="en-US" sz="1570" b="1" dirty="0">
                <a:latin typeface="Microsoft JhengHei"/>
                <a:ea typeface="Microsoft JhengHei"/>
                <a:sym typeface="Microsoft JhengHei"/>
              </a:rPr>
              <a:t>更好</a:t>
            </a:r>
            <a:endParaRPr sz="1570" b="1" dirty="0">
              <a:latin typeface="Microsoft JhengHei"/>
              <a:ea typeface="Microsoft JhengHei"/>
              <a:sym typeface="Microsoft JhengHei"/>
            </a:endParaRPr>
          </a:p>
        </p:txBody>
      </p:sp>
      <p:sp>
        <p:nvSpPr>
          <p:cNvPr id="745" name="Google Shape;745;p64"/>
          <p:cNvSpPr/>
          <p:nvPr/>
        </p:nvSpPr>
        <p:spPr>
          <a:xfrm>
            <a:off x="1124350" y="601675"/>
            <a:ext cx="56295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3000" b="1" dirty="0">
                <a:solidFill>
                  <a:schemeClr val="lt1"/>
                </a:solidFill>
                <a:latin typeface="Microsoft JhengHei"/>
                <a:ea typeface="Microsoft JhengHei"/>
                <a:cs typeface="Microsoft JhengHei"/>
                <a:sym typeface="Microsoft JhengHei"/>
              </a:rPr>
              <a:t>如何增强行为奖励计划成效？</a:t>
            </a:r>
            <a:endParaRPr sz="3000" b="1" dirty="0">
              <a:solidFill>
                <a:schemeClr val="lt1"/>
              </a:solidFill>
              <a:latin typeface="Microsoft JhengHei"/>
              <a:ea typeface="Microsoft JhengHei"/>
              <a:sym typeface="Calibri"/>
            </a:endParaRPr>
          </a:p>
        </p:txBody>
      </p:sp>
      <p:sp>
        <p:nvSpPr>
          <p:cNvPr id="746" name="Google Shape;746;p64"/>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49</a:t>
            </a:fld>
            <a:endParaRPr/>
          </a:p>
        </p:txBody>
      </p:sp>
      <p:pic>
        <p:nvPicPr>
          <p:cNvPr id="747" name="Google Shape;747;p64"/>
          <p:cNvPicPr preferRelativeResize="0"/>
          <p:nvPr/>
        </p:nvPicPr>
        <p:blipFill>
          <a:blip r:embed="rId3">
            <a:alphaModFix/>
          </a:blip>
          <a:stretch>
            <a:fillRect/>
          </a:stretch>
        </p:blipFill>
        <p:spPr>
          <a:xfrm>
            <a:off x="6800850" y="1026550"/>
            <a:ext cx="1714500" cy="1714500"/>
          </a:xfrm>
          <a:prstGeom prst="rect">
            <a:avLst/>
          </a:prstGeom>
          <a:noFill/>
          <a:ln>
            <a:noFill/>
          </a:ln>
        </p:spPr>
      </p:pic>
      <p:sp>
        <p:nvSpPr>
          <p:cNvPr id="7" name="Google Shape;149;p27">
            <a:extLst>
              <a:ext uri="{FF2B5EF4-FFF2-40B4-BE49-F238E27FC236}">
                <a16:creationId xmlns:a16="http://schemas.microsoft.com/office/drawing/2014/main" id="{232B98E9-31DB-4D23-BF9E-BD9EF3E6684E}"/>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794F8-225D-E3C5-BE3B-033B734AE22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B2AF16E7-2A01-BE09-2045-2852868E82E9}"/>
              </a:ext>
            </a:extLst>
          </p:cNvPr>
          <p:cNvSpPr>
            <a:spLocks noGrp="1"/>
          </p:cNvSpPr>
          <p:nvPr>
            <p:ph type="body" idx="1"/>
          </p:nvPr>
        </p:nvSpPr>
        <p:spPr/>
        <p:txBody>
          <a:bodyPr/>
          <a:lstStyle/>
          <a:p>
            <a:endParaRPr lang="en-HK" dirty="0"/>
          </a:p>
        </p:txBody>
      </p:sp>
      <p:sp>
        <p:nvSpPr>
          <p:cNvPr id="4" name="Slide Number Placeholder 3">
            <a:extLst>
              <a:ext uri="{FF2B5EF4-FFF2-40B4-BE49-F238E27FC236}">
                <a16:creationId xmlns:a16="http://schemas.microsoft.com/office/drawing/2014/main" id="{C0918A0D-B515-C3DA-2554-0392078597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zh-TW" smtClean="0"/>
              <a:t>5</a:t>
            </a:fld>
            <a:endParaRPr lang="zh-TW" altLang="en-US"/>
          </a:p>
        </p:txBody>
      </p:sp>
      <p:pic>
        <p:nvPicPr>
          <p:cNvPr id="7" name="Picture 6">
            <a:extLst>
              <a:ext uri="{FF2B5EF4-FFF2-40B4-BE49-F238E27FC236}">
                <a16:creationId xmlns:a16="http://schemas.microsoft.com/office/drawing/2014/main" id="{65313160-0C2B-B122-0549-91021C3158C1}"/>
              </a:ext>
            </a:extLst>
          </p:cNvPr>
          <p:cNvPicPr>
            <a:picLocks noChangeAspect="1"/>
          </p:cNvPicPr>
          <p:nvPr/>
        </p:nvPicPr>
        <p:blipFill>
          <a:blip r:embed="rId3"/>
          <a:stretch>
            <a:fillRect/>
          </a:stretch>
        </p:blipFill>
        <p:spPr>
          <a:xfrm>
            <a:off x="213004" y="869140"/>
            <a:ext cx="4138659" cy="3776812"/>
          </a:xfrm>
          <a:prstGeom prst="rect">
            <a:avLst/>
          </a:prstGeom>
        </p:spPr>
      </p:pic>
      <p:sp>
        <p:nvSpPr>
          <p:cNvPr id="10" name="Google Shape;196;p31">
            <a:extLst>
              <a:ext uri="{FF2B5EF4-FFF2-40B4-BE49-F238E27FC236}">
                <a16:creationId xmlns:a16="http://schemas.microsoft.com/office/drawing/2014/main" id="{F7B0F660-B758-FA81-E2E6-44CB80FB7976}"/>
              </a:ext>
            </a:extLst>
          </p:cNvPr>
          <p:cNvSpPr/>
          <p:nvPr/>
        </p:nvSpPr>
        <p:spPr>
          <a:xfrm>
            <a:off x="1518255" y="102393"/>
            <a:ext cx="5596270" cy="665384"/>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2600" b="1" dirty="0">
                <a:solidFill>
                  <a:schemeClr val="lt1"/>
                </a:solidFill>
                <a:latin typeface="Microsoft JhengHei"/>
                <a:ea typeface="Microsoft JhengHei"/>
                <a:cs typeface="Microsoft JhengHei"/>
                <a:sym typeface="Microsoft JhengHei"/>
              </a:rPr>
              <a:t>青少年的网络使用习惯与心理特质</a:t>
            </a:r>
            <a:endParaRPr sz="2600" b="0" i="0" u="none" strike="noStrike" cap="none" dirty="0">
              <a:solidFill>
                <a:schemeClr val="lt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4A319B6C-3FD4-D860-E5EF-E4C1CA11134C}"/>
              </a:ext>
            </a:extLst>
          </p:cNvPr>
          <p:cNvPicPr>
            <a:picLocks noChangeAspect="1"/>
          </p:cNvPicPr>
          <p:nvPr/>
        </p:nvPicPr>
        <p:blipFill>
          <a:blip r:embed="rId4"/>
          <a:srcRect b="10479"/>
          <a:stretch>
            <a:fillRect/>
          </a:stretch>
        </p:blipFill>
        <p:spPr>
          <a:xfrm>
            <a:off x="4465674" y="1241590"/>
            <a:ext cx="4584706" cy="3031913"/>
          </a:xfrm>
          <a:prstGeom prst="rect">
            <a:avLst/>
          </a:prstGeom>
        </p:spPr>
      </p:pic>
      <p:sp>
        <p:nvSpPr>
          <p:cNvPr id="5" name="Google Shape;375;p38">
            <a:extLst>
              <a:ext uri="{FF2B5EF4-FFF2-40B4-BE49-F238E27FC236}">
                <a16:creationId xmlns:a16="http://schemas.microsoft.com/office/drawing/2014/main" id="{863EE29A-A507-8CBB-140D-E858F75843EA}"/>
              </a:ext>
            </a:extLst>
          </p:cNvPr>
          <p:cNvSpPr/>
          <p:nvPr/>
        </p:nvSpPr>
        <p:spPr>
          <a:xfrm>
            <a:off x="7114525" y="4345842"/>
            <a:ext cx="1821712" cy="273845"/>
          </a:xfrm>
          <a:prstGeom prst="rect">
            <a:avLst/>
          </a:prstGeom>
          <a:solidFill>
            <a:schemeClr val="bg1"/>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a:lnSpc>
                <a:spcPct val="80000"/>
              </a:lnSpc>
            </a:pPr>
            <a:r>
              <a:rPr lang="zh-TW" altLang="en-US" sz="900" b="1" dirty="0">
                <a:solidFill>
                  <a:srgbClr val="004AAD"/>
                </a:solidFill>
                <a:latin typeface="Microsoft JhengHei"/>
                <a:ea typeface="Microsoft JhengHei"/>
                <a:cs typeface="Microsoft JhengHei"/>
                <a:sym typeface="Microsoft JhengHei"/>
              </a:rPr>
              <a:t>资料来源：</a:t>
            </a:r>
            <a:r>
              <a:rPr lang="en-HK" sz="900" b="1" dirty="0">
                <a:solidFill>
                  <a:srgbClr val="004AAD"/>
                </a:solidFill>
                <a:latin typeface="Microsoft JhengHei"/>
                <a:ea typeface="Microsoft JhengHei"/>
              </a:rPr>
              <a:t>Ohpama.com</a:t>
            </a:r>
          </a:p>
        </p:txBody>
      </p:sp>
      <p:sp>
        <p:nvSpPr>
          <p:cNvPr id="6" name="Google Shape;375;p38">
            <a:extLst>
              <a:ext uri="{FF2B5EF4-FFF2-40B4-BE49-F238E27FC236}">
                <a16:creationId xmlns:a16="http://schemas.microsoft.com/office/drawing/2014/main" id="{65664EDA-369E-5FE2-EF2E-8A79F05FFD42}"/>
              </a:ext>
            </a:extLst>
          </p:cNvPr>
          <p:cNvSpPr/>
          <p:nvPr/>
        </p:nvSpPr>
        <p:spPr>
          <a:xfrm>
            <a:off x="2310809" y="4714905"/>
            <a:ext cx="2154865" cy="273845"/>
          </a:xfrm>
          <a:prstGeom prst="rect">
            <a:avLst/>
          </a:prstGeom>
          <a:solidFill>
            <a:schemeClr val="bg1"/>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a:lnSpc>
                <a:spcPct val="80000"/>
              </a:lnSpc>
            </a:pPr>
            <a:r>
              <a:rPr lang="zh-TW" altLang="en-US" sz="900" b="1" dirty="0">
                <a:solidFill>
                  <a:srgbClr val="004AAD"/>
                </a:solidFill>
                <a:latin typeface="Microsoft JhengHei"/>
                <a:ea typeface="Microsoft JhengHei"/>
                <a:cs typeface="Microsoft JhengHei"/>
                <a:sym typeface="Microsoft JhengHei"/>
              </a:rPr>
              <a:t>资料来源：</a:t>
            </a:r>
            <a:r>
              <a:rPr lang="en-HK" altLang="zh-TW" sz="900" b="1" dirty="0">
                <a:solidFill>
                  <a:srgbClr val="004AAD"/>
                </a:solidFill>
                <a:latin typeface="Microsoft JhengHei"/>
                <a:ea typeface="Microsoft JhengHei"/>
                <a:cs typeface="Microsoft JhengHei"/>
                <a:sym typeface="Microsoft JhengHei"/>
              </a:rPr>
              <a:t>n</a:t>
            </a:r>
            <a:r>
              <a:rPr lang="en-HK" sz="900" b="1" dirty="0">
                <a:solidFill>
                  <a:srgbClr val="004AAD"/>
                </a:solidFill>
                <a:latin typeface="Microsoft JhengHei"/>
                <a:ea typeface="Microsoft JhengHei"/>
              </a:rPr>
              <a:t>ews.mingpao.com</a:t>
            </a:r>
          </a:p>
        </p:txBody>
      </p:sp>
    </p:spTree>
    <p:extLst>
      <p:ext uri="{BB962C8B-B14F-4D97-AF65-F5344CB8AC3E}">
        <p14:creationId xmlns:p14="http://schemas.microsoft.com/office/powerpoint/2010/main" val="15902209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65"/>
          <p:cNvSpPr/>
          <p:nvPr/>
        </p:nvSpPr>
        <p:spPr>
          <a:xfrm rot="5400000">
            <a:off x="2604425" y="-160861"/>
            <a:ext cx="985478" cy="6194326"/>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54" name="Google Shape;754;p65"/>
          <p:cNvSpPr/>
          <p:nvPr/>
        </p:nvSpPr>
        <p:spPr>
          <a:xfrm rot="5400000">
            <a:off x="2605116" y="-583318"/>
            <a:ext cx="1138950" cy="6349181"/>
          </a:xfrm>
          <a:prstGeom prst="round2SameRect">
            <a:avLst>
              <a:gd name="adj1" fmla="val 16667"/>
              <a:gd name="adj2" fmla="val 0"/>
            </a:avLst>
          </a:prstGeom>
          <a:solidFill>
            <a:srgbClr val="004AA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55" name="Google Shape;755;p65"/>
          <p:cNvSpPr txBox="1"/>
          <p:nvPr/>
        </p:nvSpPr>
        <p:spPr>
          <a:xfrm>
            <a:off x="-9" y="2077402"/>
            <a:ext cx="6293582" cy="1027752"/>
          </a:xfrm>
          <a:prstGeom prst="rect">
            <a:avLst/>
          </a:prstGeom>
          <a:noFill/>
          <a:ln>
            <a:noFill/>
          </a:ln>
        </p:spPr>
        <p:txBody>
          <a:bodyPr spcFirstLastPara="1" wrap="square" lIns="68575" tIns="34275" rIns="68575" bIns="34275" anchor="ctr" anchorCtr="0">
            <a:noAutofit/>
          </a:bodyPr>
          <a:lstStyle/>
          <a:p>
            <a:pPr lvl="0" algn="ctr"/>
            <a:r>
              <a:rPr lang="zh-TW" altLang="en-US" sz="3300" b="1" dirty="0">
                <a:solidFill>
                  <a:schemeClr val="lt1"/>
                </a:solidFill>
                <a:latin typeface="Microsoft JhengHei"/>
                <a:ea typeface="Microsoft JhengHei"/>
                <a:cs typeface="Microsoft JhengHei"/>
                <a:sym typeface="Microsoft JhengHei"/>
              </a:rPr>
              <a:t>环节</a:t>
            </a:r>
            <a:r>
              <a:rPr lang="zh-TW" sz="3300" b="1" dirty="0">
                <a:solidFill>
                  <a:schemeClr val="lt1"/>
                </a:solidFill>
                <a:latin typeface="Microsoft JhengHei"/>
                <a:ea typeface="Microsoft JhengHei"/>
                <a:cs typeface="Microsoft JhengHei"/>
                <a:sym typeface="Microsoft JhengHei"/>
              </a:rPr>
              <a:t>五</a:t>
            </a:r>
            <a:endParaRPr sz="3300" b="1" dirty="0">
              <a:solidFill>
                <a:schemeClr val="lt1"/>
              </a:solidFill>
              <a:latin typeface="Microsoft JhengHei"/>
              <a:ea typeface="Microsoft JhengHei"/>
              <a:cs typeface="Microsoft JhengHei"/>
              <a:sym typeface="Microsoft JhengHei"/>
            </a:endParaRPr>
          </a:p>
          <a:p>
            <a:pPr lvl="0" algn="ctr"/>
            <a:r>
              <a:rPr lang="zh-TW" altLang="en-US" sz="2600" b="1" dirty="0">
                <a:solidFill>
                  <a:schemeClr val="lt1"/>
                </a:solidFill>
                <a:latin typeface="Microsoft JhengHei"/>
                <a:ea typeface="Microsoft JhengHei"/>
                <a:cs typeface="Microsoft JhengHei"/>
                <a:sym typeface="Microsoft JhengHei"/>
              </a:rPr>
              <a:t>总结</a:t>
            </a:r>
            <a:endParaRPr sz="1100" dirty="0"/>
          </a:p>
        </p:txBody>
      </p:sp>
      <p:sp>
        <p:nvSpPr>
          <p:cNvPr id="756" name="Google Shape;756;p65"/>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altLang="zh-TW" sz="1400">
                <a:solidFill>
                  <a:schemeClr val="dk1"/>
                </a:solidFill>
                <a:latin typeface="Calibri"/>
                <a:ea typeface="Calibri"/>
                <a:cs typeface="Calibri"/>
                <a:sym typeface="Calibri"/>
              </a:rPr>
              <a:t>50</a:t>
            </a:fld>
            <a:endParaRPr sz="1400">
              <a:solidFill>
                <a:schemeClr val="dk1"/>
              </a:solidFill>
              <a:latin typeface="Calibri"/>
              <a:ea typeface="Calibri"/>
              <a:cs typeface="Calibri"/>
              <a:sym typeface="Calibri"/>
            </a:endParaRPr>
          </a:p>
        </p:txBody>
      </p:sp>
      <p:sp>
        <p:nvSpPr>
          <p:cNvPr id="7" name="Google Shape;746;p64">
            <a:extLst>
              <a:ext uri="{FF2B5EF4-FFF2-40B4-BE49-F238E27FC236}">
                <a16:creationId xmlns:a16="http://schemas.microsoft.com/office/drawing/2014/main" id="{26FC8ECB-BA56-492C-8050-473D0A6FDE67}"/>
              </a:ext>
            </a:extLst>
          </p:cNvPr>
          <p:cNvSpPr txBox="1">
            <a:spLocks/>
          </p:cNvSpPr>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50</a:t>
            </a:fld>
            <a:endParaRPr lang="en-US"/>
          </a:p>
        </p:txBody>
      </p:sp>
      <p:sp>
        <p:nvSpPr>
          <p:cNvPr id="8" name="Google Shape;149;p27">
            <a:extLst>
              <a:ext uri="{FF2B5EF4-FFF2-40B4-BE49-F238E27FC236}">
                <a16:creationId xmlns:a16="http://schemas.microsoft.com/office/drawing/2014/main" id="{343E7C3A-1E78-4808-8CA1-62BE99D8C7C8}"/>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5" name="Google Shape;745;p64"/>
          <p:cNvSpPr/>
          <p:nvPr/>
        </p:nvSpPr>
        <p:spPr>
          <a:xfrm>
            <a:off x="1124349" y="601675"/>
            <a:ext cx="6564923"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algn="ctr"/>
            <a:r>
              <a:rPr lang="zh-TW" altLang="en-US" sz="3200" b="1" dirty="0">
                <a:solidFill>
                  <a:schemeClr val="bg1"/>
                </a:solidFill>
                <a:latin typeface="Arial" panose="020B0604020202020204" pitchFamily="34" charset="0"/>
                <a:ea typeface="微軟正黑體" panose="020B0604030504040204" pitchFamily="34" charset="-120"/>
                <a:cs typeface="Arial" panose="020B0604020202020204" pitchFamily="34" charset="0"/>
              </a:rPr>
              <a:t>工作坊重点</a:t>
            </a:r>
            <a:endParaRPr lang="en-HK" sz="3200" dirty="0"/>
          </a:p>
        </p:txBody>
      </p:sp>
      <p:sp>
        <p:nvSpPr>
          <p:cNvPr id="746" name="Google Shape;746;p64"/>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51</a:t>
            </a:fld>
            <a:endParaRPr/>
          </a:p>
        </p:txBody>
      </p:sp>
      <p:sp>
        <p:nvSpPr>
          <p:cNvPr id="2" name="矩形 1">
            <a:extLst>
              <a:ext uri="{FF2B5EF4-FFF2-40B4-BE49-F238E27FC236}">
                <a16:creationId xmlns:a16="http://schemas.microsoft.com/office/drawing/2014/main" id="{D2A6E0FB-9509-4714-8F88-E5BADAD4CA0C}"/>
              </a:ext>
            </a:extLst>
          </p:cNvPr>
          <p:cNvSpPr/>
          <p:nvPr/>
        </p:nvSpPr>
        <p:spPr>
          <a:xfrm>
            <a:off x="966353" y="1303227"/>
            <a:ext cx="7159337" cy="3308598"/>
          </a:xfrm>
          <a:prstGeom prst="rect">
            <a:avLst/>
          </a:prstGeom>
        </p:spPr>
        <p:txBody>
          <a:bodyPr wrap="square">
            <a:spAutoFit/>
          </a:bodyPr>
          <a:lstStyle/>
          <a:p>
            <a:pPr lvl="0">
              <a:lnSpc>
                <a:spcPct val="95000"/>
              </a:lnSpc>
              <a:buSzPts val="770"/>
            </a:pPr>
            <a:r>
              <a:rPr lang="en-US" altLang="zh-CN" sz="2000" b="1" dirty="0">
                <a:solidFill>
                  <a:srgbClr val="1F3864"/>
                </a:solidFill>
                <a:latin typeface="Microsoft JhengHei"/>
                <a:ea typeface="Microsoft JhengHei"/>
                <a:cs typeface="Microsoft JhengHei"/>
                <a:sym typeface="Microsoft JhengHei"/>
              </a:rPr>
              <a:t>1. </a:t>
            </a:r>
            <a:r>
              <a:rPr lang="zh-CN" altLang="en-US" sz="2000" b="1" dirty="0">
                <a:solidFill>
                  <a:srgbClr val="1F3864"/>
                </a:solidFill>
                <a:latin typeface="Microsoft JhengHei"/>
                <a:ea typeface="Microsoft JhengHei"/>
                <a:cs typeface="Microsoft JhengHei"/>
                <a:sym typeface="Microsoft JhengHei"/>
              </a:rPr>
              <a:t>要处理上网成瘾，家长应多了解子女沉迷上网背后的原因 </a:t>
            </a:r>
            <a:endParaRPr lang="en-US" altLang="zh-CN" sz="2000" b="1" dirty="0">
              <a:solidFill>
                <a:srgbClr val="1F3864"/>
              </a:solidFill>
              <a:latin typeface="Microsoft JhengHei"/>
              <a:ea typeface="Microsoft JhengHei"/>
              <a:cs typeface="Microsoft JhengHei"/>
              <a:sym typeface="Microsoft JhengHei"/>
            </a:endParaRPr>
          </a:p>
          <a:p>
            <a:pPr lvl="0">
              <a:lnSpc>
                <a:spcPct val="95000"/>
              </a:lnSpc>
              <a:buSzPts val="770"/>
            </a:pPr>
            <a:r>
              <a:rPr lang="zh-CN" altLang="en-US" sz="2000" b="1" dirty="0">
                <a:solidFill>
                  <a:srgbClr val="1F3864"/>
                </a:solidFill>
                <a:latin typeface="Microsoft JhengHei"/>
                <a:ea typeface="Microsoft JhengHei"/>
                <a:cs typeface="Microsoft JhengHei"/>
                <a:sym typeface="Microsoft JhengHei"/>
              </a:rPr>
              <a:t>
</a:t>
            </a:r>
            <a:r>
              <a:rPr lang="en-US" altLang="zh-CN" sz="2000" b="1" dirty="0">
                <a:solidFill>
                  <a:srgbClr val="1F3864"/>
                </a:solidFill>
                <a:latin typeface="Microsoft JhengHei"/>
                <a:ea typeface="Microsoft JhengHei"/>
                <a:cs typeface="Microsoft JhengHei"/>
                <a:sym typeface="Microsoft JhengHei"/>
              </a:rPr>
              <a:t>2. </a:t>
            </a:r>
            <a:r>
              <a:rPr lang="zh-CN" altLang="en-US" sz="2000" b="1" dirty="0">
                <a:solidFill>
                  <a:srgbClr val="1F3864"/>
                </a:solidFill>
                <a:latin typeface="Microsoft JhengHei"/>
                <a:ea typeface="Microsoft JhengHei"/>
                <a:cs typeface="Microsoft JhengHei"/>
                <a:sym typeface="Microsoft JhengHei"/>
              </a:rPr>
              <a:t>上网成瘾：时间并不是唯一的指标。 要多留意子女日常生活 中会否因上网而忽略生活各方面如社交、学业 、饮食等 </a:t>
            </a:r>
            <a:br>
              <a:rPr lang="en-US" altLang="zh-CN" sz="2000" b="1" dirty="0">
                <a:solidFill>
                  <a:srgbClr val="1F3864"/>
                </a:solidFill>
                <a:latin typeface="Microsoft JhengHei"/>
                <a:ea typeface="Microsoft JhengHei"/>
                <a:cs typeface="Microsoft JhengHei"/>
                <a:sym typeface="Microsoft JhengHei"/>
              </a:rPr>
            </a:br>
            <a:r>
              <a:rPr lang="zh-CN" altLang="en-US" sz="2000" b="1" dirty="0">
                <a:solidFill>
                  <a:srgbClr val="1F3864"/>
                </a:solidFill>
                <a:latin typeface="Microsoft JhengHei"/>
                <a:ea typeface="Microsoft JhengHei"/>
                <a:cs typeface="Microsoft JhengHei"/>
                <a:sym typeface="Microsoft JhengHei"/>
              </a:rPr>
              <a:t>
</a:t>
            </a:r>
            <a:r>
              <a:rPr lang="en-US" altLang="zh-CN" sz="2000" b="1" dirty="0">
                <a:solidFill>
                  <a:srgbClr val="1F3864"/>
                </a:solidFill>
                <a:latin typeface="Microsoft JhengHei"/>
                <a:ea typeface="Microsoft JhengHei"/>
                <a:cs typeface="Microsoft JhengHei"/>
                <a:sym typeface="Microsoft JhengHei"/>
              </a:rPr>
              <a:t>3. </a:t>
            </a:r>
            <a:r>
              <a:rPr lang="zh-CN" altLang="en-US" sz="2000" b="1" dirty="0">
                <a:solidFill>
                  <a:srgbClr val="1F3864"/>
                </a:solidFill>
                <a:latin typeface="Microsoft JhengHei"/>
                <a:ea typeface="Microsoft JhengHei"/>
                <a:cs typeface="Microsoft JhengHei"/>
                <a:sym typeface="Microsoft JhengHei"/>
              </a:rPr>
              <a:t>当与子女讨论屏幕时间时，要多肯定子女的感受（如：打机对于他们所提供的情绪价值），避免用责备或批评等方式去单方面说服子女，避免一刀切禁止打机</a:t>
            </a:r>
            <a:br>
              <a:rPr lang="en-US" altLang="zh-CN" sz="2000" b="1" dirty="0">
                <a:solidFill>
                  <a:srgbClr val="1F3864"/>
                </a:solidFill>
                <a:latin typeface="Microsoft JhengHei"/>
                <a:ea typeface="Microsoft JhengHei"/>
                <a:cs typeface="Microsoft JhengHei"/>
                <a:sym typeface="Microsoft JhengHei"/>
              </a:rPr>
            </a:br>
            <a:r>
              <a:rPr lang="zh-CN" altLang="en-US" sz="2000" b="1" dirty="0">
                <a:solidFill>
                  <a:srgbClr val="1F3864"/>
                </a:solidFill>
                <a:latin typeface="Microsoft JhengHei"/>
                <a:ea typeface="Microsoft JhengHei"/>
                <a:cs typeface="Microsoft JhengHei"/>
                <a:sym typeface="Microsoft JhengHei"/>
              </a:rPr>
              <a:t>
</a:t>
            </a:r>
            <a:r>
              <a:rPr lang="en-US" altLang="zh-CN" sz="2000" b="1" dirty="0">
                <a:solidFill>
                  <a:srgbClr val="1F3864"/>
                </a:solidFill>
                <a:latin typeface="Microsoft JhengHei"/>
                <a:ea typeface="Microsoft JhengHei"/>
                <a:cs typeface="Microsoft JhengHei"/>
                <a:sym typeface="Microsoft JhengHei"/>
              </a:rPr>
              <a:t>4. </a:t>
            </a:r>
            <a:r>
              <a:rPr lang="zh-CN" altLang="en-US" sz="2000" b="1" dirty="0">
                <a:solidFill>
                  <a:srgbClr val="1F3864"/>
                </a:solidFill>
                <a:latin typeface="Microsoft JhengHei"/>
                <a:ea typeface="Microsoft JhengHei"/>
                <a:cs typeface="Microsoft JhengHei"/>
                <a:sym typeface="Microsoft JhengHei"/>
              </a:rPr>
              <a:t>多用协商方式一起制订并重组日常生活时间表，打破旧有上网习惯</a:t>
            </a:r>
            <a:endParaRPr lang="zh-TW" altLang="en-US" sz="2000" b="1" dirty="0">
              <a:solidFill>
                <a:srgbClr val="1F3864"/>
              </a:solidFill>
              <a:latin typeface="Microsoft JhengHei"/>
              <a:ea typeface="Microsoft JhengHei"/>
              <a:sym typeface="Microsoft JhengHei"/>
            </a:endParaRPr>
          </a:p>
        </p:txBody>
      </p:sp>
      <p:sp>
        <p:nvSpPr>
          <p:cNvPr id="6" name="Google Shape;149;p27">
            <a:extLst>
              <a:ext uri="{FF2B5EF4-FFF2-40B4-BE49-F238E27FC236}">
                <a16:creationId xmlns:a16="http://schemas.microsoft.com/office/drawing/2014/main" id="{159643D3-044E-45C8-88FF-390A51B73B94}"/>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15741755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65"/>
          <p:cNvSpPr/>
          <p:nvPr/>
        </p:nvSpPr>
        <p:spPr>
          <a:xfrm rot="5400000">
            <a:off x="2604425" y="-160861"/>
            <a:ext cx="985478" cy="6194326"/>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54" name="Google Shape;754;p65"/>
          <p:cNvSpPr/>
          <p:nvPr/>
        </p:nvSpPr>
        <p:spPr>
          <a:xfrm rot="5400000">
            <a:off x="2605116" y="-583318"/>
            <a:ext cx="1138950" cy="6349181"/>
          </a:xfrm>
          <a:prstGeom prst="round2SameRect">
            <a:avLst>
              <a:gd name="adj1" fmla="val 16667"/>
              <a:gd name="adj2" fmla="val 0"/>
            </a:avLst>
          </a:prstGeom>
          <a:solidFill>
            <a:srgbClr val="004AA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55" name="Google Shape;755;p65"/>
          <p:cNvSpPr txBox="1"/>
          <p:nvPr/>
        </p:nvSpPr>
        <p:spPr>
          <a:xfrm>
            <a:off x="-9" y="2077402"/>
            <a:ext cx="6293582" cy="1027752"/>
          </a:xfrm>
          <a:prstGeom prst="rect">
            <a:avLst/>
          </a:prstGeom>
          <a:noFill/>
          <a:ln>
            <a:noFill/>
          </a:ln>
        </p:spPr>
        <p:txBody>
          <a:bodyPr spcFirstLastPara="1" wrap="square" lIns="68575" tIns="34275" rIns="68575" bIns="34275" anchor="ctr" anchorCtr="0">
            <a:noAutofit/>
          </a:bodyPr>
          <a:lstStyle/>
          <a:p>
            <a:pPr algn="ctr"/>
            <a:r>
              <a:rPr lang="zh-CN" altLang="en-US" sz="2800" b="1" dirty="0">
                <a:solidFill>
                  <a:schemeClr val="bg1"/>
                </a:solidFill>
                <a:latin typeface="Microsoft JhengHei" panose="020B0604030504040204" pitchFamily="34" charset="-120"/>
                <a:ea typeface="Microsoft JhengHei" panose="020B0604030504040204" pitchFamily="34" charset="-120"/>
              </a:rPr>
              <a:t>问答时间</a:t>
            </a:r>
          </a:p>
        </p:txBody>
      </p:sp>
      <p:sp>
        <p:nvSpPr>
          <p:cNvPr id="756" name="Google Shape;756;p65"/>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altLang="zh-TW" sz="1400">
                <a:solidFill>
                  <a:schemeClr val="dk1"/>
                </a:solidFill>
                <a:latin typeface="Calibri"/>
                <a:ea typeface="Calibri"/>
                <a:cs typeface="Calibri"/>
                <a:sym typeface="Calibri"/>
              </a:rPr>
              <a:t>52</a:t>
            </a:fld>
            <a:endParaRPr sz="1400">
              <a:solidFill>
                <a:schemeClr val="dk1"/>
              </a:solidFill>
              <a:latin typeface="Calibri"/>
              <a:ea typeface="Calibri"/>
              <a:cs typeface="Calibri"/>
              <a:sym typeface="Calibri"/>
            </a:endParaRPr>
          </a:p>
        </p:txBody>
      </p:sp>
      <p:sp>
        <p:nvSpPr>
          <p:cNvPr id="7" name="Google Shape;746;p64">
            <a:extLst>
              <a:ext uri="{FF2B5EF4-FFF2-40B4-BE49-F238E27FC236}">
                <a16:creationId xmlns:a16="http://schemas.microsoft.com/office/drawing/2014/main" id="{26FC8ECB-BA56-492C-8050-473D0A6FDE67}"/>
              </a:ext>
            </a:extLst>
          </p:cNvPr>
          <p:cNvSpPr txBox="1">
            <a:spLocks/>
          </p:cNvSpPr>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52</a:t>
            </a:fld>
            <a:endParaRPr lang="en-US"/>
          </a:p>
        </p:txBody>
      </p:sp>
      <p:sp>
        <p:nvSpPr>
          <p:cNvPr id="8" name="Google Shape;149;p27">
            <a:extLst>
              <a:ext uri="{FF2B5EF4-FFF2-40B4-BE49-F238E27FC236}">
                <a16:creationId xmlns:a16="http://schemas.microsoft.com/office/drawing/2014/main" id="{F202FEFA-0068-4E6C-B5E7-D00F2D0DA7E6}"/>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3191832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66"/>
          <p:cNvSpPr/>
          <p:nvPr/>
        </p:nvSpPr>
        <p:spPr>
          <a:xfrm rot="5400000">
            <a:off x="2604377" y="-160887"/>
            <a:ext cx="985500" cy="6194400"/>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764" name="Google Shape;764;p66"/>
          <p:cNvSpPr/>
          <p:nvPr/>
        </p:nvSpPr>
        <p:spPr>
          <a:xfrm rot="5400000">
            <a:off x="2605032" y="-583252"/>
            <a:ext cx="1139100" cy="6349200"/>
          </a:xfrm>
          <a:prstGeom prst="round2SameRect">
            <a:avLst>
              <a:gd name="adj1" fmla="val 16667"/>
              <a:gd name="adj2" fmla="val 0"/>
            </a:avLst>
          </a:prstGeom>
          <a:solidFill>
            <a:srgbClr val="004AAD"/>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765" name="Google Shape;765;p66"/>
          <p:cNvSpPr txBox="1"/>
          <p:nvPr/>
        </p:nvSpPr>
        <p:spPr>
          <a:xfrm>
            <a:off x="-9" y="2077402"/>
            <a:ext cx="6293700" cy="1027800"/>
          </a:xfrm>
          <a:prstGeom prst="rect">
            <a:avLst/>
          </a:prstGeom>
          <a:noFill/>
          <a:ln>
            <a:noFill/>
          </a:ln>
        </p:spPr>
        <p:txBody>
          <a:bodyPr spcFirstLastPara="1" wrap="square" lIns="68575" tIns="34275" rIns="68575" bIns="34275" anchor="ctr" anchorCtr="0">
            <a:noAutofit/>
          </a:bodyPr>
          <a:lstStyle/>
          <a:p>
            <a:pPr lvl="0" algn="ctr"/>
            <a:r>
              <a:rPr lang="zh-TW" altLang="en-US" sz="3300" b="1" dirty="0">
                <a:solidFill>
                  <a:schemeClr val="lt1"/>
                </a:solidFill>
                <a:latin typeface="Microsoft JhengHei"/>
                <a:ea typeface="Microsoft JhengHei"/>
                <a:cs typeface="Microsoft JhengHei"/>
                <a:sym typeface="Microsoft JhengHei"/>
              </a:rPr>
              <a:t>环节</a:t>
            </a:r>
            <a:r>
              <a:rPr lang="zh-TW" sz="3300" b="1" dirty="0">
                <a:solidFill>
                  <a:schemeClr val="lt1"/>
                </a:solidFill>
                <a:latin typeface="Microsoft JhengHei"/>
                <a:ea typeface="Microsoft JhengHei"/>
                <a:cs typeface="Microsoft JhengHei"/>
                <a:sym typeface="Microsoft JhengHei"/>
              </a:rPr>
              <a:t>六</a:t>
            </a:r>
            <a:endParaRPr sz="3300" b="1" dirty="0">
              <a:solidFill>
                <a:schemeClr val="lt1"/>
              </a:solidFill>
              <a:latin typeface="Microsoft JhengHei"/>
              <a:ea typeface="Microsoft JhengHei"/>
              <a:cs typeface="Microsoft JhengHei"/>
              <a:sym typeface="Microsoft JhengHei"/>
            </a:endParaRPr>
          </a:p>
          <a:p>
            <a:pPr lvl="0" algn="ctr"/>
            <a:r>
              <a:rPr lang="zh-CN" altLang="en-US" sz="2600" b="1" dirty="0">
                <a:solidFill>
                  <a:schemeClr val="lt1"/>
                </a:solidFill>
                <a:latin typeface="Microsoft JhengHei"/>
                <a:ea typeface="Microsoft JhengHei"/>
                <a:cs typeface="Microsoft JhengHei"/>
                <a:sym typeface="Microsoft JhengHei"/>
              </a:rPr>
              <a:t>填写检讨问卷</a:t>
            </a:r>
            <a:endParaRPr sz="1100" dirty="0"/>
          </a:p>
        </p:txBody>
      </p:sp>
      <p:sp>
        <p:nvSpPr>
          <p:cNvPr id="766" name="Google Shape;766;p66"/>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altLang="zh-TW" sz="1400">
                <a:solidFill>
                  <a:schemeClr val="dk1"/>
                </a:solidFill>
                <a:latin typeface="Calibri"/>
                <a:ea typeface="Calibri"/>
                <a:cs typeface="Calibri"/>
                <a:sym typeface="Calibri"/>
              </a:rPr>
              <a:t>53</a:t>
            </a:fld>
            <a:endParaRPr sz="1400">
              <a:solidFill>
                <a:schemeClr val="dk1"/>
              </a:solidFill>
              <a:latin typeface="Calibri"/>
              <a:ea typeface="Calibri"/>
              <a:cs typeface="Calibri"/>
              <a:sym typeface="Calibri"/>
            </a:endParaRPr>
          </a:p>
        </p:txBody>
      </p:sp>
      <p:sp>
        <p:nvSpPr>
          <p:cNvPr id="7" name="Google Shape;746;p64">
            <a:extLst>
              <a:ext uri="{FF2B5EF4-FFF2-40B4-BE49-F238E27FC236}">
                <a16:creationId xmlns:a16="http://schemas.microsoft.com/office/drawing/2014/main" id="{7EDC2DD2-078A-42DA-B764-70E355E58A68}"/>
              </a:ext>
            </a:extLst>
          </p:cNvPr>
          <p:cNvSpPr txBox="1">
            <a:spLocks/>
          </p:cNvSpPr>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altLang="zh-TW" smtClean="0"/>
              <a:pPr/>
              <a:t>53</a:t>
            </a:fld>
            <a:endParaRPr lang="en-US"/>
          </a:p>
        </p:txBody>
      </p:sp>
      <p:sp>
        <p:nvSpPr>
          <p:cNvPr id="8" name="Google Shape;149;p27">
            <a:extLst>
              <a:ext uri="{FF2B5EF4-FFF2-40B4-BE49-F238E27FC236}">
                <a16:creationId xmlns:a16="http://schemas.microsoft.com/office/drawing/2014/main" id="{D0FA0CBF-B73C-4504-8BFB-69E009E9AB3E}"/>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67"/>
          <p:cNvSpPr/>
          <p:nvPr/>
        </p:nvSpPr>
        <p:spPr>
          <a:xfrm>
            <a:off x="3348588" y="2190876"/>
            <a:ext cx="2446824" cy="761747"/>
          </a:xfrm>
          <a:prstGeom prst="rect">
            <a:avLst/>
          </a:prstGeom>
          <a:noFill/>
          <a:ln>
            <a:noFill/>
          </a:ln>
        </p:spPr>
        <p:txBody>
          <a:bodyPr spcFirstLastPara="1" wrap="square" lIns="68575" tIns="34275" rIns="68575" bIns="34275" anchor="t" anchorCtr="0">
            <a:noAutofit/>
          </a:bodyPr>
          <a:lstStyle/>
          <a:p>
            <a:pPr lvl="0"/>
            <a:r>
              <a:rPr lang="zh-TW" altLang="en-US" sz="4500" b="1" dirty="0">
                <a:solidFill>
                  <a:srgbClr val="1F3864"/>
                </a:solidFill>
                <a:latin typeface="Microsoft JhengHei"/>
                <a:ea typeface="Microsoft JhengHei"/>
                <a:cs typeface="Microsoft JhengHei"/>
                <a:sym typeface="Microsoft JhengHei"/>
              </a:rPr>
              <a:t>谢谢参与</a:t>
            </a:r>
            <a:endParaRPr sz="4500" b="1" dirty="0">
              <a:solidFill>
                <a:srgbClr val="1F3864"/>
              </a:solidFill>
              <a:latin typeface="Microsoft JhengHei"/>
              <a:ea typeface="Microsoft JhengHei"/>
              <a:cs typeface="Microsoft JhengHei"/>
              <a:sym typeface="Microsoft JhengHei"/>
            </a:endParaRPr>
          </a:p>
        </p:txBody>
      </p:sp>
      <p:sp>
        <p:nvSpPr>
          <p:cNvPr id="773" name="Google Shape;773;p67"/>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altLang="zh-TW" sz="1400">
                <a:solidFill>
                  <a:schemeClr val="dk1"/>
                </a:solidFill>
                <a:latin typeface="Calibri"/>
                <a:ea typeface="Calibri"/>
                <a:cs typeface="Calibri"/>
                <a:sym typeface="Calibri"/>
              </a:rPr>
              <a:t>54</a:t>
            </a:fld>
            <a:endParaRPr sz="1400">
              <a:solidFill>
                <a:schemeClr val="dk1"/>
              </a:solidFill>
              <a:latin typeface="Calibri"/>
              <a:ea typeface="Calibri"/>
              <a:cs typeface="Calibri"/>
              <a:sym typeface="Calibri"/>
            </a:endParaRPr>
          </a:p>
        </p:txBody>
      </p:sp>
      <p:sp>
        <p:nvSpPr>
          <p:cNvPr id="5" name="Google Shape;149;p27">
            <a:extLst>
              <a:ext uri="{FF2B5EF4-FFF2-40B4-BE49-F238E27FC236}">
                <a16:creationId xmlns:a16="http://schemas.microsoft.com/office/drawing/2014/main" id="{B862DD86-E1C1-481F-86C7-49CAC343EB21}"/>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68"/>
          <p:cNvSpPr txBox="1"/>
          <p:nvPr/>
        </p:nvSpPr>
        <p:spPr>
          <a:xfrm>
            <a:off x="7071527" y="-143940"/>
            <a:ext cx="2072473" cy="396659"/>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1"/>
              </a:buClr>
              <a:buSzPts val="1100"/>
              <a:buFont typeface="Arial"/>
              <a:buNone/>
            </a:pPr>
            <a:endParaRPr sz="1100">
              <a:solidFill>
                <a:schemeClr val="dk1"/>
              </a:solidFill>
              <a:latin typeface="Microsoft JhengHei"/>
              <a:ea typeface="Microsoft JhengHei"/>
              <a:cs typeface="Microsoft JhengHei"/>
              <a:sym typeface="Microsoft JhengHei"/>
            </a:endParaRPr>
          </a:p>
        </p:txBody>
      </p:sp>
      <p:sp>
        <p:nvSpPr>
          <p:cNvPr id="781" name="Google Shape;781;p68"/>
          <p:cNvSpPr/>
          <p:nvPr/>
        </p:nvSpPr>
        <p:spPr>
          <a:xfrm>
            <a:off x="1149601" y="601681"/>
            <a:ext cx="656941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TW" altLang="en-US" sz="3000" b="1" dirty="0">
                <a:solidFill>
                  <a:schemeClr val="lt1"/>
                </a:solidFill>
              </a:rPr>
              <a:t>参考资</a:t>
            </a:r>
            <a:r>
              <a:rPr lang="zh-TW" sz="3000" b="1" dirty="0">
                <a:solidFill>
                  <a:schemeClr val="lt1"/>
                </a:solidFill>
                <a:latin typeface="Arial"/>
                <a:ea typeface="Arial"/>
                <a:cs typeface="Arial"/>
                <a:sym typeface="Arial"/>
              </a:rPr>
              <a:t>料（1）</a:t>
            </a:r>
            <a:endParaRPr sz="3000" dirty="0">
              <a:solidFill>
                <a:schemeClr val="lt1"/>
              </a:solidFill>
              <a:latin typeface="Calibri"/>
              <a:ea typeface="Calibri"/>
              <a:cs typeface="Calibri"/>
              <a:sym typeface="Calibri"/>
            </a:endParaRPr>
          </a:p>
        </p:txBody>
      </p:sp>
      <p:sp>
        <p:nvSpPr>
          <p:cNvPr id="782" name="Google Shape;782;p68"/>
          <p:cNvSpPr txBox="1">
            <a:spLocks noGrp="1"/>
          </p:cNvSpPr>
          <p:nvPr>
            <p:ph type="body" idx="1"/>
          </p:nvPr>
        </p:nvSpPr>
        <p:spPr>
          <a:xfrm>
            <a:off x="1036237" y="1325598"/>
            <a:ext cx="6682781" cy="3711668"/>
          </a:xfrm>
          <a:prstGeom prst="rect">
            <a:avLst/>
          </a:prstGeom>
          <a:noFill/>
          <a:ln>
            <a:noFill/>
          </a:ln>
        </p:spPr>
        <p:txBody>
          <a:bodyPr spcFirstLastPara="1" wrap="square" lIns="68575" tIns="34275" rIns="68575" bIns="34275" anchor="t" anchorCtr="0">
            <a:noAutofit/>
          </a:bodyPr>
          <a:lstStyle/>
          <a:p>
            <a:pPr marL="177800" lvl="0" indent="-171450" algn="l" rtl="0">
              <a:lnSpc>
                <a:spcPct val="115000"/>
              </a:lnSpc>
              <a:spcBef>
                <a:spcPts val="1200"/>
              </a:spcBef>
              <a:spcAft>
                <a:spcPts val="0"/>
              </a:spcAft>
              <a:buSzPts val="1300"/>
              <a:buFont typeface="Calibri"/>
              <a:buChar char="•"/>
            </a:pPr>
            <a:r>
              <a:rPr lang="zh-TW" sz="1300" dirty="0"/>
              <a:t>American Psychiatric Association. (2013). </a:t>
            </a:r>
            <a:r>
              <a:rPr lang="zh-TW" sz="1300" i="1" dirty="0"/>
              <a:t>Diagnostic and statistical manual of mental disorders</a:t>
            </a:r>
            <a:r>
              <a:rPr lang="zh-TW" sz="1300" dirty="0"/>
              <a:t> (5th ed.).</a:t>
            </a:r>
            <a:endParaRPr sz="1300" dirty="0"/>
          </a:p>
          <a:p>
            <a:pPr marL="177800" lvl="0" indent="-171450" algn="l" rtl="0">
              <a:lnSpc>
                <a:spcPct val="115000"/>
              </a:lnSpc>
              <a:spcBef>
                <a:spcPts val="0"/>
              </a:spcBef>
              <a:spcAft>
                <a:spcPts val="0"/>
              </a:spcAft>
              <a:buSzPts val="1300"/>
              <a:buFont typeface="Calibri"/>
              <a:buChar char="•"/>
            </a:pPr>
            <a:r>
              <a:rPr lang="zh-TW" sz="1300" dirty="0"/>
              <a:t>Bryant, C.D. (</a:t>
            </a:r>
            <a:r>
              <a:rPr lang="zh-TW" sz="1300" dirty="0">
                <a:solidFill>
                  <a:schemeClr val="tx1"/>
                </a:solidFill>
              </a:rPr>
              <a:t>2015). </a:t>
            </a:r>
            <a:r>
              <a:rPr lang="zh-TW" sz="1300" i="1" dirty="0">
                <a:solidFill>
                  <a:schemeClr val="tx1"/>
                </a:solidFill>
              </a:rPr>
              <a:t>Dopamine-pathways.</a:t>
            </a:r>
            <a:r>
              <a:rPr lang="zh-TW" sz="1300" dirty="0">
                <a:solidFill>
                  <a:schemeClr val="tx1"/>
                </a:solidFill>
              </a:rPr>
              <a:t> [Photograph]. The Bryant Lab – Addiction Genetics, Boston University.</a:t>
            </a:r>
            <a:r>
              <a:rPr lang="zh-TW" sz="1300" dirty="0">
                <a:solidFill>
                  <a:srgbClr val="0563C1"/>
                </a:solidFill>
                <a:uFill>
                  <a:noFill/>
                </a:uFill>
                <a:hlinkClick r:id="rId3">
                  <a:extLst>
                    <a:ext uri="{A12FA001-AC4F-418D-AE19-62706E023703}">
                      <ahyp:hlinkClr xmlns:ahyp="http://schemas.microsoft.com/office/drawing/2018/hyperlinkcolor" val="tx"/>
                    </a:ext>
                  </a:extLst>
                </a:hlinkClick>
              </a:rPr>
              <a:t> </a:t>
            </a:r>
            <a:r>
              <a:rPr lang="zh-TW" sz="1300" dirty="0">
                <a:solidFill>
                  <a:schemeClr val="tx1"/>
                </a:solidFill>
                <a:hlinkClick r:id="rId3">
                  <a:extLst>
                    <a:ext uri="{A12FA001-AC4F-418D-AE19-62706E023703}">
                      <ahyp:hlinkClr xmlns:ahyp="http://schemas.microsoft.com/office/drawing/2018/hyperlinkcolor" val="tx"/>
                    </a:ext>
                  </a:extLst>
                </a:hlinkClick>
              </a:rPr>
              <a:t>http://sites.bu.edu/bryantlab/files/2015/04/dopamine-pathways.jpg</a:t>
            </a:r>
            <a:endParaRPr sz="1300" dirty="0">
              <a:solidFill>
                <a:schemeClr val="tx1"/>
              </a:solidFill>
            </a:endParaRPr>
          </a:p>
          <a:p>
            <a:pPr marL="177800" lvl="0" indent="-171450" algn="l" rtl="0">
              <a:lnSpc>
                <a:spcPct val="115000"/>
              </a:lnSpc>
              <a:spcBef>
                <a:spcPts val="0"/>
              </a:spcBef>
              <a:spcAft>
                <a:spcPts val="0"/>
              </a:spcAft>
              <a:buSzPts val="1300"/>
              <a:buFont typeface="Calibri"/>
              <a:buChar char="•"/>
            </a:pPr>
            <a:r>
              <a:rPr lang="zh-TW" sz="1300" dirty="0">
                <a:solidFill>
                  <a:schemeClr val="tx1"/>
                </a:solidFill>
              </a:rPr>
              <a:t>Jo, Y.S., Bhang, S.Y., Choi, J.S., Lee, H.K., Lee, S.Y., &amp; Kweon, Y.S. (2019). Clinical Characteristics of Diagnosis for Internet Gaming Disorder: Comparison of DSM-5 IGD and ICD-11 GD Diagnosis. </a:t>
            </a:r>
            <a:r>
              <a:rPr lang="zh-TW" sz="1300" i="1" dirty="0">
                <a:solidFill>
                  <a:schemeClr val="tx1"/>
                </a:solidFill>
              </a:rPr>
              <a:t>Journal of Clinical Medicine, 8</a:t>
            </a:r>
            <a:r>
              <a:rPr lang="zh-TW" sz="1300" dirty="0">
                <a:solidFill>
                  <a:schemeClr val="tx1"/>
                </a:solidFill>
              </a:rPr>
              <a:t>(7), 945.</a:t>
            </a:r>
            <a:r>
              <a:rPr lang="zh-TW" sz="1300" dirty="0">
                <a:solidFill>
                  <a:srgbClr val="0563C1"/>
                </a:solidFill>
                <a:uFill>
                  <a:noFill/>
                </a:uFill>
                <a:hlinkClick r:id="rId4">
                  <a:extLst>
                    <a:ext uri="{A12FA001-AC4F-418D-AE19-62706E023703}">
                      <ahyp:hlinkClr xmlns:ahyp="http://schemas.microsoft.com/office/drawing/2018/hyperlinkcolor" val="tx"/>
                    </a:ext>
                  </a:extLst>
                </a:hlinkClick>
              </a:rPr>
              <a:t> </a:t>
            </a:r>
            <a:r>
              <a:rPr lang="zh-TW" sz="1300" dirty="0">
                <a:solidFill>
                  <a:schemeClr val="tx1"/>
                </a:solidFill>
                <a:hlinkClick r:id="rId4">
                  <a:extLst>
                    <a:ext uri="{A12FA001-AC4F-418D-AE19-62706E023703}">
                      <ahyp:hlinkClr xmlns:ahyp="http://schemas.microsoft.com/office/drawing/2018/hyperlinkcolor" val="tx"/>
                    </a:ext>
                  </a:extLst>
                </a:hlinkClick>
              </a:rPr>
              <a:t>https://doi.org/10.3390/jcm8070945</a:t>
            </a:r>
            <a:endParaRPr sz="1300" dirty="0">
              <a:solidFill>
                <a:schemeClr val="tx1"/>
              </a:solidFill>
            </a:endParaRPr>
          </a:p>
          <a:p>
            <a:pPr marL="177800" lvl="0" indent="-171450" algn="l" rtl="0">
              <a:lnSpc>
                <a:spcPct val="115000"/>
              </a:lnSpc>
              <a:spcBef>
                <a:spcPts val="0"/>
              </a:spcBef>
              <a:spcAft>
                <a:spcPts val="0"/>
              </a:spcAft>
              <a:buSzPts val="1300"/>
              <a:buFont typeface="Calibri"/>
              <a:buChar char="•"/>
            </a:pPr>
            <a:r>
              <a:rPr lang="zh-TW" sz="1300" dirty="0">
                <a:solidFill>
                  <a:schemeClr val="tx1"/>
                </a:solidFill>
              </a:rPr>
              <a:t>Liu, C. Y., &amp; Kuo, F. Y. (2007). A study of Internet addiction through the lens of the interpersonal theory. </a:t>
            </a:r>
            <a:r>
              <a:rPr lang="zh-TW" sz="1300" i="1" dirty="0">
                <a:solidFill>
                  <a:schemeClr val="tx1"/>
                </a:solidFill>
              </a:rPr>
              <a:t>Cyber Psychology &amp; Behavior</a:t>
            </a:r>
            <a:r>
              <a:rPr lang="zh-TW" sz="1300" dirty="0">
                <a:solidFill>
                  <a:schemeClr val="tx1"/>
                </a:solidFill>
              </a:rPr>
              <a:t>, </a:t>
            </a:r>
            <a:r>
              <a:rPr lang="zh-TW" sz="1300" i="1" dirty="0">
                <a:solidFill>
                  <a:schemeClr val="tx1"/>
                </a:solidFill>
              </a:rPr>
              <a:t>10</a:t>
            </a:r>
            <a:r>
              <a:rPr lang="zh-TW" sz="1300" dirty="0">
                <a:solidFill>
                  <a:schemeClr val="tx1"/>
                </a:solidFill>
              </a:rPr>
              <a:t>(6), 799-804.</a:t>
            </a:r>
            <a:r>
              <a:rPr lang="zh-TW" sz="1300" dirty="0">
                <a:solidFill>
                  <a:srgbClr val="0563C1"/>
                </a:solidFill>
                <a:uFill>
                  <a:noFill/>
                </a:uFill>
                <a:hlinkClick r:id="rId5">
                  <a:extLst>
                    <a:ext uri="{A12FA001-AC4F-418D-AE19-62706E023703}">
                      <ahyp:hlinkClr xmlns:ahyp="http://schemas.microsoft.com/office/drawing/2018/hyperlinkcolor" val="tx"/>
                    </a:ext>
                  </a:extLst>
                </a:hlinkClick>
              </a:rPr>
              <a:t> </a:t>
            </a:r>
            <a:r>
              <a:rPr lang="zh-TW" sz="1300" dirty="0">
                <a:solidFill>
                  <a:schemeClr val="tx1"/>
                </a:solidFill>
                <a:hlinkClick r:id="rId5">
                  <a:extLst>
                    <a:ext uri="{A12FA001-AC4F-418D-AE19-62706E023703}">
                      <ahyp:hlinkClr xmlns:ahyp="http://schemas.microsoft.com/office/drawing/2018/hyperlinkcolor" val="tx"/>
                    </a:ext>
                  </a:extLst>
                </a:hlinkClick>
              </a:rPr>
              <a:t>https://doi.org/10.1089/cpb.2007.9951</a:t>
            </a:r>
            <a:endParaRPr sz="1300" dirty="0">
              <a:solidFill>
                <a:schemeClr val="tx1"/>
              </a:solidFill>
            </a:endParaRPr>
          </a:p>
          <a:p>
            <a:pPr marL="177800" lvl="0" indent="-171450" algn="l" rtl="0">
              <a:lnSpc>
                <a:spcPct val="115000"/>
              </a:lnSpc>
              <a:spcBef>
                <a:spcPts val="0"/>
              </a:spcBef>
              <a:spcAft>
                <a:spcPts val="0"/>
              </a:spcAft>
              <a:buSzPts val="1300"/>
              <a:buFont typeface="Calibri"/>
              <a:buChar char="•"/>
            </a:pPr>
            <a:r>
              <a:rPr lang="zh-TW" sz="1300" dirty="0">
                <a:solidFill>
                  <a:schemeClr val="tx1"/>
                </a:solidFill>
              </a:rPr>
              <a:t>World Health Organization. (2019). </a:t>
            </a:r>
            <a:r>
              <a:rPr lang="zh-TW" sz="1300" i="1" dirty="0">
                <a:solidFill>
                  <a:schemeClr val="tx1"/>
                </a:solidFill>
              </a:rPr>
              <a:t>International statistical classification of diseases and related health problems</a:t>
            </a:r>
            <a:r>
              <a:rPr lang="zh-TW" sz="1300" dirty="0">
                <a:solidFill>
                  <a:schemeClr val="tx1"/>
                </a:solidFill>
              </a:rPr>
              <a:t> (11th ed.). </a:t>
            </a:r>
            <a:endParaRPr sz="1300" dirty="0">
              <a:solidFill>
                <a:schemeClr val="tx1"/>
              </a:solidFill>
            </a:endParaRPr>
          </a:p>
          <a:p>
            <a:pPr marL="177800" lvl="0" indent="-171450" algn="l" rtl="0">
              <a:lnSpc>
                <a:spcPct val="115000"/>
              </a:lnSpc>
              <a:spcBef>
                <a:spcPts val="0"/>
              </a:spcBef>
              <a:spcAft>
                <a:spcPts val="0"/>
              </a:spcAft>
              <a:buSzPts val="1300"/>
              <a:buFont typeface="Calibri"/>
              <a:buChar char="•"/>
            </a:pPr>
            <a:r>
              <a:rPr lang="zh-TW" sz="1300" dirty="0">
                <a:solidFill>
                  <a:schemeClr val="tx1"/>
                </a:solidFill>
              </a:rPr>
              <a:t>Zajac, K., Ginley, M.K., Chang, R., &amp; Petry, N.M. (2017). Treatments for Internet gaming disorder and Internet addiction: A systematic review. </a:t>
            </a:r>
            <a:r>
              <a:rPr lang="zh-TW" sz="1300" i="1" dirty="0">
                <a:solidFill>
                  <a:schemeClr val="tx1"/>
                </a:solidFill>
              </a:rPr>
              <a:t>Psychology of Addictive Behaviors</a:t>
            </a:r>
            <a:r>
              <a:rPr lang="zh-TW" sz="1300" dirty="0">
                <a:solidFill>
                  <a:schemeClr val="tx1"/>
                </a:solidFill>
              </a:rPr>
              <a:t>, </a:t>
            </a:r>
            <a:r>
              <a:rPr lang="zh-TW" sz="1300" i="1" dirty="0">
                <a:solidFill>
                  <a:schemeClr val="tx1"/>
                </a:solidFill>
              </a:rPr>
              <a:t>31</a:t>
            </a:r>
            <a:r>
              <a:rPr lang="zh-TW" sz="1300" dirty="0">
                <a:solidFill>
                  <a:schemeClr val="tx1"/>
                </a:solidFill>
              </a:rPr>
              <a:t>(8), 979–994.</a:t>
            </a:r>
            <a:r>
              <a:rPr lang="zh-TW" sz="1300" dirty="0">
                <a:solidFill>
                  <a:srgbClr val="0563C1"/>
                </a:solidFill>
                <a:uFill>
                  <a:noFill/>
                </a:uFill>
                <a:hlinkClick r:id="rId6">
                  <a:extLst>
                    <a:ext uri="{A12FA001-AC4F-418D-AE19-62706E023703}">
                      <ahyp:hlinkClr xmlns:ahyp="http://schemas.microsoft.com/office/drawing/2018/hyperlinkcolor" val="tx"/>
                    </a:ext>
                  </a:extLst>
                </a:hlinkClick>
              </a:rPr>
              <a:t> </a:t>
            </a:r>
            <a:r>
              <a:rPr lang="zh-TW" sz="1300" dirty="0">
                <a:solidFill>
                  <a:schemeClr val="tx1"/>
                </a:solidFill>
                <a:hlinkClick r:id="rId6">
                  <a:extLst>
                    <a:ext uri="{A12FA001-AC4F-418D-AE19-62706E023703}">
                      <ahyp:hlinkClr xmlns:ahyp="http://schemas.microsoft.com/office/drawing/2018/hyperlinkcolor" val="tx"/>
                    </a:ext>
                  </a:extLst>
                </a:hlinkClick>
              </a:rPr>
              <a:t>https://doi.org/10.1037/adb0000315</a:t>
            </a:r>
            <a:endParaRPr sz="1300" dirty="0">
              <a:solidFill>
                <a:schemeClr val="tx1"/>
              </a:solidFill>
            </a:endParaRPr>
          </a:p>
        </p:txBody>
      </p:sp>
      <p:sp>
        <p:nvSpPr>
          <p:cNvPr id="783" name="Google Shape;783;p68"/>
          <p:cNvSpPr txBox="1">
            <a:spLocks noGrp="1"/>
          </p:cNvSpPr>
          <p:nvPr>
            <p:ph type="sldNum" idx="12"/>
          </p:nvPr>
        </p:nvSpPr>
        <p:spPr>
          <a:xfrm>
            <a:off x="8538450" y="4760625"/>
            <a:ext cx="2250000" cy="225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altLang="zh-TW" sz="1400">
                <a:solidFill>
                  <a:schemeClr val="dk1"/>
                </a:solidFill>
                <a:latin typeface="Calibri"/>
                <a:ea typeface="Calibri"/>
                <a:cs typeface="Calibri"/>
                <a:sym typeface="Calibri"/>
              </a:rPr>
              <a:t>55</a:t>
            </a:fld>
            <a:endParaRPr sz="1400">
              <a:solidFill>
                <a:schemeClr val="dk1"/>
              </a:solidFill>
              <a:latin typeface="Calibri"/>
              <a:ea typeface="Calibri"/>
              <a:cs typeface="Calibri"/>
              <a:sym typeface="Calibri"/>
            </a:endParaRPr>
          </a:p>
        </p:txBody>
      </p:sp>
      <p:sp>
        <p:nvSpPr>
          <p:cNvPr id="7" name="Google Shape;149;p27">
            <a:extLst>
              <a:ext uri="{FF2B5EF4-FFF2-40B4-BE49-F238E27FC236}">
                <a16:creationId xmlns:a16="http://schemas.microsoft.com/office/drawing/2014/main" id="{80A629D6-E5D1-469C-A4A0-00ADF44FFAAD}"/>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69"/>
          <p:cNvSpPr txBox="1"/>
          <p:nvPr/>
        </p:nvSpPr>
        <p:spPr>
          <a:xfrm>
            <a:off x="7071527" y="-143940"/>
            <a:ext cx="2072473" cy="396659"/>
          </a:xfrm>
          <a:prstGeom prst="rect">
            <a:avLst/>
          </a:prstGeom>
          <a:noFill/>
          <a:ln>
            <a:noFill/>
          </a:ln>
        </p:spPr>
        <p:txBody>
          <a:bodyPr spcFirstLastPara="1" wrap="square" lIns="68575" tIns="34275" rIns="68575" bIns="34275" anchor="t" anchorCtr="0">
            <a:noAutofit/>
          </a:bodyPr>
          <a:lstStyle/>
          <a:p>
            <a:pPr marL="0" marR="0" lvl="0" indent="0" algn="ctr" rtl="0">
              <a:lnSpc>
                <a:spcPct val="110000"/>
              </a:lnSpc>
              <a:spcBef>
                <a:spcPts val="0"/>
              </a:spcBef>
              <a:spcAft>
                <a:spcPts val="0"/>
              </a:spcAft>
              <a:buClr>
                <a:schemeClr val="dk1"/>
              </a:buClr>
              <a:buSzPts val="1100"/>
              <a:buFont typeface="Arial"/>
              <a:buNone/>
            </a:pPr>
            <a:endParaRPr sz="1100">
              <a:solidFill>
                <a:schemeClr val="dk1"/>
              </a:solidFill>
              <a:latin typeface="Microsoft JhengHei"/>
              <a:ea typeface="Microsoft JhengHei"/>
              <a:cs typeface="Microsoft JhengHei"/>
              <a:sym typeface="Microsoft JhengHei"/>
            </a:endParaRPr>
          </a:p>
        </p:txBody>
      </p:sp>
      <p:sp>
        <p:nvSpPr>
          <p:cNvPr id="791" name="Google Shape;791;p69"/>
          <p:cNvSpPr/>
          <p:nvPr/>
        </p:nvSpPr>
        <p:spPr>
          <a:xfrm>
            <a:off x="1149601" y="601681"/>
            <a:ext cx="6569417" cy="571116"/>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r>
              <a:rPr lang="zh-TW" altLang="en-US" sz="3000" b="1" dirty="0">
                <a:solidFill>
                  <a:schemeClr val="lt1"/>
                </a:solidFill>
              </a:rPr>
              <a:t>参考资</a:t>
            </a:r>
            <a:r>
              <a:rPr lang="zh-TW" sz="3000" b="1" dirty="0">
                <a:solidFill>
                  <a:schemeClr val="lt1"/>
                </a:solidFill>
                <a:latin typeface="Arial"/>
                <a:ea typeface="Arial"/>
                <a:cs typeface="Arial"/>
                <a:sym typeface="Arial"/>
              </a:rPr>
              <a:t>料（2）</a:t>
            </a:r>
            <a:endParaRPr sz="3000" dirty="0">
              <a:solidFill>
                <a:schemeClr val="lt1"/>
              </a:solidFill>
              <a:latin typeface="Calibri"/>
              <a:ea typeface="Calibri"/>
              <a:cs typeface="Calibri"/>
              <a:sym typeface="Calibri"/>
            </a:endParaRPr>
          </a:p>
        </p:txBody>
      </p:sp>
      <p:sp>
        <p:nvSpPr>
          <p:cNvPr id="792" name="Google Shape;792;p69"/>
          <p:cNvSpPr txBox="1">
            <a:spLocks noGrp="1"/>
          </p:cNvSpPr>
          <p:nvPr>
            <p:ph type="body" idx="1"/>
          </p:nvPr>
        </p:nvSpPr>
        <p:spPr>
          <a:xfrm>
            <a:off x="1036225" y="1325599"/>
            <a:ext cx="6682800" cy="3569129"/>
          </a:xfrm>
          <a:prstGeom prst="rect">
            <a:avLst/>
          </a:prstGeom>
          <a:noFill/>
          <a:ln>
            <a:noFill/>
          </a:ln>
        </p:spPr>
        <p:txBody>
          <a:bodyPr spcFirstLastPara="1" wrap="square" lIns="68575" tIns="34275" rIns="68575" bIns="34275" anchor="t" anchorCtr="0">
            <a:normAutofit fontScale="62500" lnSpcReduction="20000"/>
          </a:bodyPr>
          <a:lstStyle/>
          <a:p>
            <a:pPr marL="177800" lvl="0" indent="-165100">
              <a:lnSpc>
                <a:spcPct val="115000"/>
              </a:lnSpc>
              <a:spcBef>
                <a:spcPts val="1200"/>
              </a:spcBef>
              <a:buSzPts val="1200"/>
            </a:pPr>
            <a:r>
              <a:rPr lang="zh-CN" altLang="en-US" sz="1900" dirty="0">
                <a:solidFill>
                  <a:schemeClr val="tx1"/>
                </a:solidFill>
                <a:latin typeface="Calibri" panose="020F0502020204030204" pitchFamily="34" charset="0"/>
                <a:ea typeface="Arial"/>
                <a:cs typeface="Calibri" panose="020F0502020204030204" pitchFamily="34" charset="0"/>
                <a:sym typeface="Arial"/>
              </a:rPr>
              <a:t>香港青年协会 （</a:t>
            </a:r>
            <a:r>
              <a:rPr lang="en-US" altLang="zh-CN" sz="1900" dirty="0">
                <a:solidFill>
                  <a:schemeClr val="tx1"/>
                </a:solidFill>
                <a:latin typeface="Calibri" panose="020F0502020204030204" pitchFamily="34" charset="0"/>
                <a:ea typeface="Arial"/>
                <a:cs typeface="Calibri" panose="020F0502020204030204" pitchFamily="34" charset="0"/>
                <a:sym typeface="Arial"/>
              </a:rPr>
              <a:t>2010</a:t>
            </a:r>
            <a:r>
              <a:rPr lang="zh-CN" altLang="en-US" sz="1900" dirty="0">
                <a:solidFill>
                  <a:schemeClr val="tx1"/>
                </a:solidFill>
                <a:latin typeface="Calibri" panose="020F0502020204030204" pitchFamily="34" charset="0"/>
                <a:ea typeface="Arial"/>
                <a:cs typeface="Calibri" panose="020F0502020204030204" pitchFamily="34" charset="0"/>
                <a:sym typeface="Arial"/>
              </a:rPr>
              <a:t>）。青少年意见调查系列（二零一及二零二）：两代眼中的网络危机（下）</a:t>
            </a:r>
            <a:r>
              <a:rPr lang="zh-TW" altLang="en-US" sz="1900" dirty="0">
                <a:solidFill>
                  <a:schemeClr val="tx1"/>
                </a:solidFill>
                <a:latin typeface="Calibri" panose="020F0502020204030204" pitchFamily="34" charset="0"/>
                <a:ea typeface="Arial"/>
                <a:cs typeface="Calibri" panose="020F0502020204030204" pitchFamily="34" charset="0"/>
                <a:sym typeface="Arial"/>
              </a:rPr>
              <a:t>。</a:t>
            </a:r>
            <a:r>
              <a:rPr lang="en-US" sz="1900" dirty="0">
                <a:solidFill>
                  <a:schemeClr val="tx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https://ir.breakthrough.org.hk/rs45/</a:t>
            </a:r>
            <a:r>
              <a:rPr lang="en-US" altLang="zh-TW" sz="1900" dirty="0">
                <a:solidFill>
                  <a:schemeClr val="tx1"/>
                </a:solidFill>
                <a:latin typeface="Calibri" panose="020F0502020204030204" pitchFamily="34" charset="0"/>
                <a:cs typeface="Calibri" panose="020F0502020204030204" pitchFamily="34" charset="0"/>
                <a:sym typeface="Arial"/>
              </a:rPr>
              <a:t> </a:t>
            </a:r>
            <a:endParaRPr lang="en-US" sz="1900" dirty="0">
              <a:solidFill>
                <a:schemeClr val="tx1"/>
              </a:solidFill>
              <a:latin typeface="Calibri" panose="020F0502020204030204" pitchFamily="34" charset="0"/>
              <a:cs typeface="Calibri" panose="020F0502020204030204" pitchFamily="34" charset="0"/>
              <a:sym typeface="Arial"/>
            </a:endParaRPr>
          </a:p>
          <a:p>
            <a:pPr marL="177800" lvl="0" indent="-165100">
              <a:lnSpc>
                <a:spcPct val="115000"/>
              </a:lnSpc>
              <a:spcBef>
                <a:spcPts val="0"/>
              </a:spcBef>
              <a:buSzPts val="1200"/>
            </a:pPr>
            <a:r>
              <a:rPr lang="zh-CN" altLang="en-US" sz="1900" dirty="0">
                <a:solidFill>
                  <a:schemeClr val="tx1"/>
                </a:solidFill>
                <a:latin typeface="Calibri" panose="020F0502020204030204" pitchFamily="34" charset="0"/>
                <a:ea typeface="Arial"/>
                <a:cs typeface="Calibri" panose="020F0502020204030204" pitchFamily="34" charset="0"/>
                <a:sym typeface="Arial"/>
              </a:rPr>
              <a:t>卫生署 （</a:t>
            </a:r>
            <a:r>
              <a:rPr lang="en-US" altLang="zh-CN" sz="1900" dirty="0">
                <a:solidFill>
                  <a:schemeClr val="tx1"/>
                </a:solidFill>
                <a:latin typeface="Calibri" panose="020F0502020204030204" pitchFamily="34" charset="0"/>
                <a:ea typeface="Arial"/>
                <a:cs typeface="Calibri" panose="020F0502020204030204" pitchFamily="34" charset="0"/>
                <a:sym typeface="Arial"/>
              </a:rPr>
              <a:t>2014</a:t>
            </a:r>
            <a:r>
              <a:rPr lang="zh-CN" altLang="en-US" sz="1900" dirty="0">
                <a:solidFill>
                  <a:schemeClr val="tx1"/>
                </a:solidFill>
                <a:latin typeface="Calibri" panose="020F0502020204030204" pitchFamily="34" charset="0"/>
                <a:ea typeface="Arial"/>
                <a:cs typeface="Calibri" panose="020F0502020204030204" pitchFamily="34" charset="0"/>
                <a:sym typeface="Arial"/>
              </a:rPr>
              <a:t>）。</a:t>
            </a:r>
            <a:r>
              <a:rPr lang="en-US" altLang="zh-CN" sz="1900" dirty="0">
                <a:solidFill>
                  <a:schemeClr val="tx1"/>
                </a:solidFill>
                <a:latin typeface="Calibri" panose="020F0502020204030204" pitchFamily="34" charset="0"/>
                <a:ea typeface="Arial"/>
                <a:cs typeface="Calibri" panose="020F0502020204030204" pitchFamily="34" charset="0"/>
                <a:sym typeface="Arial"/>
              </a:rPr>
              <a:t>《</a:t>
            </a:r>
            <a:r>
              <a:rPr lang="zh-CN" altLang="en-US" sz="1900" dirty="0">
                <a:solidFill>
                  <a:schemeClr val="tx1"/>
                </a:solidFill>
                <a:latin typeface="Calibri" panose="020F0502020204030204" pitchFamily="34" charset="0"/>
                <a:ea typeface="Arial"/>
                <a:cs typeface="Calibri" panose="020F0502020204030204" pitchFamily="34" charset="0"/>
                <a:sym typeface="Arial"/>
              </a:rPr>
              <a:t>「使用互联网及电子屏幕产品对健康的影响咨询小组」报告</a:t>
            </a:r>
            <a:r>
              <a:rPr lang="en-US" altLang="zh-CN" sz="1900" dirty="0">
                <a:solidFill>
                  <a:schemeClr val="tx1"/>
                </a:solidFill>
                <a:latin typeface="Calibri" panose="020F0502020204030204" pitchFamily="34" charset="0"/>
                <a:ea typeface="Arial"/>
                <a:cs typeface="Calibri" panose="020F0502020204030204" pitchFamily="34" charset="0"/>
                <a:sym typeface="Arial"/>
              </a:rPr>
              <a:t>》</a:t>
            </a:r>
            <a:r>
              <a:rPr lang="zh-CN" altLang="en-US" sz="1900" dirty="0">
                <a:solidFill>
                  <a:schemeClr val="tx1"/>
                </a:solidFill>
                <a:latin typeface="Calibri" panose="020F0502020204030204" pitchFamily="34" charset="0"/>
                <a:ea typeface="Arial"/>
                <a:cs typeface="Calibri" panose="020F0502020204030204" pitchFamily="34" charset="0"/>
                <a:sym typeface="Arial"/>
              </a:rPr>
              <a:t>。香港特别行政区政府</a:t>
            </a:r>
            <a:r>
              <a:rPr lang="zh-HK" altLang="en-US" sz="1900" dirty="0">
                <a:solidFill>
                  <a:schemeClr val="tx1"/>
                </a:solidFill>
                <a:latin typeface="Calibri" panose="020F0502020204030204" pitchFamily="34" charset="0"/>
                <a:ea typeface="Arial"/>
                <a:cs typeface="Calibri" panose="020F0502020204030204" pitchFamily="34" charset="0"/>
                <a:sym typeface="Arial"/>
              </a:rPr>
              <a:t>。</a:t>
            </a:r>
            <a:r>
              <a:rPr lang="zh-HK" altLang="en-US" sz="1900" dirty="0">
                <a:solidFill>
                  <a:schemeClr val="tx1"/>
                </a:solidFill>
                <a:uFill>
                  <a:noFill/>
                </a:uFill>
                <a:latin typeface="Calibri" panose="020F0502020204030204" pitchFamily="34" charset="0"/>
                <a:ea typeface="Arial"/>
                <a:cs typeface="Calibri" panose="020F0502020204030204" pitchFamily="34" charset="0"/>
                <a:sym typeface="Arial"/>
                <a:hlinkClick r:id="rId4">
                  <a:extLst>
                    <a:ext uri="{A12FA001-AC4F-418D-AE19-62706E023703}">
                      <ahyp:hlinkClr xmlns:ahyp="http://schemas.microsoft.com/office/drawing/2018/hyperlinkcolor" val="tx"/>
                    </a:ext>
                  </a:extLst>
                </a:hlinkClick>
              </a:rPr>
              <a:t> </a:t>
            </a:r>
            <a:r>
              <a:rPr lang="en-US" altLang="zh-TW" sz="1900" dirty="0">
                <a:solidFill>
                  <a:schemeClr val="tx1"/>
                </a:solidFill>
                <a:latin typeface="Calibri" panose="020F0502020204030204" pitchFamily="34" charset="0"/>
                <a:ea typeface="Arial"/>
                <a:cs typeface="Calibri" panose="020F0502020204030204" pitchFamily="34" charset="0"/>
                <a:sym typeface="Arial"/>
                <a:hlinkClick r:id="rId5">
                  <a:extLst>
                    <a:ext uri="{A12FA001-AC4F-418D-AE19-62706E023703}">
                      <ahyp:hlinkClr xmlns:ahyp="http://schemas.microsoft.com/office/drawing/2018/hyperlinkcolor" val="tx"/>
                    </a:ext>
                  </a:extLst>
                </a:hlinkClick>
              </a:rPr>
              <a:t>https://www.studenthealth.gov.hk/sc_chi/internet/report/files/executive_summary_e_report.pdf</a:t>
            </a:r>
            <a:endParaRPr lang="en-US" sz="1900" dirty="0">
              <a:solidFill>
                <a:schemeClr val="tx1"/>
              </a:solidFill>
              <a:latin typeface="Calibri" panose="020F0502020204030204" pitchFamily="34" charset="0"/>
              <a:ea typeface="Arial"/>
              <a:cs typeface="Calibri" panose="020F0502020204030204" pitchFamily="34" charset="0"/>
              <a:sym typeface="Arial"/>
            </a:endParaRPr>
          </a:p>
          <a:p>
            <a:pPr marL="177800" lvl="0" indent="-165100">
              <a:lnSpc>
                <a:spcPct val="115000"/>
              </a:lnSpc>
              <a:spcBef>
                <a:spcPts val="0"/>
              </a:spcBef>
              <a:buSzPts val="1200"/>
            </a:pPr>
            <a:r>
              <a:rPr lang="zh-CN" altLang="en-US" sz="1900" dirty="0">
                <a:solidFill>
                  <a:schemeClr val="tx1"/>
                </a:solidFill>
                <a:latin typeface="Calibri" panose="020F0502020204030204" pitchFamily="34" charset="0"/>
                <a:ea typeface="Arial"/>
                <a:cs typeface="Calibri" panose="020F0502020204030204" pitchFamily="34" charset="0"/>
                <a:sym typeface="Arial"/>
              </a:rPr>
              <a:t>防止虐待儿童会 （</a:t>
            </a:r>
            <a:r>
              <a:rPr lang="en-US" altLang="zh-CN" sz="1900" dirty="0">
                <a:solidFill>
                  <a:schemeClr val="tx1"/>
                </a:solidFill>
                <a:latin typeface="Calibri" panose="020F0502020204030204" pitchFamily="34" charset="0"/>
                <a:ea typeface="Arial"/>
                <a:cs typeface="Calibri" panose="020F0502020204030204" pitchFamily="34" charset="0"/>
                <a:sym typeface="Arial"/>
              </a:rPr>
              <a:t>2017</a:t>
            </a:r>
            <a:r>
              <a:rPr lang="zh-CN" altLang="en-US" sz="1900" dirty="0">
                <a:solidFill>
                  <a:schemeClr val="tx1"/>
                </a:solidFill>
                <a:latin typeface="Calibri" panose="020F0502020204030204" pitchFamily="34" charset="0"/>
                <a:ea typeface="Arial"/>
                <a:cs typeface="Calibri" panose="020F0502020204030204" pitchFamily="34" charset="0"/>
                <a:sym typeface="Arial"/>
              </a:rPr>
              <a:t>）。</a:t>
            </a:r>
            <a:r>
              <a:rPr lang="en-US" altLang="zh-CN" sz="1900" dirty="0">
                <a:solidFill>
                  <a:schemeClr val="tx1"/>
                </a:solidFill>
                <a:latin typeface="Calibri" panose="020F0502020204030204" pitchFamily="34" charset="0"/>
                <a:ea typeface="Arial"/>
                <a:cs typeface="Calibri" panose="020F0502020204030204" pitchFamily="34" charset="0"/>
                <a:sym typeface="Arial"/>
              </a:rPr>
              <a:t>《</a:t>
            </a:r>
            <a:r>
              <a:rPr lang="zh-CN" altLang="en-US" sz="1900" dirty="0">
                <a:solidFill>
                  <a:schemeClr val="tx1"/>
                </a:solidFill>
                <a:latin typeface="Calibri" panose="020F0502020204030204" pitchFamily="34" charset="0"/>
                <a:ea typeface="Arial"/>
                <a:cs typeface="Calibri" panose="020F0502020204030204" pitchFamily="34" charset="0"/>
                <a:sym typeface="Arial"/>
              </a:rPr>
              <a:t>探讨小学生使用智能手机的现况及对家庭关系的影响问卷调查</a:t>
            </a:r>
            <a:r>
              <a:rPr lang="zh-TW" sz="1900" dirty="0">
                <a:solidFill>
                  <a:schemeClr val="tx1"/>
                </a:solidFill>
                <a:latin typeface="Calibri" panose="020F0502020204030204" pitchFamily="34" charset="0"/>
                <a:ea typeface="Arial"/>
                <a:cs typeface="Calibri" panose="020F0502020204030204" pitchFamily="34" charset="0"/>
                <a:sym typeface="Arial"/>
              </a:rPr>
              <a:t>》</a:t>
            </a:r>
            <a:r>
              <a:rPr lang="zh-TW" sz="1900" dirty="0">
                <a:solidFill>
                  <a:schemeClr val="tx1"/>
                </a:solidFill>
                <a:latin typeface="Calibri" panose="020F0502020204030204" pitchFamily="34" charset="0"/>
                <a:ea typeface="Arial"/>
                <a:cs typeface="Calibri" panose="020F0502020204030204" pitchFamily="34" charset="0"/>
                <a:sym typeface="Arial"/>
                <a:hlinkClick r:id="rId6">
                  <a:extLst>
                    <a:ext uri="{A12FA001-AC4F-418D-AE19-62706E023703}">
                      <ahyp:hlinkClr xmlns:ahyp="http://schemas.microsoft.com/office/drawing/2018/hyperlinkcolor" val="tx"/>
                    </a:ext>
                  </a:extLst>
                </a:hlinkClick>
              </a:rPr>
              <a:t>https://www.aca.org.hk/image/catalog/survey/20170308-survey_Chi-only.pdf</a:t>
            </a:r>
            <a:endParaRPr sz="1900" dirty="0">
              <a:solidFill>
                <a:schemeClr val="tx1"/>
              </a:solidFill>
              <a:latin typeface="Calibri" panose="020F0502020204030204" pitchFamily="34" charset="0"/>
              <a:ea typeface="Arial"/>
              <a:cs typeface="Calibri" panose="020F0502020204030204" pitchFamily="34" charset="0"/>
              <a:sym typeface="Arial"/>
            </a:endParaRPr>
          </a:p>
          <a:p>
            <a:pPr marL="177800" lvl="0" indent="-165100">
              <a:lnSpc>
                <a:spcPct val="115000"/>
              </a:lnSpc>
              <a:spcBef>
                <a:spcPts val="0"/>
              </a:spcBef>
              <a:buSzPts val="1200"/>
            </a:pPr>
            <a:r>
              <a:rPr lang="zh-CN" altLang="en-US" sz="1900" dirty="0">
                <a:solidFill>
                  <a:schemeClr val="tx1"/>
                </a:solidFill>
                <a:latin typeface="Calibri" panose="020F0502020204030204" pitchFamily="34" charset="0"/>
                <a:ea typeface="Arial"/>
                <a:cs typeface="Calibri" panose="020F0502020204030204" pitchFamily="34" charset="0"/>
                <a:sym typeface="Arial"/>
              </a:rPr>
              <a:t>莫兹婷 （</a:t>
            </a:r>
            <a:r>
              <a:rPr lang="en-US" altLang="zh-CN" sz="1900" dirty="0">
                <a:solidFill>
                  <a:schemeClr val="tx1"/>
                </a:solidFill>
                <a:latin typeface="Calibri" panose="020F0502020204030204" pitchFamily="34" charset="0"/>
                <a:ea typeface="Arial"/>
                <a:cs typeface="Calibri" panose="020F0502020204030204" pitchFamily="34" charset="0"/>
                <a:sym typeface="Arial"/>
              </a:rPr>
              <a:t>2019</a:t>
            </a:r>
            <a:r>
              <a:rPr lang="zh-CN" altLang="en-US" sz="1900" dirty="0">
                <a:solidFill>
                  <a:schemeClr val="tx1"/>
                </a:solidFill>
                <a:latin typeface="Calibri" panose="020F0502020204030204" pitchFamily="34" charset="0"/>
                <a:ea typeface="Arial"/>
                <a:cs typeface="Calibri" panose="020F0502020204030204" pitchFamily="34" charset="0"/>
                <a:sym typeface="Arial"/>
              </a:rPr>
              <a:t>）。</a:t>
            </a:r>
            <a:r>
              <a:rPr lang="en-US" altLang="zh-CN" sz="1900" dirty="0">
                <a:solidFill>
                  <a:schemeClr val="tx1"/>
                </a:solidFill>
                <a:latin typeface="Calibri" panose="020F0502020204030204" pitchFamily="34" charset="0"/>
                <a:ea typeface="Arial"/>
                <a:cs typeface="Calibri" panose="020F0502020204030204" pitchFamily="34" charset="0"/>
                <a:sym typeface="Arial"/>
              </a:rPr>
              <a:t>《</a:t>
            </a:r>
            <a:r>
              <a:rPr lang="zh-CN" altLang="en-US" sz="1900" dirty="0">
                <a:solidFill>
                  <a:schemeClr val="tx1"/>
                </a:solidFill>
                <a:latin typeface="Calibri" panose="020F0502020204030204" pitchFamily="34" charset="0"/>
                <a:ea typeface="Arial"/>
                <a:cs typeface="Calibri" panose="020F0502020204030204" pitchFamily="34" charset="0"/>
                <a:sym typeface="Arial"/>
              </a:rPr>
              <a:t>冲破青春禁区</a:t>
            </a:r>
            <a:r>
              <a:rPr lang="en-US" altLang="zh-CN" sz="1900" dirty="0">
                <a:solidFill>
                  <a:schemeClr val="tx1"/>
                </a:solidFill>
                <a:latin typeface="Calibri" panose="020F0502020204030204" pitchFamily="34" charset="0"/>
                <a:ea typeface="Arial"/>
                <a:cs typeface="Calibri" panose="020F0502020204030204" pitchFamily="34" charset="0"/>
                <a:sym typeface="Arial"/>
              </a:rPr>
              <a:t>—</a:t>
            </a:r>
            <a:r>
              <a:rPr lang="zh-CN" altLang="en-US" sz="1900" dirty="0">
                <a:solidFill>
                  <a:schemeClr val="tx1"/>
                </a:solidFill>
                <a:latin typeface="Calibri" panose="020F0502020204030204" pitchFamily="34" charset="0"/>
                <a:ea typeface="Arial"/>
                <a:cs typeface="Calibri" panose="020F0502020204030204" pitchFamily="34" charset="0"/>
                <a:sym typeface="Arial"/>
              </a:rPr>
              <a:t>读懂青少年的情绪</a:t>
            </a:r>
            <a:r>
              <a:rPr lang="en-US" altLang="zh-CN" sz="1900" dirty="0">
                <a:solidFill>
                  <a:schemeClr val="tx1"/>
                </a:solidFill>
                <a:latin typeface="Calibri" panose="020F0502020204030204" pitchFamily="34" charset="0"/>
                <a:ea typeface="Arial"/>
                <a:cs typeface="Calibri" panose="020F0502020204030204" pitchFamily="34" charset="0"/>
                <a:sym typeface="Arial"/>
              </a:rPr>
              <a:t>》</a:t>
            </a:r>
            <a:r>
              <a:rPr lang="zh-CN" altLang="en-US" sz="1900" dirty="0">
                <a:solidFill>
                  <a:schemeClr val="tx1"/>
                </a:solidFill>
                <a:latin typeface="Calibri" panose="020F0502020204030204" pitchFamily="34" charset="0"/>
                <a:ea typeface="Arial"/>
                <a:cs typeface="Calibri" panose="020F0502020204030204" pitchFamily="34" charset="0"/>
                <a:sym typeface="Arial"/>
              </a:rPr>
              <a:t>。 万里机构。 伍咏光， 叶玉珮 （</a:t>
            </a:r>
            <a:r>
              <a:rPr lang="en-US" altLang="zh-CN" sz="1900" dirty="0">
                <a:solidFill>
                  <a:schemeClr val="tx1"/>
                </a:solidFill>
                <a:latin typeface="Calibri" panose="020F0502020204030204" pitchFamily="34" charset="0"/>
                <a:ea typeface="Arial"/>
                <a:cs typeface="Calibri" panose="020F0502020204030204" pitchFamily="34" charset="0"/>
                <a:sym typeface="Arial"/>
              </a:rPr>
              <a:t>2019</a:t>
            </a:r>
            <a:r>
              <a:rPr lang="zh-CN" altLang="en-US" sz="1900" dirty="0">
                <a:solidFill>
                  <a:schemeClr val="tx1"/>
                </a:solidFill>
                <a:latin typeface="Calibri" panose="020F0502020204030204" pitchFamily="34" charset="0"/>
                <a:ea typeface="Arial"/>
                <a:cs typeface="Calibri" panose="020F0502020204030204" pitchFamily="34" charset="0"/>
                <a:sym typeface="Arial"/>
              </a:rPr>
              <a:t>）。</a:t>
            </a:r>
            <a:r>
              <a:rPr lang="en-US" altLang="zh-CN" sz="1900" dirty="0">
                <a:solidFill>
                  <a:schemeClr val="tx1"/>
                </a:solidFill>
                <a:latin typeface="Calibri" panose="020F0502020204030204" pitchFamily="34" charset="0"/>
                <a:ea typeface="Arial"/>
                <a:cs typeface="Calibri" panose="020F0502020204030204" pitchFamily="34" charset="0"/>
                <a:sym typeface="Arial"/>
              </a:rPr>
              <a:t>《</a:t>
            </a:r>
            <a:r>
              <a:rPr lang="zh-CN" altLang="en-US" sz="1900" dirty="0">
                <a:solidFill>
                  <a:schemeClr val="tx1"/>
                </a:solidFill>
                <a:latin typeface="Calibri" panose="020F0502020204030204" pitchFamily="34" charset="0"/>
                <a:ea typeface="Arial"/>
                <a:cs typeface="Calibri" panose="020F0502020204030204" pitchFamily="34" charset="0"/>
                <a:sym typeface="Arial"/>
              </a:rPr>
              <a:t>当子女机不离手</a:t>
            </a:r>
            <a:r>
              <a:rPr lang="en-US" altLang="zh-CN" sz="1900" dirty="0">
                <a:solidFill>
                  <a:schemeClr val="tx1"/>
                </a:solidFill>
                <a:latin typeface="Calibri" panose="020F0502020204030204" pitchFamily="34" charset="0"/>
                <a:ea typeface="Arial"/>
                <a:cs typeface="Calibri" panose="020F0502020204030204" pitchFamily="34" charset="0"/>
                <a:sym typeface="Arial"/>
              </a:rPr>
              <a:t>—</a:t>
            </a:r>
            <a:r>
              <a:rPr lang="zh-CN" altLang="en-US" sz="1900" dirty="0">
                <a:solidFill>
                  <a:schemeClr val="tx1"/>
                </a:solidFill>
                <a:latin typeface="Calibri" panose="020F0502020204030204" pitchFamily="34" charset="0"/>
                <a:ea typeface="Arial"/>
                <a:cs typeface="Calibri" panose="020F0502020204030204" pitchFamily="34" charset="0"/>
                <a:sym typeface="Arial"/>
              </a:rPr>
              <a:t>教养青少年的技法和心法（增订版） </a:t>
            </a:r>
            <a:r>
              <a:rPr lang="en-US" altLang="zh-CN" sz="1900" dirty="0">
                <a:solidFill>
                  <a:schemeClr val="tx1"/>
                </a:solidFill>
                <a:latin typeface="Calibri" panose="020F0502020204030204" pitchFamily="34" charset="0"/>
                <a:ea typeface="Arial"/>
                <a:cs typeface="Calibri" panose="020F0502020204030204" pitchFamily="34" charset="0"/>
                <a:sym typeface="Arial"/>
              </a:rPr>
              <a:t>》</a:t>
            </a:r>
            <a:r>
              <a:rPr lang="zh-CN" altLang="en-US" sz="1900" dirty="0">
                <a:solidFill>
                  <a:schemeClr val="tx1"/>
                </a:solidFill>
                <a:latin typeface="Calibri" panose="020F0502020204030204" pitchFamily="34" charset="0"/>
                <a:ea typeface="Arial"/>
                <a:cs typeface="Calibri" panose="020F0502020204030204" pitchFamily="34" charset="0"/>
                <a:sym typeface="Arial"/>
              </a:rPr>
              <a:t>。 突破出版社</a:t>
            </a:r>
            <a:r>
              <a:rPr lang="zh-TW" altLang="zh-HK" sz="1900" dirty="0">
                <a:solidFill>
                  <a:schemeClr val="tx1"/>
                </a:solidFill>
                <a:latin typeface="Calibri" panose="020F0502020204030204" pitchFamily="34" charset="0"/>
                <a:ea typeface="Arial"/>
                <a:cs typeface="Calibri" panose="020F0502020204030204" pitchFamily="34" charset="0"/>
                <a:sym typeface="Arial"/>
              </a:rPr>
              <a:t>。</a:t>
            </a:r>
            <a:endParaRPr sz="1900" dirty="0">
              <a:solidFill>
                <a:schemeClr val="tx1"/>
              </a:solidFill>
              <a:latin typeface="Calibri" panose="020F0502020204030204" pitchFamily="34" charset="0"/>
              <a:ea typeface="Arial"/>
              <a:cs typeface="Calibri" panose="020F0502020204030204" pitchFamily="34" charset="0"/>
              <a:sym typeface="Arial"/>
            </a:endParaRPr>
          </a:p>
          <a:p>
            <a:pPr marL="177800" lvl="0" indent="-165100">
              <a:lnSpc>
                <a:spcPct val="115000"/>
              </a:lnSpc>
              <a:spcBef>
                <a:spcPts val="0"/>
              </a:spcBef>
              <a:buSzPts val="1200"/>
            </a:pPr>
            <a:r>
              <a:rPr lang="zh-CN" altLang="en-US" sz="1900" dirty="0">
                <a:solidFill>
                  <a:schemeClr val="tx1"/>
                </a:solidFill>
                <a:latin typeface="Calibri" panose="020F0502020204030204" pitchFamily="34" charset="0"/>
                <a:ea typeface="Arial"/>
                <a:cs typeface="Calibri" panose="020F0502020204030204" pitchFamily="34" charset="0"/>
                <a:sym typeface="Arial"/>
              </a:rPr>
              <a:t>玛丽医院儿童及青少年精神科 （</a:t>
            </a:r>
            <a:r>
              <a:rPr lang="en-US" altLang="zh-CN" sz="1900" dirty="0">
                <a:solidFill>
                  <a:schemeClr val="tx1"/>
                </a:solidFill>
                <a:latin typeface="Calibri" panose="020F0502020204030204" pitchFamily="34" charset="0"/>
                <a:ea typeface="Arial"/>
                <a:cs typeface="Calibri" panose="020F0502020204030204" pitchFamily="34" charset="0"/>
                <a:sym typeface="Arial"/>
              </a:rPr>
              <a:t>2020</a:t>
            </a:r>
            <a:r>
              <a:rPr lang="zh-CN" altLang="en-US" sz="1900" dirty="0">
                <a:solidFill>
                  <a:schemeClr val="tx1"/>
                </a:solidFill>
                <a:latin typeface="Calibri" panose="020F0502020204030204" pitchFamily="34" charset="0"/>
                <a:ea typeface="Arial"/>
                <a:cs typeface="Calibri" panose="020F0502020204030204" pitchFamily="34" charset="0"/>
                <a:sym typeface="Arial"/>
              </a:rPr>
              <a:t>）。</a:t>
            </a:r>
            <a:r>
              <a:rPr lang="en-US" altLang="zh-CN" sz="1900" dirty="0">
                <a:solidFill>
                  <a:schemeClr val="tx1"/>
                </a:solidFill>
                <a:latin typeface="Calibri" panose="020F0502020204030204" pitchFamily="34" charset="0"/>
                <a:ea typeface="Arial"/>
                <a:cs typeface="Calibri" panose="020F0502020204030204" pitchFamily="34" charset="0"/>
                <a:sym typeface="Arial"/>
              </a:rPr>
              <a:t>《</a:t>
            </a:r>
            <a:r>
              <a:rPr lang="zh-CN" altLang="en-US" sz="1900" dirty="0">
                <a:solidFill>
                  <a:schemeClr val="tx1"/>
                </a:solidFill>
                <a:latin typeface="Calibri" panose="020F0502020204030204" pitchFamily="34" charset="0"/>
                <a:ea typeface="Arial"/>
                <a:cs typeface="Calibri" panose="020F0502020204030204" pitchFamily="34" charset="0"/>
                <a:sym typeface="Arial"/>
              </a:rPr>
              <a:t>儿童“管”与“教”家长训练导师手册</a:t>
            </a:r>
            <a:r>
              <a:rPr lang="en-US" altLang="zh-CN" sz="1900" dirty="0">
                <a:solidFill>
                  <a:schemeClr val="tx1"/>
                </a:solidFill>
                <a:latin typeface="Calibri" panose="020F0502020204030204" pitchFamily="34" charset="0"/>
                <a:ea typeface="Arial"/>
                <a:cs typeface="Calibri" panose="020F0502020204030204" pitchFamily="34" charset="0"/>
                <a:sym typeface="Arial"/>
              </a:rPr>
              <a:t>》</a:t>
            </a:r>
            <a:r>
              <a:rPr lang="zh-TW" sz="1900" dirty="0">
                <a:solidFill>
                  <a:schemeClr val="tx1"/>
                </a:solidFill>
                <a:latin typeface="Calibri" panose="020F0502020204030204" pitchFamily="34" charset="0"/>
                <a:ea typeface="Arial"/>
                <a:cs typeface="Calibri" panose="020F0502020204030204" pitchFamily="34" charset="0"/>
                <a:sym typeface="Arial"/>
              </a:rPr>
              <a:t>。</a:t>
            </a:r>
            <a:endParaRPr sz="1900" dirty="0">
              <a:solidFill>
                <a:schemeClr val="tx1"/>
              </a:solidFill>
              <a:latin typeface="Calibri" panose="020F0502020204030204" pitchFamily="34" charset="0"/>
              <a:ea typeface="Arial"/>
              <a:cs typeface="Calibri" panose="020F0502020204030204" pitchFamily="34" charset="0"/>
              <a:sym typeface="Arial"/>
            </a:endParaRPr>
          </a:p>
          <a:p>
            <a:pPr marL="177800" lvl="0" indent="-165100">
              <a:lnSpc>
                <a:spcPct val="115000"/>
              </a:lnSpc>
              <a:spcBef>
                <a:spcPts val="0"/>
              </a:spcBef>
              <a:buSzPts val="1200"/>
            </a:pPr>
            <a:r>
              <a:rPr lang="zh-CN" altLang="en-US" sz="1900" dirty="0">
                <a:solidFill>
                  <a:schemeClr val="tx1"/>
                </a:solidFill>
                <a:latin typeface="Calibri" panose="020F0502020204030204" pitchFamily="34" charset="0"/>
                <a:ea typeface="Arial"/>
                <a:cs typeface="Calibri" panose="020F0502020204030204" pitchFamily="34" charset="0"/>
                <a:sym typeface="Arial"/>
              </a:rPr>
              <a:t>亚洲防瘾学会， 圣方济各大学汤罗凤贤社会科学院（</a:t>
            </a:r>
            <a:r>
              <a:rPr lang="en-US" altLang="zh-CN" sz="1900" dirty="0">
                <a:solidFill>
                  <a:schemeClr val="tx1"/>
                </a:solidFill>
                <a:latin typeface="Calibri" panose="020F0502020204030204" pitchFamily="34" charset="0"/>
                <a:ea typeface="Arial"/>
                <a:cs typeface="Calibri" panose="020F0502020204030204" pitchFamily="34" charset="0"/>
                <a:sym typeface="Arial"/>
              </a:rPr>
              <a:t>2023</a:t>
            </a:r>
            <a:r>
              <a:rPr lang="zh-CN" altLang="en-US" sz="1900" dirty="0">
                <a:solidFill>
                  <a:schemeClr val="tx1"/>
                </a:solidFill>
                <a:latin typeface="Calibri" panose="020F0502020204030204" pitchFamily="34" charset="0"/>
                <a:ea typeface="Arial"/>
                <a:cs typeface="Calibri" panose="020F0502020204030204" pitchFamily="34" charset="0"/>
                <a:sym typeface="Arial"/>
              </a:rPr>
              <a:t>）。中学生打机行为调查研究</a:t>
            </a:r>
            <a:r>
              <a:rPr lang="zh-TW" altLang="zh-HK" sz="1900" dirty="0">
                <a:solidFill>
                  <a:schemeClr val="tx1"/>
                </a:solidFill>
                <a:latin typeface="Calibri" panose="020F0502020204030204" pitchFamily="34" charset="0"/>
                <a:ea typeface="Arial"/>
                <a:cs typeface="Calibri" panose="020F0502020204030204" pitchFamily="34" charset="0"/>
                <a:sym typeface="Arial"/>
              </a:rPr>
              <a:t>。</a:t>
            </a:r>
            <a:r>
              <a:rPr lang="en-GB" sz="1900"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 </a:t>
            </a:r>
            <a:r>
              <a:rPr lang="en-GB" sz="1900" dirty="0">
                <a:solidFill>
                  <a:schemeClr val="tx1"/>
                </a:solidFill>
                <a:effectLst/>
                <a:latin typeface="Calibri" panose="020F0502020204030204" pitchFamily="34" charset="0"/>
                <a:ea typeface="新細明體" panose="02020500000000000000" pitchFamily="18" charset="-120"/>
                <a:cs typeface="Calibri" panose="020F0502020204030204" pitchFamily="34" charset="0"/>
                <a:hlinkClick r:id="rId7">
                  <a:extLst>
                    <a:ext uri="{A12FA001-AC4F-418D-AE19-62706E023703}">
                      <ahyp:hlinkClr xmlns:ahyp="http://schemas.microsoft.com/office/drawing/2018/hyperlinkcolor" val="tx"/>
                    </a:ext>
                  </a:extLst>
                </a:hlinkClick>
              </a:rPr>
              <a:t>https://www.sfu.edu.hk/sc/media/press-release/index_id_841.html</a:t>
            </a:r>
            <a:endParaRPr sz="1900" dirty="0">
              <a:solidFill>
                <a:schemeClr val="tx1"/>
              </a:solidFill>
              <a:latin typeface="Calibri" panose="020F0502020204030204" pitchFamily="34" charset="0"/>
              <a:ea typeface="Arial"/>
              <a:cs typeface="Calibri" panose="020F0502020204030204" pitchFamily="34" charset="0"/>
              <a:sym typeface="Arial"/>
            </a:endParaRPr>
          </a:p>
          <a:p>
            <a:pPr marL="177800" lvl="0" indent="-165100">
              <a:lnSpc>
                <a:spcPct val="115000"/>
              </a:lnSpc>
              <a:spcBef>
                <a:spcPts val="0"/>
              </a:spcBef>
              <a:buSzPts val="1200"/>
            </a:pPr>
            <a:r>
              <a:rPr lang="zh-CN" altLang="en-US" sz="1900" dirty="0">
                <a:solidFill>
                  <a:schemeClr val="tx1"/>
                </a:solidFill>
                <a:latin typeface="Calibri" panose="020F0502020204030204" pitchFamily="34" charset="0"/>
                <a:ea typeface="Arial"/>
                <a:cs typeface="Calibri" panose="020F0502020204030204" pitchFamily="34" charset="0"/>
                <a:sym typeface="Arial"/>
              </a:rPr>
              <a:t>家福会， 香港中文大学赛马会公共卫生及基层医疗学院。 </a:t>
            </a:r>
            <a:r>
              <a:rPr lang="en-US" altLang="zh-CN" sz="1900" dirty="0">
                <a:solidFill>
                  <a:schemeClr val="tx1"/>
                </a:solidFill>
                <a:latin typeface="Calibri" panose="020F0502020204030204" pitchFamily="34" charset="0"/>
                <a:ea typeface="Arial"/>
                <a:cs typeface="Calibri" panose="020F0502020204030204" pitchFamily="34" charset="0"/>
                <a:sym typeface="Arial"/>
              </a:rPr>
              <a:t>(2024)</a:t>
            </a:r>
            <a:r>
              <a:rPr lang="zh-CN" altLang="en-US" sz="1900" dirty="0">
                <a:solidFill>
                  <a:schemeClr val="tx1"/>
                </a:solidFill>
                <a:latin typeface="Calibri" panose="020F0502020204030204" pitchFamily="34" charset="0"/>
                <a:ea typeface="Arial"/>
                <a:cs typeface="Calibri" panose="020F0502020204030204" pitchFamily="34" charset="0"/>
                <a:sym typeface="Arial"/>
              </a:rPr>
              <a:t>。香港学童网络游戏成瘾研究</a:t>
            </a:r>
            <a:r>
              <a:rPr lang="zh-TW" altLang="zh-HK" sz="1900" dirty="0">
                <a:solidFill>
                  <a:schemeClr val="tx1"/>
                </a:solidFill>
                <a:latin typeface="Calibri" panose="020F0502020204030204" pitchFamily="34" charset="0"/>
                <a:ea typeface="Arial"/>
                <a:cs typeface="Calibri" panose="020F0502020204030204" pitchFamily="34" charset="0"/>
                <a:sym typeface="Arial"/>
              </a:rPr>
              <a:t>。</a:t>
            </a:r>
            <a:r>
              <a:rPr lang="zh-TW" sz="1900" dirty="0">
                <a:solidFill>
                  <a:schemeClr val="tx1"/>
                </a:solidFill>
                <a:uFill>
                  <a:noFill/>
                </a:uFill>
                <a:latin typeface="Calibri" panose="020F0502020204030204" pitchFamily="34" charset="0"/>
                <a:ea typeface="Arial"/>
                <a:cs typeface="Calibri" panose="020F0502020204030204" pitchFamily="34" charset="0"/>
                <a:sym typeface="Arial"/>
                <a:hlinkClick r:id="rId8">
                  <a:extLst>
                    <a:ext uri="{A12FA001-AC4F-418D-AE19-62706E023703}">
                      <ahyp:hlinkClr xmlns:ahyp="http://schemas.microsoft.com/office/drawing/2018/hyperlinkcolor" val="tx"/>
                    </a:ext>
                  </a:extLst>
                </a:hlinkClick>
              </a:rPr>
              <a:t> </a:t>
            </a:r>
            <a:r>
              <a:rPr lang="zh-TW" sz="1900" dirty="0">
                <a:solidFill>
                  <a:schemeClr val="tx1"/>
                </a:solidFill>
                <a:latin typeface="Calibri" panose="020F0502020204030204" pitchFamily="34" charset="0"/>
                <a:ea typeface="Arial"/>
                <a:cs typeface="Calibri" panose="020F0502020204030204" pitchFamily="34" charset="0"/>
                <a:sym typeface="Arial"/>
                <a:hlinkClick r:id="rId8">
                  <a:extLst>
                    <a:ext uri="{A12FA001-AC4F-418D-AE19-62706E023703}">
                      <ahyp:hlinkClr xmlns:ahyp="http://schemas.microsoft.com/office/drawing/2018/hyperlinkcolor" val="tx"/>
                    </a:ext>
                  </a:extLst>
                </a:hlinkClick>
              </a:rPr>
              <a:t>https://www.hkfws.org.hk/news/press-release/20240206</a:t>
            </a:r>
            <a:endParaRPr lang="en-HK" altLang="zh-TW" sz="1900" dirty="0">
              <a:solidFill>
                <a:schemeClr val="tx1"/>
              </a:solidFill>
              <a:latin typeface="Calibri" panose="020F0502020204030204" pitchFamily="34" charset="0"/>
              <a:cs typeface="Calibri" panose="020F0502020204030204" pitchFamily="34" charset="0"/>
              <a:sym typeface="Arial"/>
            </a:endParaRPr>
          </a:p>
          <a:p>
            <a:pPr marL="177800" lvl="0" indent="-165100">
              <a:lnSpc>
                <a:spcPct val="115000"/>
              </a:lnSpc>
              <a:spcBef>
                <a:spcPts val="0"/>
              </a:spcBef>
              <a:buSzPts val="1200"/>
            </a:pPr>
            <a:r>
              <a:rPr lang="zh-CN" altLang="en-US" sz="1900" dirty="0">
                <a:solidFill>
                  <a:schemeClr val="tx1"/>
                </a:solidFill>
                <a:latin typeface="Calibri" panose="020F0502020204030204" pitchFamily="34" charset="0"/>
                <a:cs typeface="Calibri" panose="020F0502020204030204" pitchFamily="34" charset="0"/>
              </a:rPr>
              <a:t>教育局（</a:t>
            </a:r>
            <a:r>
              <a:rPr lang="en-US" altLang="zh-CN" sz="1900" dirty="0">
                <a:solidFill>
                  <a:schemeClr val="tx1"/>
                </a:solidFill>
                <a:latin typeface="Calibri" panose="020F0502020204030204" pitchFamily="34" charset="0"/>
                <a:cs typeface="Calibri" panose="020F0502020204030204" pitchFamily="34" charset="0"/>
              </a:rPr>
              <a:t>2018</a:t>
            </a:r>
            <a:r>
              <a:rPr lang="zh-CN" altLang="en-US" sz="1900" dirty="0">
                <a:solidFill>
                  <a:schemeClr val="tx1"/>
                </a:solidFill>
                <a:latin typeface="Calibri" panose="020F0502020204030204" pitchFamily="34" charset="0"/>
                <a:cs typeface="Calibri" panose="020F0502020204030204" pitchFamily="34" charset="0"/>
              </a:rPr>
              <a:t>）。</a:t>
            </a:r>
            <a:r>
              <a:rPr lang="en-US" altLang="zh-CN" sz="1900" dirty="0">
                <a:solidFill>
                  <a:schemeClr val="tx1"/>
                </a:solidFill>
                <a:latin typeface="Calibri" panose="020F0502020204030204" pitchFamily="34" charset="0"/>
                <a:cs typeface="Calibri" panose="020F0502020204030204" pitchFamily="34" charset="0"/>
              </a:rPr>
              <a:t>《</a:t>
            </a:r>
            <a:r>
              <a:rPr lang="zh-CN" altLang="en-US" sz="1900" dirty="0">
                <a:solidFill>
                  <a:schemeClr val="tx1"/>
                </a:solidFill>
                <a:latin typeface="Calibri" panose="020F0502020204030204" pitchFamily="34" charset="0"/>
                <a:cs typeface="Calibri" panose="020F0502020204030204" pitchFamily="34" charset="0"/>
              </a:rPr>
              <a:t>「健康网络由你创」短片系列（家长篇） ─ 沉迷上网</a:t>
            </a:r>
            <a:r>
              <a:rPr lang="en-US" altLang="zh-CN" sz="1900" dirty="0">
                <a:solidFill>
                  <a:schemeClr val="tx1"/>
                </a:solidFill>
                <a:latin typeface="Calibri" panose="020F0502020204030204" pitchFamily="34" charset="0"/>
                <a:cs typeface="Calibri" panose="020F0502020204030204" pitchFamily="34" charset="0"/>
              </a:rPr>
              <a:t>》</a:t>
            </a:r>
            <a:r>
              <a:rPr lang="zh-CN" altLang="en-US" sz="1900" dirty="0">
                <a:solidFill>
                  <a:schemeClr val="tx1"/>
                </a:solidFill>
                <a:latin typeface="Calibri" panose="020F0502020204030204" pitchFamily="34" charset="0"/>
                <a:cs typeface="Calibri" panose="020F0502020204030204" pitchFamily="34" charset="0"/>
              </a:rPr>
              <a:t>。香港特别行政区政府。</a:t>
            </a:r>
            <a:r>
              <a:rPr lang="zh-TW" altLang="en-US" sz="1900" kern="100" dirty="0">
                <a:solidFill>
                  <a:schemeClr val="tx1"/>
                </a:solidFill>
                <a:latin typeface="Calibri" panose="020F0502020204030204" pitchFamily="34" charset="0"/>
                <a:ea typeface="新細明體" panose="02020500000000000000" pitchFamily="18" charset="-120"/>
                <a:cs typeface="Calibri" panose="020F0502020204030204" pitchFamily="34" charset="0"/>
                <a:hlinkClick r:id="rId9">
                  <a:extLst>
                    <a:ext uri="{A12FA001-AC4F-418D-AE19-62706E023703}">
                      <ahyp:hlinkClr xmlns:ahyp="http://schemas.microsoft.com/office/drawing/2018/hyperlinkcolor" val="tx"/>
                    </a:ext>
                  </a:extLst>
                </a:hlinkClick>
              </a:rPr>
              <a:t>网页连结</a:t>
            </a:r>
            <a:endParaRPr lang="en-US" altLang="zh-HK" sz="1900" kern="100" dirty="0">
              <a:solidFill>
                <a:schemeClr val="tx1"/>
              </a:solidFill>
              <a:latin typeface="Calibri" panose="020F0502020204030204" pitchFamily="34" charset="0"/>
              <a:ea typeface="新細明體" panose="02020500000000000000" pitchFamily="18" charset="-120"/>
              <a:cs typeface="Calibri" panose="020F0502020204030204" pitchFamily="34" charset="0"/>
            </a:endParaRPr>
          </a:p>
          <a:p>
            <a:pPr marL="177800" lvl="0" indent="-165100">
              <a:lnSpc>
                <a:spcPct val="115000"/>
              </a:lnSpc>
              <a:spcBef>
                <a:spcPts val="0"/>
              </a:spcBef>
              <a:buSzPts val="1200"/>
            </a:pPr>
            <a:r>
              <a:rPr lang="zh-TW" altLang="en-US" sz="1900" dirty="0">
                <a:solidFill>
                  <a:schemeClr val="tx1"/>
                </a:solidFill>
                <a:latin typeface="Calibri" panose="020F0502020204030204" pitchFamily="34" charset="0"/>
                <a:cs typeface="Calibri" panose="020F0502020204030204" pitchFamily="34" charset="0"/>
              </a:rPr>
              <a:t>教育局（</a:t>
            </a:r>
            <a:r>
              <a:rPr lang="en-US" altLang="zh-TW" sz="1900" dirty="0">
                <a:solidFill>
                  <a:schemeClr val="tx1"/>
                </a:solidFill>
                <a:latin typeface="Calibri" panose="020F0502020204030204" pitchFamily="34" charset="0"/>
                <a:cs typeface="Calibri" panose="020F0502020204030204" pitchFamily="34" charset="0"/>
              </a:rPr>
              <a:t>2024</a:t>
            </a:r>
            <a:r>
              <a:rPr lang="zh-TW" altLang="en-US" sz="1900" dirty="0">
                <a:solidFill>
                  <a:schemeClr val="tx1"/>
                </a:solidFill>
                <a:latin typeface="Calibri" panose="020F0502020204030204" pitchFamily="34" charset="0"/>
                <a:cs typeface="Calibri" panose="020F0502020204030204" pitchFamily="34" charset="0"/>
              </a:rPr>
              <a:t>）。</a:t>
            </a:r>
            <a:r>
              <a:rPr lang="en-US" altLang="zh-TW" sz="1900" dirty="0">
                <a:solidFill>
                  <a:schemeClr val="tx1"/>
                </a:solidFill>
                <a:latin typeface="Calibri" panose="020F0502020204030204" pitchFamily="34" charset="0"/>
                <a:cs typeface="Calibri" panose="020F0502020204030204" pitchFamily="34" charset="0"/>
              </a:rPr>
              <a:t>《</a:t>
            </a:r>
            <a:r>
              <a:rPr lang="zh-TW" altLang="en-US" sz="1900" dirty="0">
                <a:solidFill>
                  <a:schemeClr val="tx1"/>
                </a:solidFill>
                <a:latin typeface="Calibri" panose="020F0502020204030204" pitchFamily="34" charset="0"/>
                <a:cs typeface="Calibri" panose="020F0502020204030204" pitchFamily="34" charset="0"/>
              </a:rPr>
              <a:t>家長教育課程架構（中學）</a:t>
            </a:r>
            <a:r>
              <a:rPr lang="en-US" altLang="zh-TW" sz="1900" dirty="0">
                <a:solidFill>
                  <a:schemeClr val="tx1"/>
                </a:solidFill>
                <a:latin typeface="Calibri" panose="020F0502020204030204" pitchFamily="34" charset="0"/>
                <a:cs typeface="Calibri" panose="020F0502020204030204" pitchFamily="34" charset="0"/>
              </a:rPr>
              <a:t>》</a:t>
            </a:r>
            <a:r>
              <a:rPr lang="zh-TW" altLang="en-US" sz="1900" dirty="0">
                <a:solidFill>
                  <a:schemeClr val="tx1"/>
                </a:solidFill>
                <a:latin typeface="Calibri" panose="020F0502020204030204" pitchFamily="34" charset="0"/>
                <a:cs typeface="Calibri" panose="020F0502020204030204" pitchFamily="34" charset="0"/>
              </a:rPr>
              <a:t>。香港特別行政區政府</a:t>
            </a:r>
            <a:r>
              <a:rPr lang="zh-TW" altLang="zh-HK" sz="1900" kern="100" dirty="0">
                <a:solidFill>
                  <a:schemeClr val="tx1"/>
                </a:solidFill>
                <a:effectLst/>
                <a:latin typeface="Calibri" panose="020F0502020204030204" pitchFamily="34" charset="0"/>
                <a:ea typeface="新細明體" panose="02020500000000000000" pitchFamily="18" charset="-120"/>
                <a:cs typeface="Calibri" panose="020F0502020204030204" pitchFamily="34" charset="0"/>
              </a:rPr>
              <a:t>。</a:t>
            </a:r>
            <a:r>
              <a:rPr lang="en-US" sz="1900" u="none" strike="noStrike" dirty="0">
                <a:solidFill>
                  <a:srgbClr val="000000"/>
                </a:solidFill>
                <a:effectLst/>
                <a:latin typeface="Calibri" panose="020F0502020204030204" pitchFamily="34" charset="0"/>
                <a:ea typeface="新細明體" panose="02020500000000000000" pitchFamily="18" charset="-120"/>
                <a:cs typeface="Calibri" panose="020F0502020204030204" pitchFamily="34" charset="0"/>
              </a:rPr>
              <a:t> </a:t>
            </a:r>
            <a:r>
              <a:rPr lang="en-US" sz="1900" u="none" strike="noStrike" dirty="0">
                <a:solidFill>
                  <a:schemeClr val="tx1"/>
                </a:solidFill>
                <a:effectLst/>
                <a:latin typeface="Calibri" panose="020F0502020204030204" pitchFamily="34" charset="0"/>
                <a:ea typeface="新細明體" panose="02020500000000000000" pitchFamily="18" charset="-120"/>
                <a:cs typeface="Calibri" panose="020F0502020204030204" pitchFamily="34" charset="0"/>
                <a:hlinkClick r:id="rId10">
                  <a:extLst>
                    <a:ext uri="{A12FA001-AC4F-418D-AE19-62706E023703}">
                      <ahyp:hlinkClr xmlns:ahyp="http://schemas.microsoft.com/office/drawing/2018/hyperlinkcolor" val="tx"/>
                    </a:ext>
                  </a:extLst>
                </a:hlinkClick>
              </a:rPr>
              <a:t>https://www.parent.edu.hk/zh-cn/smart-parent-net/topics/article/framework_sec</a:t>
            </a:r>
            <a:endParaRPr lang="zh-TW" altLang="zh-HK" sz="1900" dirty="0">
              <a:solidFill>
                <a:schemeClr val="tx1"/>
              </a:solidFill>
              <a:latin typeface="Calibri" panose="020F0502020204030204" pitchFamily="34" charset="0"/>
              <a:cs typeface="Calibri" panose="020F0502020204030204" pitchFamily="34" charset="0"/>
            </a:endParaRPr>
          </a:p>
          <a:p>
            <a:pPr marL="177800" lvl="0" indent="-165100" algn="l" rtl="0">
              <a:lnSpc>
                <a:spcPct val="115000"/>
              </a:lnSpc>
              <a:spcBef>
                <a:spcPts val="0"/>
              </a:spcBef>
              <a:spcAft>
                <a:spcPts val="0"/>
              </a:spcAft>
              <a:buSzPts val="1200"/>
              <a:buChar char="•"/>
            </a:pPr>
            <a:endParaRPr lang="en-US" altLang="zh-HK" sz="1800" u="sng" kern="100" dirty="0">
              <a:solidFill>
                <a:srgbClr val="0000FF"/>
              </a:solidFill>
              <a:latin typeface="Calibri" panose="020F0502020204030204" pitchFamily="34" charset="0"/>
              <a:ea typeface="新細明體" panose="02020500000000000000" pitchFamily="18" charset="-120"/>
              <a:cs typeface="Times New Roman" panose="02020603050405020304" pitchFamily="18" charset="0"/>
            </a:endParaRPr>
          </a:p>
          <a:p>
            <a:pPr marL="177800" lvl="0" indent="-165100" algn="l" rtl="0">
              <a:lnSpc>
                <a:spcPct val="115000"/>
              </a:lnSpc>
              <a:spcBef>
                <a:spcPts val="0"/>
              </a:spcBef>
              <a:spcAft>
                <a:spcPts val="0"/>
              </a:spcAft>
              <a:buSzPts val="1200"/>
              <a:buChar char="•"/>
            </a:pPr>
            <a:endParaRPr dirty="0"/>
          </a:p>
        </p:txBody>
      </p:sp>
      <p:sp>
        <p:nvSpPr>
          <p:cNvPr id="793" name="Google Shape;793;p69"/>
          <p:cNvSpPr txBox="1">
            <a:spLocks noGrp="1"/>
          </p:cNvSpPr>
          <p:nvPr>
            <p:ph type="sldNum" idx="12"/>
          </p:nvPr>
        </p:nvSpPr>
        <p:spPr>
          <a:xfrm>
            <a:off x="8551225" y="4696775"/>
            <a:ext cx="2250000" cy="2250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fld id="{00000000-1234-1234-1234-123412341234}" type="slidenum">
              <a:rPr lang="en-US" altLang="zh-TW" sz="1400">
                <a:solidFill>
                  <a:schemeClr val="dk1"/>
                </a:solidFill>
                <a:latin typeface="Calibri"/>
                <a:ea typeface="Calibri"/>
                <a:cs typeface="Calibri"/>
                <a:sym typeface="Calibri"/>
              </a:rPr>
              <a:t>56</a:t>
            </a:fld>
            <a:endParaRPr sz="1400">
              <a:solidFill>
                <a:schemeClr val="dk1"/>
              </a:solidFill>
              <a:latin typeface="Calibri"/>
              <a:ea typeface="Calibri"/>
              <a:cs typeface="Calibri"/>
              <a:sym typeface="Calibri"/>
            </a:endParaRPr>
          </a:p>
        </p:txBody>
      </p:sp>
      <p:sp>
        <p:nvSpPr>
          <p:cNvPr id="7" name="Google Shape;149;p27">
            <a:extLst>
              <a:ext uri="{FF2B5EF4-FFF2-40B4-BE49-F238E27FC236}">
                <a16:creationId xmlns:a16="http://schemas.microsoft.com/office/drawing/2014/main" id="{50A32E0A-D9DE-4EEF-B8DA-7955C48C59BB}"/>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Google Shape;173;p30"/>
          <p:cNvSpPr/>
          <p:nvPr/>
        </p:nvSpPr>
        <p:spPr>
          <a:xfrm>
            <a:off x="1190675" y="102325"/>
            <a:ext cx="4437300" cy="748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2700" b="1" dirty="0">
                <a:solidFill>
                  <a:schemeClr val="lt1"/>
                </a:solidFill>
                <a:latin typeface="Microsoft JhengHei"/>
                <a:ea typeface="Microsoft JhengHei"/>
                <a:cs typeface="Microsoft JhengHei"/>
                <a:sym typeface="Microsoft JhengHei"/>
              </a:rPr>
              <a:t>青少年的网络使用习惯
与心理特质</a:t>
            </a:r>
            <a:endParaRPr sz="2700" b="1" dirty="0">
              <a:solidFill>
                <a:schemeClr val="lt1"/>
              </a:solidFill>
              <a:latin typeface="Microsoft JhengHei"/>
              <a:ea typeface="Microsoft JhengHei"/>
              <a:cs typeface="Microsoft JhengHei"/>
              <a:sym typeface="Microsoft JhengHei"/>
            </a:endParaRPr>
          </a:p>
        </p:txBody>
      </p:sp>
      <p:sp>
        <p:nvSpPr>
          <p:cNvPr id="174" name="Google Shape;174;p30"/>
          <p:cNvSpPr txBox="1">
            <a:spLocks noGrp="1"/>
          </p:cNvSpPr>
          <p:nvPr>
            <p:ph type="sldNum" idx="12"/>
          </p:nvPr>
        </p:nvSpPr>
        <p:spPr>
          <a:xfrm>
            <a:off x="6550200" y="47525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6</a:t>
            </a:fld>
            <a:endParaRPr/>
          </a:p>
        </p:txBody>
      </p:sp>
      <p:sp>
        <p:nvSpPr>
          <p:cNvPr id="176" name="Google Shape;176;p30"/>
          <p:cNvSpPr txBox="1"/>
          <p:nvPr/>
        </p:nvSpPr>
        <p:spPr>
          <a:xfrm>
            <a:off x="1074125" y="981163"/>
            <a:ext cx="4822178" cy="489334"/>
          </a:xfrm>
          <a:prstGeom prst="rect">
            <a:avLst/>
          </a:prstGeom>
          <a:noFill/>
          <a:ln>
            <a:noFill/>
          </a:ln>
        </p:spPr>
        <p:txBody>
          <a:bodyPr spcFirstLastPara="1" wrap="square" lIns="91425" tIns="91425" rIns="91425" bIns="91425" anchor="t" anchorCtr="0">
            <a:spAutoFit/>
          </a:bodyPr>
          <a:lstStyle/>
          <a:p>
            <a:pPr lvl="0">
              <a:lnSpc>
                <a:spcPct val="90000"/>
              </a:lnSpc>
            </a:pPr>
            <a:r>
              <a:rPr lang="zh-CN" altLang="en-US" sz="2200" b="1">
                <a:solidFill>
                  <a:srgbClr val="004AAD"/>
                </a:solidFill>
                <a:latin typeface="Microsoft JhengHei"/>
                <a:ea typeface="Microsoft JhengHei"/>
                <a:cs typeface="Microsoft JhengHei"/>
                <a:sym typeface="Microsoft JhengHei"/>
              </a:rPr>
              <a:t>香港学童网络游戏成瘾研究（</a:t>
            </a:r>
            <a:r>
              <a:rPr lang="en-US" altLang="zh-CN" sz="2200" b="1">
                <a:solidFill>
                  <a:srgbClr val="004AAD"/>
                </a:solidFill>
                <a:latin typeface="Microsoft JhengHei"/>
                <a:ea typeface="Microsoft JhengHei"/>
                <a:cs typeface="Microsoft JhengHei"/>
                <a:sym typeface="Microsoft JhengHei"/>
              </a:rPr>
              <a:t>2024</a:t>
            </a:r>
            <a:r>
              <a:rPr lang="zh-CN" altLang="en-US" sz="2200" b="1">
                <a:solidFill>
                  <a:srgbClr val="004AAD"/>
                </a:solidFill>
                <a:latin typeface="Microsoft JhengHei"/>
                <a:ea typeface="Microsoft JhengHei"/>
                <a:cs typeface="Microsoft JhengHei"/>
                <a:sym typeface="Microsoft JhengHei"/>
              </a:rPr>
              <a:t>）</a:t>
            </a:r>
            <a:endParaRPr sz="2200" b="1" dirty="0">
              <a:solidFill>
                <a:srgbClr val="004AAD"/>
              </a:solidFill>
              <a:latin typeface="Microsoft JhengHei"/>
              <a:ea typeface="Microsoft JhengHei"/>
            </a:endParaRPr>
          </a:p>
        </p:txBody>
      </p:sp>
      <p:pic>
        <p:nvPicPr>
          <p:cNvPr id="180" name="Google Shape;180;p30"/>
          <p:cNvPicPr preferRelativeResize="0"/>
          <p:nvPr/>
        </p:nvPicPr>
        <p:blipFill>
          <a:blip r:embed="rId3">
            <a:alphaModFix/>
          </a:blip>
          <a:stretch>
            <a:fillRect/>
          </a:stretch>
        </p:blipFill>
        <p:spPr>
          <a:xfrm>
            <a:off x="95575" y="269150"/>
            <a:ext cx="971450" cy="971450"/>
          </a:xfrm>
          <a:prstGeom prst="rect">
            <a:avLst/>
          </a:prstGeom>
          <a:noFill/>
          <a:ln>
            <a:noFill/>
          </a:ln>
        </p:spPr>
      </p:pic>
      <p:sp>
        <p:nvSpPr>
          <p:cNvPr id="186" name="Google Shape;186;p30"/>
          <p:cNvSpPr txBox="1"/>
          <p:nvPr/>
        </p:nvSpPr>
        <p:spPr>
          <a:xfrm>
            <a:off x="7453900" y="2747100"/>
            <a:ext cx="1430100" cy="1108200"/>
          </a:xfrm>
          <a:prstGeom prst="rect">
            <a:avLst/>
          </a:prstGeom>
          <a:solidFill>
            <a:srgbClr val="666666"/>
          </a:solidFill>
          <a:ln>
            <a:noFill/>
          </a:ln>
        </p:spPr>
        <p:txBody>
          <a:bodyPr spcFirstLastPara="1" wrap="square" lIns="91425" tIns="91425" rIns="91425" bIns="91425" anchor="t" anchorCtr="0">
            <a:spAutoFit/>
          </a:bodyPr>
          <a:lstStyle/>
          <a:p>
            <a:pPr lvl="0" algn="ctr"/>
            <a:r>
              <a:rPr lang="zh-CN" altLang="en-US" sz="1500" b="1" dirty="0">
                <a:solidFill>
                  <a:schemeClr val="lt1"/>
                </a:solidFill>
                <a:latin typeface="Microsoft JhengHei"/>
                <a:ea typeface="Microsoft JhengHei"/>
                <a:cs typeface="Microsoft JhengHei"/>
                <a:sym typeface="Microsoft JhengHei"/>
              </a:rPr>
              <a:t>缺乏时间专注于学业、运动或培养</a:t>
            </a:r>
            <a:br>
              <a:rPr lang="zh-CN" altLang="en-US" sz="1500" b="1" dirty="0">
                <a:solidFill>
                  <a:schemeClr val="lt1"/>
                </a:solidFill>
                <a:latin typeface="Microsoft JhengHei"/>
                <a:ea typeface="Microsoft JhengHei"/>
                <a:cs typeface="Microsoft JhengHei"/>
                <a:sym typeface="Microsoft JhengHei"/>
              </a:rPr>
            </a:br>
            <a:r>
              <a:rPr lang="zh-CN" altLang="en-US" sz="1500" b="1" dirty="0">
                <a:solidFill>
                  <a:schemeClr val="lt1"/>
                </a:solidFill>
                <a:latin typeface="Microsoft JhengHei"/>
                <a:ea typeface="Microsoft JhengHei"/>
                <a:cs typeface="Microsoft JhengHei"/>
                <a:sym typeface="Microsoft JhengHei"/>
              </a:rPr>
              <a:t>其他兴趣</a:t>
            </a:r>
            <a:endParaRPr sz="1500" b="1" dirty="0">
              <a:solidFill>
                <a:schemeClr val="lt1"/>
              </a:solidFill>
              <a:latin typeface="Microsoft JhengHei"/>
              <a:ea typeface="Microsoft JhengHei"/>
              <a:cs typeface="Microsoft JhengHei"/>
              <a:sym typeface="Microsoft JhengHei"/>
            </a:endParaRPr>
          </a:p>
        </p:txBody>
      </p:sp>
      <p:grpSp>
        <p:nvGrpSpPr>
          <p:cNvPr id="2" name="Group 1">
            <a:extLst>
              <a:ext uri="{FF2B5EF4-FFF2-40B4-BE49-F238E27FC236}">
                <a16:creationId xmlns:a16="http://schemas.microsoft.com/office/drawing/2014/main" id="{4AC18E37-6674-068C-48DE-E856FC64A464}"/>
              </a:ext>
            </a:extLst>
          </p:cNvPr>
          <p:cNvGrpSpPr/>
          <p:nvPr/>
        </p:nvGrpSpPr>
        <p:grpSpPr>
          <a:xfrm>
            <a:off x="275075" y="1240600"/>
            <a:ext cx="8608925" cy="3760137"/>
            <a:chOff x="275075" y="1240600"/>
            <a:chExt cx="8608925" cy="3760137"/>
          </a:xfrm>
        </p:grpSpPr>
        <p:sp>
          <p:nvSpPr>
            <p:cNvPr id="175" name="Google Shape;175;p30"/>
            <p:cNvSpPr/>
            <p:nvPr/>
          </p:nvSpPr>
          <p:spPr>
            <a:xfrm>
              <a:off x="275075" y="1923450"/>
              <a:ext cx="1324800" cy="1296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nSpc>
                  <a:spcPct val="90000"/>
                </a:lnSpc>
              </a:pPr>
              <a:r>
                <a:rPr lang="en-US" altLang="zh-TW" sz="1600" b="1" dirty="0">
                  <a:solidFill>
                    <a:schemeClr val="dk1"/>
                  </a:solidFill>
                  <a:latin typeface="Microsoft JhengHei"/>
                  <a:ea typeface="Microsoft JhengHei"/>
                  <a:cs typeface="Microsoft JhengHei"/>
                  <a:sym typeface="Microsoft JhengHei"/>
                </a:rPr>
                <a:t>4,285</a:t>
              </a:r>
              <a:r>
                <a:rPr lang="zh-TW" altLang="en-US" sz="1600" b="1" dirty="0">
                  <a:solidFill>
                    <a:schemeClr val="dk1"/>
                  </a:solidFill>
                  <a:latin typeface="Microsoft JhengHei"/>
                  <a:ea typeface="Microsoft JhengHei"/>
                  <a:cs typeface="Microsoft JhengHei"/>
                  <a:sym typeface="Microsoft JhengHei"/>
                </a:rPr>
                <a:t>名</a:t>
              </a:r>
              <a:br>
                <a:rPr lang="zh-TW" altLang="en-US" sz="1600" b="1" dirty="0">
                  <a:solidFill>
                    <a:schemeClr val="dk1"/>
                  </a:solidFill>
                  <a:latin typeface="Microsoft JhengHei"/>
                  <a:ea typeface="Microsoft JhengHei"/>
                  <a:cs typeface="Microsoft JhengHei"/>
                  <a:sym typeface="Microsoft JhengHei"/>
                </a:rPr>
              </a:br>
              <a:r>
                <a:rPr lang="zh-TW" altLang="en-US" sz="1600" b="1" dirty="0">
                  <a:solidFill>
                    <a:schemeClr val="dk1"/>
                  </a:solidFill>
                  <a:latin typeface="Microsoft JhengHei"/>
                  <a:ea typeface="Microsoft JhengHei"/>
                  <a:cs typeface="Microsoft JhengHei"/>
                  <a:sym typeface="Microsoft JhengHei"/>
                </a:rPr>
                <a:t>中一至中六生</a:t>
              </a:r>
              <a:endParaRPr sz="1600" dirty="0">
                <a:latin typeface="Calibri"/>
                <a:ea typeface="Calibri"/>
                <a:cs typeface="Calibri"/>
                <a:sym typeface="Calibri"/>
              </a:endParaRPr>
            </a:p>
          </p:txBody>
        </p:sp>
        <p:sp>
          <p:nvSpPr>
            <p:cNvPr id="177" name="Google Shape;177;p30"/>
            <p:cNvSpPr/>
            <p:nvPr/>
          </p:nvSpPr>
          <p:spPr>
            <a:xfrm rot="10115192" flipH="1">
              <a:off x="1571491" y="2009875"/>
              <a:ext cx="748910" cy="230751"/>
            </a:xfrm>
            <a:prstGeom prst="rightArrow">
              <a:avLst>
                <a:gd name="adj1" fmla="val 50000"/>
                <a:gd name="adj2" fmla="val 50000"/>
              </a:avLst>
            </a:prstGeom>
            <a:solidFill>
              <a:srgbClr val="FFC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78" name="Google Shape;178;p30"/>
            <p:cNvSpPr/>
            <p:nvPr/>
          </p:nvSpPr>
          <p:spPr>
            <a:xfrm>
              <a:off x="2220575" y="2571750"/>
              <a:ext cx="2144400" cy="1182000"/>
            </a:xfrm>
            <a:prstGeom prst="roundRect">
              <a:avLst>
                <a:gd name="adj" fmla="val 1666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269999" lvl="0" indent="-336550" algn="l" rtl="0">
                <a:lnSpc>
                  <a:spcPct val="90000"/>
                </a:lnSpc>
                <a:spcBef>
                  <a:spcPts val="0"/>
                </a:spcBef>
                <a:spcAft>
                  <a:spcPts val="0"/>
                </a:spcAft>
                <a:buClr>
                  <a:schemeClr val="dk1"/>
                </a:buClr>
                <a:buSzPts val="1700"/>
                <a:buFont typeface="Microsoft JhengHei"/>
                <a:buChar char="●"/>
              </a:pPr>
              <a:r>
                <a:rPr lang="zh-TW" sz="1700" b="1" dirty="0">
                  <a:solidFill>
                    <a:srgbClr val="C00000"/>
                  </a:solidFill>
                  <a:latin typeface="Microsoft JhengHei"/>
                  <a:ea typeface="Microsoft JhengHei"/>
                  <a:cs typeface="Microsoft JhengHei"/>
                  <a:sym typeface="Microsoft JhengHei"/>
                </a:rPr>
                <a:t>男女</a:t>
              </a:r>
              <a:r>
                <a:rPr lang="zh-TW" sz="1700" b="1" dirty="0">
                  <a:solidFill>
                    <a:schemeClr val="dk1"/>
                  </a:solidFill>
                  <a:latin typeface="Microsoft JhengHei"/>
                  <a:ea typeface="Microsoft JhengHei"/>
                  <a:cs typeface="Microsoft JhengHei"/>
                  <a:sym typeface="Microsoft JhengHei"/>
                </a:rPr>
                <a:t>比例:</a:t>
              </a:r>
              <a:r>
                <a:rPr lang="zh-TW" sz="1700" b="1" dirty="0">
                  <a:solidFill>
                    <a:srgbClr val="C00000"/>
                  </a:solidFill>
                  <a:latin typeface="Microsoft JhengHei"/>
                  <a:ea typeface="Microsoft JhengHei"/>
                  <a:cs typeface="Microsoft JhengHei"/>
                  <a:sym typeface="Microsoft JhengHei"/>
                </a:rPr>
                <a:t> 2:1</a:t>
              </a:r>
              <a:endParaRPr sz="1700" b="1" dirty="0">
                <a:solidFill>
                  <a:srgbClr val="C00000"/>
                </a:solidFill>
                <a:latin typeface="Microsoft JhengHei"/>
                <a:ea typeface="Microsoft JhengHei"/>
                <a:cs typeface="Microsoft JhengHei"/>
                <a:sym typeface="Microsoft JhengHei"/>
              </a:endParaRPr>
            </a:p>
            <a:p>
              <a:pPr marL="269999" lvl="0" indent="-336550">
                <a:lnSpc>
                  <a:spcPct val="90000"/>
                </a:lnSpc>
                <a:buClr>
                  <a:schemeClr val="dk1"/>
                </a:buClr>
                <a:buSzPts val="1700"/>
                <a:buFont typeface="Microsoft JhengHei"/>
                <a:buChar char="●"/>
              </a:pPr>
              <a:r>
                <a:rPr lang="zh-TW" sz="1700" b="1" dirty="0">
                  <a:solidFill>
                    <a:schemeClr val="dk1"/>
                  </a:solidFill>
                  <a:latin typeface="Microsoft JhengHei"/>
                  <a:ea typeface="Microsoft JhengHei"/>
                  <a:cs typeface="Microsoft JhengHei"/>
                  <a:sym typeface="Microsoft JhengHei"/>
                </a:rPr>
                <a:t>有</a:t>
              </a:r>
              <a:r>
                <a:rPr lang="zh-TW" sz="1700" b="1" dirty="0">
                  <a:solidFill>
                    <a:srgbClr val="C00000"/>
                  </a:solidFill>
                  <a:latin typeface="Microsoft JhengHei"/>
                  <a:ea typeface="Microsoft JhengHei"/>
                  <a:cs typeface="Microsoft JhengHei"/>
                  <a:sym typeface="Microsoft JhengHei"/>
                </a:rPr>
                <a:t>36.2％每天</a:t>
              </a:r>
              <a:br>
                <a:rPr lang="zh-TW" sz="1700" b="1" dirty="0">
                  <a:solidFill>
                    <a:srgbClr val="C00000"/>
                  </a:solidFill>
                  <a:latin typeface="Microsoft JhengHei"/>
                  <a:ea typeface="Microsoft JhengHei"/>
                  <a:cs typeface="Microsoft JhengHei"/>
                  <a:sym typeface="Microsoft JhengHei"/>
                </a:rPr>
              </a:br>
              <a:r>
                <a:rPr lang="zh-TW" sz="1700" b="1" dirty="0">
                  <a:solidFill>
                    <a:srgbClr val="C00000"/>
                  </a:solidFill>
                  <a:latin typeface="Microsoft JhengHei"/>
                  <a:ea typeface="Microsoft JhengHei"/>
                  <a:cs typeface="Microsoft JhengHei"/>
                  <a:sym typeface="Microsoft JhengHei"/>
                </a:rPr>
                <a:t>花3</a:t>
              </a:r>
              <a:r>
                <a:rPr lang="zh-TW" altLang="en-US" sz="1700" b="1" dirty="0">
                  <a:solidFill>
                    <a:srgbClr val="C00000"/>
                  </a:solidFill>
                  <a:latin typeface="Microsoft JhengHei"/>
                  <a:ea typeface="Microsoft JhengHei"/>
                  <a:cs typeface="Microsoft JhengHei"/>
                  <a:sym typeface="Microsoft JhengHei"/>
                </a:rPr>
                <a:t>小时或更长</a:t>
              </a:r>
              <a:r>
                <a:rPr lang="zh-CN" altLang="en-US" sz="1700" b="1" dirty="0">
                  <a:solidFill>
                    <a:schemeClr val="dk1"/>
                  </a:solidFill>
                  <a:latin typeface="Microsoft JhengHei"/>
                  <a:ea typeface="Microsoft JhengHei"/>
                  <a:cs typeface="Microsoft JhengHei"/>
                  <a:sym typeface="Microsoft JhengHei"/>
                </a:rPr>
                <a:t>在网络游戏上</a:t>
              </a:r>
              <a:endParaRPr sz="1700" b="1" dirty="0">
                <a:solidFill>
                  <a:schemeClr val="dk1"/>
                </a:solidFill>
                <a:latin typeface="Microsoft JhengHei"/>
                <a:ea typeface="Microsoft JhengHei"/>
                <a:cs typeface="Microsoft JhengHei"/>
                <a:sym typeface="Microsoft JhengHei"/>
              </a:endParaRPr>
            </a:p>
          </p:txBody>
        </p:sp>
        <p:sp>
          <p:nvSpPr>
            <p:cNvPr id="179" name="Google Shape;179;p30"/>
            <p:cNvSpPr txBox="1"/>
            <p:nvPr/>
          </p:nvSpPr>
          <p:spPr>
            <a:xfrm>
              <a:off x="2348800" y="1762400"/>
              <a:ext cx="1960200" cy="683400"/>
            </a:xfrm>
            <a:prstGeom prst="rect">
              <a:avLst/>
            </a:prstGeom>
            <a:solidFill>
              <a:srgbClr val="CC0066"/>
            </a:solidFill>
            <a:ln>
              <a:noFill/>
            </a:ln>
          </p:spPr>
          <p:txBody>
            <a:bodyPr spcFirstLastPara="1" wrap="square" lIns="91425" tIns="91425" rIns="91425" bIns="91425" anchor="t" anchorCtr="0">
              <a:spAutoFit/>
            </a:bodyPr>
            <a:lstStyle/>
            <a:p>
              <a:pPr lvl="0" algn="ctr">
                <a:lnSpc>
                  <a:spcPct val="90000"/>
                </a:lnSpc>
              </a:pPr>
              <a:r>
                <a:rPr lang="zh-CN" altLang="en-US" sz="1800" b="1" dirty="0">
                  <a:solidFill>
                    <a:schemeClr val="lt1"/>
                  </a:solidFill>
                  <a:latin typeface="Microsoft JhengHei"/>
                  <a:ea typeface="Microsoft JhengHei"/>
                  <a:cs typeface="Microsoft JhengHei"/>
                  <a:sym typeface="Microsoft JhengHei"/>
                </a:rPr>
                <a:t>约有</a:t>
              </a:r>
              <a:r>
                <a:rPr lang="en-US" altLang="zh-CN" sz="1800" b="1" dirty="0">
                  <a:solidFill>
                    <a:schemeClr val="lt1"/>
                  </a:solidFill>
                  <a:latin typeface="Microsoft JhengHei"/>
                  <a:ea typeface="Microsoft JhengHei"/>
                  <a:cs typeface="Microsoft JhengHei"/>
                  <a:sym typeface="Microsoft JhengHei"/>
                </a:rPr>
                <a:t>11.8%</a:t>
              </a:r>
              <a:br>
                <a:rPr lang="en-US" altLang="zh-CN" sz="1800" b="1" dirty="0">
                  <a:solidFill>
                    <a:schemeClr val="lt1"/>
                  </a:solidFill>
                  <a:latin typeface="Microsoft JhengHei"/>
                  <a:ea typeface="Microsoft JhengHei"/>
                  <a:cs typeface="Microsoft JhengHei"/>
                  <a:sym typeface="Microsoft JhengHei"/>
                </a:rPr>
              </a:br>
              <a:r>
                <a:rPr lang="zh-CN" altLang="en-US" sz="1800" b="1" dirty="0">
                  <a:solidFill>
                    <a:schemeClr val="lt1"/>
                  </a:solidFill>
                  <a:latin typeface="Microsoft JhengHei"/>
                  <a:ea typeface="Microsoft JhengHei"/>
                  <a:cs typeface="Microsoft JhengHei"/>
                  <a:sym typeface="Microsoft JhengHei"/>
                </a:rPr>
                <a:t>网络游戏成瘾</a:t>
              </a:r>
              <a:endParaRPr dirty="0">
                <a:solidFill>
                  <a:schemeClr val="lt1"/>
                </a:solidFill>
              </a:endParaRPr>
            </a:p>
          </p:txBody>
        </p:sp>
        <p:sp>
          <p:nvSpPr>
            <p:cNvPr id="181" name="Google Shape;181;p30"/>
            <p:cNvSpPr/>
            <p:nvPr/>
          </p:nvSpPr>
          <p:spPr>
            <a:xfrm rot="10039311" flipH="1">
              <a:off x="4376460" y="1841803"/>
              <a:ext cx="749063" cy="226346"/>
            </a:xfrm>
            <a:prstGeom prst="rightArrow">
              <a:avLst>
                <a:gd name="adj1" fmla="val 50000"/>
                <a:gd name="adj2" fmla="val 50000"/>
              </a:avLst>
            </a:prstGeom>
            <a:solidFill>
              <a:srgbClr val="FFC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2" name="Google Shape;182;p30"/>
            <p:cNvSpPr txBox="1"/>
            <p:nvPr/>
          </p:nvSpPr>
          <p:spPr>
            <a:xfrm>
              <a:off x="5192999" y="1601250"/>
              <a:ext cx="1795500" cy="683400"/>
            </a:xfrm>
            <a:prstGeom prst="rect">
              <a:avLst/>
            </a:prstGeom>
            <a:solidFill>
              <a:srgbClr val="8E7CC3"/>
            </a:solidFill>
            <a:ln>
              <a:noFill/>
            </a:ln>
          </p:spPr>
          <p:txBody>
            <a:bodyPr spcFirstLastPara="1" wrap="square" lIns="91425" tIns="91425" rIns="91425" bIns="91425" anchor="t" anchorCtr="0">
              <a:spAutoFit/>
            </a:bodyPr>
            <a:lstStyle/>
            <a:p>
              <a:pPr lvl="0" algn="ctr">
                <a:lnSpc>
                  <a:spcPct val="90000"/>
                </a:lnSpc>
              </a:pPr>
              <a:r>
                <a:rPr lang="zh-TW" altLang="en-US" sz="1800" b="1" dirty="0">
                  <a:solidFill>
                    <a:schemeClr val="lt1"/>
                  </a:solidFill>
                  <a:latin typeface="Microsoft JhengHei"/>
                  <a:ea typeface="Microsoft JhengHei"/>
                  <a:cs typeface="Microsoft JhengHei"/>
                  <a:sym typeface="Microsoft JhengHei"/>
                </a:rPr>
                <a:t>有高达</a:t>
              </a:r>
              <a:r>
                <a:rPr lang="zh-TW" sz="1800" b="1" dirty="0">
                  <a:solidFill>
                    <a:schemeClr val="lt1"/>
                  </a:solidFill>
                  <a:latin typeface="Microsoft JhengHei"/>
                  <a:ea typeface="Microsoft JhengHei"/>
                  <a:cs typeface="Microsoft JhengHei"/>
                  <a:sym typeface="Microsoft JhengHei"/>
                </a:rPr>
                <a:t>70.6%</a:t>
              </a:r>
              <a:br>
                <a:rPr lang="zh-TW" sz="1800" b="1" dirty="0">
                  <a:solidFill>
                    <a:schemeClr val="lt1"/>
                  </a:solidFill>
                  <a:latin typeface="Microsoft JhengHei"/>
                  <a:ea typeface="Microsoft JhengHei"/>
                  <a:cs typeface="Microsoft JhengHei"/>
                  <a:sym typeface="Microsoft JhengHei"/>
                </a:rPr>
              </a:br>
              <a:r>
                <a:rPr lang="zh-TW" altLang="en-US" sz="1800" b="1" dirty="0">
                  <a:solidFill>
                    <a:schemeClr val="lt1"/>
                  </a:solidFill>
                  <a:latin typeface="Microsoft JhengHei"/>
                  <a:ea typeface="Microsoft JhengHei"/>
                  <a:cs typeface="Microsoft JhengHei"/>
                  <a:sym typeface="Microsoft JhengHei"/>
                </a:rPr>
                <a:t>有抑郁情绪</a:t>
              </a:r>
              <a:endParaRPr sz="1800" b="1" dirty="0">
                <a:solidFill>
                  <a:schemeClr val="lt1"/>
                </a:solidFill>
                <a:latin typeface="Microsoft JhengHei"/>
                <a:ea typeface="Microsoft JhengHei"/>
                <a:cs typeface="Microsoft JhengHei"/>
                <a:sym typeface="Microsoft JhengHei"/>
              </a:endParaRPr>
            </a:p>
          </p:txBody>
        </p:sp>
        <p:sp>
          <p:nvSpPr>
            <p:cNvPr id="183" name="Google Shape;183;p30"/>
            <p:cNvSpPr txBox="1"/>
            <p:nvPr/>
          </p:nvSpPr>
          <p:spPr>
            <a:xfrm>
              <a:off x="5144400" y="2571750"/>
              <a:ext cx="1844100" cy="1680430"/>
            </a:xfrm>
            <a:prstGeom prst="rect">
              <a:avLst/>
            </a:prstGeom>
            <a:solidFill>
              <a:srgbClr val="2F5496">
                <a:alpha val="80000"/>
              </a:srgbClr>
            </a:solidFill>
            <a:ln>
              <a:noFill/>
            </a:ln>
          </p:spPr>
          <p:txBody>
            <a:bodyPr spcFirstLastPara="1" wrap="square" lIns="91425" tIns="91425" rIns="91425" bIns="91425" anchor="t" anchorCtr="0">
              <a:spAutoFit/>
            </a:bodyPr>
            <a:lstStyle/>
            <a:p>
              <a:pPr lvl="0">
                <a:lnSpc>
                  <a:spcPct val="90000"/>
                </a:lnSpc>
              </a:pPr>
              <a:r>
                <a:rPr lang="zh-TW" sz="1800" b="1" dirty="0">
                  <a:solidFill>
                    <a:schemeClr val="lt1"/>
                  </a:solidFill>
                  <a:latin typeface="Microsoft JhengHei"/>
                  <a:ea typeface="Microsoft JhengHei"/>
                  <a:cs typeface="Microsoft JhengHei"/>
                  <a:sym typeface="Microsoft JhengHei"/>
                </a:rPr>
                <a:t>近3成</a:t>
              </a:r>
              <a:r>
                <a:rPr lang="zh-TW" altLang="en-US" sz="1800" b="1" dirty="0">
                  <a:solidFill>
                    <a:schemeClr val="lt1"/>
                  </a:solidFill>
                  <a:latin typeface="Microsoft JhengHei"/>
                  <a:ea typeface="Microsoft JhengHei"/>
                  <a:sym typeface="Microsoft JhengHei"/>
                </a:rPr>
                <a:t>（</a:t>
              </a:r>
              <a:r>
                <a:rPr lang="en-US" altLang="zh-TW" sz="1800" b="1" dirty="0">
                  <a:solidFill>
                    <a:schemeClr val="lt1"/>
                  </a:solidFill>
                  <a:latin typeface="Microsoft JhengHei"/>
                  <a:ea typeface="Microsoft JhengHei"/>
                  <a:sym typeface="Microsoft JhengHei"/>
                </a:rPr>
                <a:t>29.8%</a:t>
              </a:r>
              <a:r>
                <a:rPr lang="zh-TW" altLang="en-US" sz="1800" b="1" dirty="0">
                  <a:solidFill>
                    <a:schemeClr val="lt1"/>
                  </a:solidFill>
                  <a:latin typeface="Microsoft JhengHei"/>
                  <a:ea typeface="Microsoft JhengHei"/>
                  <a:sym typeface="Microsoft JhengHei"/>
                </a:rPr>
                <a:t>）</a:t>
              </a:r>
              <a:br>
                <a:rPr lang="zh-TW" sz="1800" b="1" dirty="0">
                  <a:solidFill>
                    <a:schemeClr val="lt1"/>
                  </a:solidFill>
                  <a:latin typeface="Microsoft JhengHei"/>
                  <a:ea typeface="Microsoft JhengHei"/>
                  <a:cs typeface="Microsoft JhengHei"/>
                  <a:sym typeface="Microsoft JhengHei"/>
                </a:rPr>
              </a:br>
              <a:r>
                <a:rPr lang="zh-CN" altLang="en-US" sz="1800" b="1" dirty="0">
                  <a:solidFill>
                    <a:schemeClr val="lt1"/>
                  </a:solidFill>
                  <a:latin typeface="Microsoft JhengHei"/>
                  <a:ea typeface="Microsoft JhengHei"/>
                  <a:cs typeface="Microsoft JhengHei"/>
                  <a:sym typeface="Microsoft JhengHei"/>
                </a:rPr>
                <a:t>情绪管理较差</a:t>
              </a:r>
              <a:br>
                <a:rPr lang="zh-TW" sz="1800" b="1" dirty="0">
                  <a:solidFill>
                    <a:schemeClr val="lt1"/>
                  </a:solidFill>
                  <a:latin typeface="Microsoft JhengHei"/>
                  <a:ea typeface="Microsoft JhengHei"/>
                  <a:cs typeface="Microsoft JhengHei"/>
                  <a:sym typeface="Microsoft JhengHei"/>
                </a:rPr>
              </a:br>
              <a:endParaRPr sz="1800" b="1" dirty="0">
                <a:solidFill>
                  <a:schemeClr val="lt1"/>
                </a:solidFill>
                <a:latin typeface="Microsoft JhengHei"/>
                <a:ea typeface="Microsoft JhengHei"/>
                <a:cs typeface="Microsoft JhengHei"/>
                <a:sym typeface="Microsoft JhengHei"/>
              </a:endParaRPr>
            </a:p>
            <a:p>
              <a:pPr lvl="0">
                <a:lnSpc>
                  <a:spcPct val="90000"/>
                </a:lnSpc>
              </a:pPr>
              <a:r>
                <a:rPr lang="zh-CN" altLang="en-US" sz="1800" b="1" dirty="0">
                  <a:solidFill>
                    <a:schemeClr val="lt1"/>
                  </a:solidFill>
                  <a:latin typeface="Microsoft JhengHei"/>
                  <a:ea typeface="Microsoft JhengHei"/>
                  <a:cs typeface="Microsoft JhengHei"/>
                  <a:sym typeface="Microsoft JhengHei"/>
                </a:rPr>
                <a:t>在面对困难时</a:t>
              </a:r>
              <a:br>
                <a:rPr lang="zh-CN" altLang="en-US" sz="1800" b="1" dirty="0">
                  <a:solidFill>
                    <a:schemeClr val="lt1"/>
                  </a:solidFill>
                  <a:latin typeface="Microsoft JhengHei"/>
                  <a:ea typeface="Microsoft JhengHei"/>
                  <a:cs typeface="Microsoft JhengHei"/>
                  <a:sym typeface="Microsoft JhengHei"/>
                </a:rPr>
              </a:br>
              <a:r>
                <a:rPr lang="zh-CN" altLang="en-US" sz="1800" b="1" dirty="0">
                  <a:solidFill>
                    <a:schemeClr val="lt1"/>
                  </a:solidFill>
                  <a:latin typeface="Microsoft JhengHei"/>
                  <a:ea typeface="Microsoft JhengHei"/>
                  <a:cs typeface="Microsoft JhengHei"/>
                  <a:sym typeface="Microsoft JhengHei"/>
                </a:rPr>
                <a:t>更易选择逃避问题</a:t>
              </a:r>
              <a:endParaRPr dirty="0">
                <a:solidFill>
                  <a:schemeClr val="lt1"/>
                </a:solidFill>
              </a:endParaRPr>
            </a:p>
          </p:txBody>
        </p:sp>
        <p:sp>
          <p:nvSpPr>
            <p:cNvPr id="184" name="Google Shape;184;p30"/>
            <p:cNvSpPr/>
            <p:nvPr/>
          </p:nvSpPr>
          <p:spPr>
            <a:xfrm rot="-8976884" flipH="1">
              <a:off x="4314710" y="2458609"/>
              <a:ext cx="749093" cy="226289"/>
            </a:xfrm>
            <a:prstGeom prst="rightArrow">
              <a:avLst>
                <a:gd name="adj1" fmla="val 50000"/>
                <a:gd name="adj2" fmla="val 50000"/>
              </a:avLst>
            </a:prstGeom>
            <a:solidFill>
              <a:srgbClr val="FFC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5" name="Google Shape;185;p30"/>
            <p:cNvSpPr/>
            <p:nvPr/>
          </p:nvSpPr>
          <p:spPr>
            <a:xfrm>
              <a:off x="6870400" y="1240600"/>
              <a:ext cx="583500" cy="3149100"/>
            </a:xfrm>
            <a:prstGeom prst="rightBrace">
              <a:avLst>
                <a:gd name="adj1" fmla="val 50000"/>
                <a:gd name="adj2" fmla="val 45301"/>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87" name="Google Shape;187;p30"/>
            <p:cNvSpPr txBox="1"/>
            <p:nvPr/>
          </p:nvSpPr>
          <p:spPr>
            <a:xfrm>
              <a:off x="7453900" y="2030300"/>
              <a:ext cx="1430100" cy="415500"/>
            </a:xfrm>
            <a:prstGeom prst="rect">
              <a:avLst/>
            </a:prstGeom>
            <a:solidFill>
              <a:srgbClr val="666666"/>
            </a:solidFill>
            <a:ln>
              <a:noFill/>
            </a:ln>
          </p:spPr>
          <p:txBody>
            <a:bodyPr spcFirstLastPara="1" wrap="square" lIns="91425" tIns="91425" rIns="91425" bIns="91425" anchor="t" anchorCtr="0">
              <a:spAutoFit/>
            </a:bodyPr>
            <a:lstStyle/>
            <a:p>
              <a:pPr lvl="0" algn="ctr"/>
              <a:r>
                <a:rPr lang="zh-CN" altLang="en-US" sz="1500" b="1" dirty="0">
                  <a:solidFill>
                    <a:schemeClr val="lt1"/>
                  </a:solidFill>
                  <a:latin typeface="Microsoft JhengHei"/>
                  <a:ea typeface="Microsoft JhengHei"/>
                  <a:cs typeface="Microsoft JhengHei"/>
                  <a:sym typeface="Microsoft JhengHei"/>
                </a:rPr>
                <a:t>精神健康受损</a:t>
              </a:r>
              <a:endParaRPr sz="1500" b="1" dirty="0">
                <a:solidFill>
                  <a:schemeClr val="lt1"/>
                </a:solidFill>
                <a:latin typeface="Microsoft JhengHei"/>
                <a:ea typeface="Microsoft JhengHei"/>
                <a:cs typeface="Microsoft JhengHei"/>
                <a:sym typeface="Microsoft JhengHei"/>
              </a:endParaRPr>
            </a:p>
          </p:txBody>
        </p:sp>
        <p:pic>
          <p:nvPicPr>
            <p:cNvPr id="188" name="Google Shape;188;p30"/>
            <p:cNvPicPr preferRelativeResize="0"/>
            <p:nvPr/>
          </p:nvPicPr>
          <p:blipFill>
            <a:blip r:embed="rId4">
              <a:alphaModFix/>
            </a:blip>
            <a:stretch>
              <a:fillRect/>
            </a:stretch>
          </p:blipFill>
          <p:spPr>
            <a:xfrm>
              <a:off x="5775950" y="4252662"/>
              <a:ext cx="1422744" cy="748075"/>
            </a:xfrm>
            <a:prstGeom prst="rect">
              <a:avLst/>
            </a:prstGeom>
            <a:noFill/>
            <a:ln>
              <a:noFill/>
            </a:ln>
          </p:spPr>
        </p:pic>
      </p:grpSp>
      <p:pic>
        <p:nvPicPr>
          <p:cNvPr id="189" name="Google Shape;189;p30"/>
          <p:cNvPicPr preferRelativeResize="0"/>
          <p:nvPr/>
        </p:nvPicPr>
        <p:blipFill>
          <a:blip r:embed="rId5">
            <a:alphaModFix/>
          </a:blip>
          <a:stretch>
            <a:fillRect/>
          </a:stretch>
        </p:blipFill>
        <p:spPr>
          <a:xfrm>
            <a:off x="6286900" y="892397"/>
            <a:ext cx="583500" cy="666854"/>
          </a:xfrm>
          <a:prstGeom prst="rect">
            <a:avLst/>
          </a:prstGeom>
          <a:noFill/>
          <a:ln>
            <a:noFill/>
          </a:ln>
        </p:spPr>
      </p:pic>
      <p:sp>
        <p:nvSpPr>
          <p:cNvPr id="190" name="Google Shape;190;p30"/>
          <p:cNvSpPr txBox="1"/>
          <p:nvPr/>
        </p:nvSpPr>
        <p:spPr>
          <a:xfrm>
            <a:off x="0" y="4663600"/>
            <a:ext cx="5775900" cy="492412"/>
          </a:xfrm>
          <a:prstGeom prst="rect">
            <a:avLst/>
          </a:prstGeom>
          <a:solidFill>
            <a:srgbClr val="BBD6EE"/>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TW" sz="1000" dirty="0"/>
              <a:t>資料來源: 香港學童網絡遊戲成癮研究 2024 </a:t>
            </a:r>
            <a:r>
              <a:rPr lang="en-US" altLang="zh-TW" sz="1000" dirty="0"/>
              <a:t>–</a:t>
            </a:r>
            <a:r>
              <a:rPr lang="zh-TW" sz="1000" dirty="0"/>
              <a:t> </a:t>
            </a:r>
            <a:r>
              <a:rPr lang="zh-TW" altLang="en-US" sz="1000" dirty="0"/>
              <a:t>香港家庭福利會與香港中文大學賽馬會公共衞生及基層醫療學院</a:t>
            </a:r>
            <a:endParaRPr sz="1000" dirty="0"/>
          </a:p>
        </p:txBody>
      </p:sp>
      <p:sp>
        <p:nvSpPr>
          <p:cNvPr id="22" name="Google Shape;149;p27">
            <a:extLst>
              <a:ext uri="{FF2B5EF4-FFF2-40B4-BE49-F238E27FC236}">
                <a16:creationId xmlns:a16="http://schemas.microsoft.com/office/drawing/2014/main" id="{97F819CD-1460-4944-9A34-EDD0BC1F04AF}"/>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6" name="Google Shape;196;p31"/>
          <p:cNvSpPr/>
          <p:nvPr/>
        </p:nvSpPr>
        <p:spPr>
          <a:xfrm>
            <a:off x="1190675" y="73850"/>
            <a:ext cx="4437300" cy="7767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CN" altLang="en-US" sz="2600" b="1" dirty="0">
                <a:solidFill>
                  <a:schemeClr val="lt1"/>
                </a:solidFill>
                <a:latin typeface="Microsoft JhengHei"/>
                <a:ea typeface="Microsoft JhengHei"/>
                <a:cs typeface="Microsoft JhengHei"/>
                <a:sym typeface="Microsoft JhengHei"/>
              </a:rPr>
              <a:t>青少年的网络使用习惯</a:t>
            </a:r>
            <a:br>
              <a:rPr lang="zh-CN" altLang="en-US" sz="2600" b="1" dirty="0">
                <a:solidFill>
                  <a:schemeClr val="lt1"/>
                </a:solidFill>
                <a:latin typeface="Microsoft JhengHei"/>
                <a:ea typeface="Microsoft JhengHei"/>
                <a:cs typeface="Microsoft JhengHei"/>
                <a:sym typeface="Microsoft JhengHei"/>
              </a:rPr>
            </a:br>
            <a:r>
              <a:rPr lang="zh-CN" altLang="en-US" sz="2600" b="1" dirty="0">
                <a:solidFill>
                  <a:schemeClr val="lt1"/>
                </a:solidFill>
                <a:latin typeface="Microsoft JhengHei"/>
                <a:ea typeface="Microsoft JhengHei"/>
                <a:cs typeface="Microsoft JhengHei"/>
                <a:sym typeface="Microsoft JhengHei"/>
              </a:rPr>
              <a:t>与心理特质</a:t>
            </a:r>
            <a:endParaRPr sz="2600" b="0" i="0" u="none" strike="noStrike" cap="none" dirty="0">
              <a:solidFill>
                <a:schemeClr val="lt1"/>
              </a:solidFill>
              <a:latin typeface="Calibri"/>
              <a:ea typeface="Calibri"/>
              <a:cs typeface="Calibri"/>
              <a:sym typeface="Calibri"/>
            </a:endParaRPr>
          </a:p>
        </p:txBody>
      </p:sp>
      <p:sp>
        <p:nvSpPr>
          <p:cNvPr id="197" name="Google Shape;197;p31"/>
          <p:cNvSpPr txBox="1">
            <a:spLocks noGrp="1"/>
          </p:cNvSpPr>
          <p:nvPr>
            <p:ph type="sldNum" idx="12"/>
          </p:nvPr>
        </p:nvSpPr>
        <p:spPr>
          <a:xfrm>
            <a:off x="8273525" y="4752575"/>
            <a:ext cx="3342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US" altLang="zh-TW"/>
              <a:t>7</a:t>
            </a:fld>
            <a:endParaRPr/>
          </a:p>
        </p:txBody>
      </p:sp>
      <p:sp>
        <p:nvSpPr>
          <p:cNvPr id="198" name="Google Shape;198;p31"/>
          <p:cNvSpPr/>
          <p:nvPr/>
        </p:nvSpPr>
        <p:spPr>
          <a:xfrm>
            <a:off x="155225" y="1932700"/>
            <a:ext cx="1251300" cy="8772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zh-TW" sz="1600" b="1" dirty="0">
                <a:solidFill>
                  <a:schemeClr val="dk1"/>
                </a:solidFill>
                <a:latin typeface="Microsoft JhengHei"/>
                <a:ea typeface="Microsoft JhengHei"/>
                <a:cs typeface="Microsoft JhengHei"/>
                <a:sym typeface="Microsoft JhengHei"/>
              </a:rPr>
              <a:t>1046名初中生</a:t>
            </a:r>
            <a:endParaRPr sz="1600" dirty="0">
              <a:latin typeface="Calibri"/>
              <a:ea typeface="Calibri"/>
              <a:cs typeface="Calibri"/>
              <a:sym typeface="Calibri"/>
            </a:endParaRPr>
          </a:p>
        </p:txBody>
      </p:sp>
      <p:sp>
        <p:nvSpPr>
          <p:cNvPr id="199" name="Google Shape;199;p31"/>
          <p:cNvSpPr txBox="1"/>
          <p:nvPr/>
        </p:nvSpPr>
        <p:spPr>
          <a:xfrm>
            <a:off x="735724" y="939000"/>
            <a:ext cx="4892251" cy="489334"/>
          </a:xfrm>
          <a:prstGeom prst="rect">
            <a:avLst/>
          </a:prstGeom>
          <a:noFill/>
          <a:ln>
            <a:noFill/>
          </a:ln>
        </p:spPr>
        <p:txBody>
          <a:bodyPr spcFirstLastPara="1" wrap="square" lIns="91425" tIns="91425" rIns="91425" bIns="91425" anchor="t" anchorCtr="0">
            <a:spAutoFit/>
          </a:bodyPr>
          <a:lstStyle/>
          <a:p>
            <a:pPr lvl="0">
              <a:lnSpc>
                <a:spcPct val="90000"/>
              </a:lnSpc>
            </a:pPr>
            <a:r>
              <a:rPr lang="zh-CN" altLang="en-US" sz="2200" b="1" dirty="0">
                <a:solidFill>
                  <a:srgbClr val="004AAD"/>
                </a:solidFill>
                <a:latin typeface="Microsoft JhengHei"/>
                <a:ea typeface="Microsoft JhengHei"/>
                <a:cs typeface="Microsoft JhengHei"/>
                <a:sym typeface="Microsoft JhengHei"/>
              </a:rPr>
              <a:t>中学生打机行为调查研究结果（</a:t>
            </a:r>
            <a:r>
              <a:rPr lang="en-US" altLang="zh-CN" sz="2200" b="1" dirty="0">
                <a:solidFill>
                  <a:srgbClr val="004AAD"/>
                </a:solidFill>
                <a:latin typeface="Microsoft JhengHei"/>
                <a:ea typeface="Microsoft JhengHei"/>
                <a:cs typeface="Microsoft JhengHei"/>
                <a:sym typeface="Microsoft JhengHei"/>
              </a:rPr>
              <a:t>2023</a:t>
            </a:r>
            <a:r>
              <a:rPr lang="zh-CN" altLang="en-US" sz="2200" b="1" dirty="0">
                <a:solidFill>
                  <a:srgbClr val="004AAD"/>
                </a:solidFill>
                <a:latin typeface="Microsoft JhengHei"/>
                <a:ea typeface="Microsoft JhengHei"/>
                <a:cs typeface="Microsoft JhengHei"/>
                <a:sym typeface="Microsoft JhengHei"/>
              </a:rPr>
              <a:t>）</a:t>
            </a:r>
            <a:endParaRPr sz="2200" b="1" dirty="0">
              <a:solidFill>
                <a:srgbClr val="004AAD"/>
              </a:solidFill>
              <a:latin typeface="Microsoft JhengHei"/>
              <a:ea typeface="Microsoft JhengHei"/>
            </a:endParaRPr>
          </a:p>
        </p:txBody>
      </p:sp>
      <p:sp>
        <p:nvSpPr>
          <p:cNvPr id="200" name="Google Shape;200;p31"/>
          <p:cNvSpPr/>
          <p:nvPr/>
        </p:nvSpPr>
        <p:spPr>
          <a:xfrm>
            <a:off x="851338" y="2959950"/>
            <a:ext cx="1887687" cy="13833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90000"/>
              </a:lnSpc>
              <a:spcBef>
                <a:spcPts val="0"/>
              </a:spcBef>
              <a:spcAft>
                <a:spcPts val="0"/>
              </a:spcAft>
              <a:buNone/>
            </a:pPr>
            <a:r>
              <a:rPr lang="zh-TW" sz="1800" b="1" dirty="0">
                <a:solidFill>
                  <a:schemeClr val="lt1"/>
                </a:solidFill>
                <a:highlight>
                  <a:srgbClr val="FF9900"/>
                </a:highlight>
                <a:latin typeface="Microsoft JhengHei"/>
                <a:ea typeface="Microsoft JhengHei"/>
                <a:cs typeface="Microsoft JhengHei"/>
                <a:sym typeface="Microsoft JhengHei"/>
              </a:rPr>
              <a:t>原因</a:t>
            </a:r>
            <a:endParaRPr sz="1800" b="1" dirty="0">
              <a:solidFill>
                <a:schemeClr val="lt1"/>
              </a:solidFill>
              <a:highlight>
                <a:srgbClr val="FF9900"/>
              </a:highlight>
              <a:latin typeface="Microsoft JhengHei"/>
              <a:ea typeface="Microsoft JhengHei"/>
              <a:cs typeface="Microsoft JhengHei"/>
              <a:sym typeface="Microsoft JhengHei"/>
            </a:endParaRPr>
          </a:p>
          <a:p>
            <a:pPr lvl="0">
              <a:lnSpc>
                <a:spcPct val="90000"/>
              </a:lnSpc>
            </a:pPr>
            <a:r>
              <a:rPr lang="zh-TW" altLang="en-US" sz="1500" b="1" dirty="0">
                <a:solidFill>
                  <a:schemeClr val="dk1"/>
                </a:solidFill>
                <a:latin typeface="Microsoft JhengHei"/>
                <a:ea typeface="Microsoft JhengHei"/>
                <a:cs typeface="Microsoft JhengHei"/>
                <a:sym typeface="Microsoft JhengHei"/>
              </a:rPr>
              <a:t>娱乐</a:t>
            </a:r>
            <a:r>
              <a:rPr lang="zh-TW" altLang="en-US" sz="1500" b="1" dirty="0">
                <a:solidFill>
                  <a:schemeClr val="dk1"/>
                </a:solidFill>
                <a:latin typeface="Microsoft JhengHei"/>
                <a:ea typeface="Microsoft JhengHei"/>
                <a:sym typeface="Microsoft JhengHei"/>
              </a:rPr>
              <a:t>（</a:t>
            </a:r>
            <a:r>
              <a:rPr lang="en-US" altLang="zh-TW" sz="1500" b="1" dirty="0">
                <a:solidFill>
                  <a:schemeClr val="dk1"/>
                </a:solidFill>
                <a:latin typeface="Microsoft JhengHei"/>
                <a:ea typeface="Microsoft JhengHei"/>
                <a:sym typeface="Microsoft JhengHei"/>
              </a:rPr>
              <a:t>74%</a:t>
            </a:r>
            <a:r>
              <a:rPr lang="zh-TW" altLang="en-US" sz="1500" b="1" dirty="0">
                <a:solidFill>
                  <a:schemeClr val="dk1"/>
                </a:solidFill>
                <a:latin typeface="Microsoft JhengHei"/>
                <a:ea typeface="Microsoft JhengHei"/>
                <a:sym typeface="Microsoft JhengHei"/>
              </a:rPr>
              <a:t>）</a:t>
            </a:r>
            <a:br>
              <a:rPr lang="zh-TW" altLang="en-US" sz="1500" b="1" dirty="0">
                <a:solidFill>
                  <a:schemeClr val="dk1"/>
                </a:solidFill>
                <a:latin typeface="Microsoft JhengHei"/>
                <a:ea typeface="Microsoft JhengHei"/>
                <a:sym typeface="Microsoft JhengHei"/>
              </a:rPr>
            </a:br>
            <a:r>
              <a:rPr lang="zh-TW" altLang="en-US" sz="1500" b="1" dirty="0">
                <a:solidFill>
                  <a:schemeClr val="dk1"/>
                </a:solidFill>
                <a:latin typeface="Microsoft JhengHei"/>
                <a:ea typeface="Microsoft JhengHei"/>
                <a:sym typeface="Microsoft JhengHei"/>
              </a:rPr>
              <a:t>解闷</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65%</a:t>
            </a:r>
            <a:r>
              <a:rPr lang="zh-TW" altLang="en-US" sz="1500" b="1" dirty="0">
                <a:solidFill>
                  <a:schemeClr val="dk1"/>
                </a:solidFill>
                <a:latin typeface="Microsoft JhengHei"/>
                <a:ea typeface="Microsoft JhengHei"/>
                <a:cs typeface="Microsoft JhengHei"/>
                <a:sym typeface="Microsoft JhengHei"/>
              </a:rPr>
              <a:t> ）</a:t>
            </a:r>
            <a:br>
              <a:rPr lang="zh-TW" sz="1500" b="1" dirty="0">
                <a:solidFill>
                  <a:schemeClr val="dk1"/>
                </a:solidFill>
                <a:latin typeface="Microsoft JhengHei"/>
                <a:ea typeface="Microsoft JhengHei"/>
                <a:cs typeface="Microsoft JhengHei"/>
                <a:sym typeface="Microsoft JhengHei"/>
              </a:rPr>
            </a:br>
            <a:r>
              <a:rPr lang="zh-TW" altLang="en-US" sz="1500" b="1" dirty="0">
                <a:solidFill>
                  <a:schemeClr val="dk1"/>
                </a:solidFill>
                <a:latin typeface="Microsoft JhengHei"/>
                <a:ea typeface="Microsoft JhengHei"/>
                <a:cs typeface="Microsoft JhengHei"/>
                <a:sym typeface="Microsoft JhengHei"/>
              </a:rPr>
              <a:t>消磨时间（ </a:t>
            </a:r>
            <a:r>
              <a:rPr lang="zh-TW" sz="1500" b="1" dirty="0">
                <a:solidFill>
                  <a:schemeClr val="dk1"/>
                </a:solidFill>
                <a:latin typeface="Microsoft JhengHei"/>
                <a:ea typeface="Microsoft JhengHei"/>
                <a:cs typeface="Microsoft JhengHei"/>
                <a:sym typeface="Microsoft JhengHei"/>
              </a:rPr>
              <a:t>56%</a:t>
            </a:r>
            <a:r>
              <a:rPr lang="zh-TW" altLang="en-US" sz="1500" b="1" dirty="0">
                <a:solidFill>
                  <a:schemeClr val="dk1"/>
                </a:solidFill>
                <a:latin typeface="Microsoft JhengHei"/>
                <a:ea typeface="Microsoft JhengHei"/>
                <a:cs typeface="Microsoft JhengHei"/>
                <a:sym typeface="Microsoft JhengHei"/>
              </a:rPr>
              <a:t> ）</a:t>
            </a:r>
            <a:br>
              <a:rPr lang="zh-TW" sz="1500" b="1" dirty="0">
                <a:solidFill>
                  <a:schemeClr val="dk1"/>
                </a:solidFill>
                <a:latin typeface="Microsoft JhengHei"/>
                <a:ea typeface="Microsoft JhengHei"/>
                <a:cs typeface="Microsoft JhengHei"/>
                <a:sym typeface="Microsoft JhengHei"/>
              </a:rPr>
            </a:br>
            <a:r>
              <a:rPr lang="zh-TW" altLang="en-US" sz="1500" b="1" dirty="0">
                <a:solidFill>
                  <a:schemeClr val="dk1"/>
                </a:solidFill>
                <a:latin typeface="Microsoft JhengHei"/>
                <a:ea typeface="Microsoft JhengHei"/>
                <a:cs typeface="Microsoft JhengHei"/>
                <a:sym typeface="Microsoft JhengHei"/>
              </a:rPr>
              <a:t>减压（ </a:t>
            </a:r>
            <a:r>
              <a:rPr lang="zh-TW" sz="1500" b="1" dirty="0">
                <a:solidFill>
                  <a:schemeClr val="dk1"/>
                </a:solidFill>
                <a:latin typeface="Microsoft JhengHei"/>
                <a:ea typeface="Microsoft JhengHei"/>
                <a:cs typeface="Microsoft JhengHei"/>
                <a:sym typeface="Microsoft JhengHei"/>
              </a:rPr>
              <a:t>55%</a:t>
            </a:r>
            <a:r>
              <a:rPr lang="zh-TW" altLang="en-US" sz="1500" b="1" dirty="0">
                <a:solidFill>
                  <a:schemeClr val="dk1"/>
                </a:solidFill>
                <a:latin typeface="Microsoft JhengHei"/>
                <a:ea typeface="Microsoft JhengHei"/>
                <a:cs typeface="Microsoft JhengHei"/>
                <a:sym typeface="Microsoft JhengHei"/>
              </a:rPr>
              <a:t> ）</a:t>
            </a:r>
            <a:br>
              <a:rPr lang="zh-TW" sz="1500" b="1" dirty="0">
                <a:solidFill>
                  <a:schemeClr val="dk1"/>
                </a:solidFill>
                <a:latin typeface="Microsoft JhengHei"/>
                <a:ea typeface="Microsoft JhengHei"/>
                <a:cs typeface="Microsoft JhengHei"/>
                <a:sym typeface="Microsoft JhengHei"/>
              </a:rPr>
            </a:br>
            <a:r>
              <a:rPr lang="zh-TW" altLang="en-US" sz="1500" b="1" dirty="0">
                <a:solidFill>
                  <a:schemeClr val="dk1"/>
                </a:solidFill>
                <a:latin typeface="Microsoft JhengHei"/>
                <a:ea typeface="Microsoft JhengHei"/>
                <a:cs typeface="Microsoft JhengHei"/>
                <a:sym typeface="Microsoft JhengHei"/>
              </a:rPr>
              <a:t>社交（ </a:t>
            </a:r>
            <a:r>
              <a:rPr lang="zh-TW" sz="1500" b="1" dirty="0">
                <a:solidFill>
                  <a:schemeClr val="dk1"/>
                </a:solidFill>
                <a:latin typeface="Microsoft JhengHei"/>
                <a:ea typeface="Microsoft JhengHei"/>
                <a:cs typeface="Microsoft JhengHei"/>
                <a:sym typeface="Microsoft JhengHei"/>
              </a:rPr>
              <a:t>35%</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p:txBody>
      </p:sp>
      <p:sp>
        <p:nvSpPr>
          <p:cNvPr id="201" name="Google Shape;201;p31"/>
          <p:cNvSpPr txBox="1"/>
          <p:nvPr/>
        </p:nvSpPr>
        <p:spPr>
          <a:xfrm>
            <a:off x="1667450" y="1516900"/>
            <a:ext cx="2593800" cy="1293000"/>
          </a:xfrm>
          <a:prstGeom prst="rect">
            <a:avLst/>
          </a:prstGeom>
          <a:solidFill>
            <a:srgbClr val="CC0066"/>
          </a:solidFill>
          <a:ln>
            <a:noFill/>
          </a:ln>
        </p:spPr>
        <p:txBody>
          <a:bodyPr spcFirstLastPara="1" wrap="square" lIns="91425" tIns="91425" rIns="91425" bIns="91425" anchor="t" anchorCtr="0">
            <a:spAutoFit/>
          </a:bodyPr>
          <a:lstStyle/>
          <a:p>
            <a:pPr lvl="0" algn="ctr">
              <a:lnSpc>
                <a:spcPct val="90000"/>
              </a:lnSpc>
            </a:pPr>
            <a:r>
              <a:rPr lang="zh-CN" altLang="en-US" sz="1600" b="1" dirty="0">
                <a:solidFill>
                  <a:schemeClr val="lt1"/>
                </a:solidFill>
                <a:latin typeface="Microsoft JhengHei"/>
                <a:ea typeface="Microsoft JhengHei"/>
                <a:cs typeface="Microsoft JhengHei"/>
                <a:sym typeface="Microsoft JhengHei"/>
              </a:rPr>
              <a:t>三成的打机者达成瘾程度
逾一成（</a:t>
            </a:r>
            <a:r>
              <a:rPr lang="en-US" altLang="zh-CN" sz="1600" b="1" dirty="0">
                <a:solidFill>
                  <a:schemeClr val="lt1"/>
                </a:solidFill>
                <a:latin typeface="Microsoft JhengHei"/>
                <a:ea typeface="Microsoft JhengHei"/>
                <a:cs typeface="Microsoft JhengHei"/>
                <a:sym typeface="Microsoft JhengHei"/>
              </a:rPr>
              <a:t>11%</a:t>
            </a:r>
            <a:r>
              <a:rPr lang="zh-CN" altLang="en-US" sz="1600" b="1" dirty="0">
                <a:solidFill>
                  <a:schemeClr val="lt1"/>
                </a:solidFill>
                <a:latin typeface="Microsoft JhengHei"/>
                <a:ea typeface="Microsoft JhengHei"/>
                <a:cs typeface="Microsoft JhengHei"/>
                <a:sym typeface="Microsoft JhengHei"/>
              </a:rPr>
              <a:t>）呈病态征状，包括不断增加打机时间，逃避不快的现实生活，</a:t>
            </a:r>
            <a:br>
              <a:rPr lang="zh-CN" altLang="en-US" sz="1600" b="1" dirty="0">
                <a:solidFill>
                  <a:schemeClr val="lt1"/>
                </a:solidFill>
                <a:latin typeface="Microsoft JhengHei"/>
                <a:ea typeface="Microsoft JhengHei"/>
                <a:cs typeface="Microsoft JhengHei"/>
                <a:sym typeface="Microsoft JhengHei"/>
              </a:rPr>
            </a:br>
            <a:r>
              <a:rPr lang="zh-CN" altLang="en-US" sz="1600" b="1" dirty="0">
                <a:solidFill>
                  <a:schemeClr val="lt1"/>
                </a:solidFill>
                <a:latin typeface="Microsoft JhengHei"/>
                <a:ea typeface="Microsoft JhengHei"/>
                <a:cs typeface="Microsoft JhengHei"/>
                <a:sym typeface="Microsoft JhengHei"/>
              </a:rPr>
              <a:t>忽略学业社交</a:t>
            </a:r>
            <a:endParaRPr sz="1600" b="1" dirty="0">
              <a:solidFill>
                <a:schemeClr val="lt1"/>
              </a:solidFill>
              <a:latin typeface="Microsoft JhengHei"/>
              <a:ea typeface="Microsoft JhengHei"/>
              <a:cs typeface="Microsoft JhengHei"/>
              <a:sym typeface="Microsoft JhengHei"/>
            </a:endParaRPr>
          </a:p>
        </p:txBody>
      </p:sp>
      <p:sp>
        <p:nvSpPr>
          <p:cNvPr id="202" name="Google Shape;202;p31"/>
          <p:cNvSpPr txBox="1"/>
          <p:nvPr/>
        </p:nvSpPr>
        <p:spPr>
          <a:xfrm>
            <a:off x="0" y="4663600"/>
            <a:ext cx="5775900" cy="338700"/>
          </a:xfrm>
          <a:prstGeom prst="rect">
            <a:avLst/>
          </a:prstGeom>
          <a:solidFill>
            <a:srgbClr val="BBD6EE"/>
          </a:solidFill>
          <a:ln>
            <a:noFill/>
          </a:ln>
        </p:spPr>
        <p:txBody>
          <a:bodyPr spcFirstLastPara="1" wrap="square" lIns="91425" tIns="91425" rIns="91425" bIns="91425" anchor="t" anchorCtr="0">
            <a:spAutoFit/>
          </a:bodyPr>
          <a:lstStyle/>
          <a:p>
            <a:pPr lvl="0"/>
            <a:r>
              <a:rPr lang="zh-CN" altLang="en-US" sz="1000" dirty="0"/>
              <a:t>资料来源： </a:t>
            </a:r>
            <a:r>
              <a:rPr lang="en-US" altLang="zh-CN" sz="1000" dirty="0"/>
              <a:t>2023 - </a:t>
            </a:r>
            <a:r>
              <a:rPr lang="zh-CN" altLang="en-US" sz="1000" dirty="0"/>
              <a:t>中学生打机行为调查研究 </a:t>
            </a:r>
            <a:r>
              <a:rPr lang="en-US" altLang="zh-CN" sz="1000" dirty="0"/>
              <a:t>- </a:t>
            </a:r>
            <a:r>
              <a:rPr lang="zh-CN" altLang="en-US" sz="1000" dirty="0"/>
              <a:t>亚洲防瘾学会与圣方济各大学汤罗凤贤社会科学院</a:t>
            </a:r>
            <a:endParaRPr sz="1000" dirty="0"/>
          </a:p>
        </p:txBody>
      </p:sp>
      <p:sp>
        <p:nvSpPr>
          <p:cNvPr id="203" name="Google Shape;203;p31"/>
          <p:cNvSpPr/>
          <p:nvPr/>
        </p:nvSpPr>
        <p:spPr>
          <a:xfrm>
            <a:off x="2759922" y="2927772"/>
            <a:ext cx="2057400" cy="1463700"/>
          </a:xfrm>
          <a:prstGeom prst="roundRect">
            <a:avLst>
              <a:gd name="adj" fmla="val 16667"/>
            </a:avLst>
          </a:prstGeom>
          <a:solidFill>
            <a:srgbClr val="FEE2EB">
              <a:alpha val="898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nSpc>
                <a:spcPct val="90000"/>
              </a:lnSpc>
            </a:pPr>
            <a:r>
              <a:rPr lang="zh-TW" sz="1800" b="1" dirty="0">
                <a:solidFill>
                  <a:schemeClr val="lt1"/>
                </a:solidFill>
                <a:highlight>
                  <a:srgbClr val="CC0066"/>
                </a:highlight>
                <a:latin typeface="Microsoft JhengHei"/>
                <a:ea typeface="Microsoft JhengHei"/>
                <a:cs typeface="Microsoft JhengHei"/>
                <a:sym typeface="Microsoft JhengHei"/>
              </a:rPr>
              <a:t>好</a:t>
            </a:r>
            <a:r>
              <a:rPr lang="zh-TW" altLang="en-US" sz="1800" b="1" dirty="0">
                <a:solidFill>
                  <a:schemeClr val="lt1"/>
                </a:solidFill>
                <a:highlight>
                  <a:srgbClr val="CC0066"/>
                </a:highlight>
                <a:latin typeface="Microsoft JhengHei"/>
                <a:ea typeface="Microsoft JhengHei"/>
                <a:sym typeface="Microsoft JhengHei"/>
              </a:rPr>
              <a:t>处</a:t>
            </a:r>
            <a:endParaRPr sz="1800" b="1" dirty="0">
              <a:solidFill>
                <a:schemeClr val="lt1"/>
              </a:solidFill>
              <a:highlight>
                <a:srgbClr val="CC0066"/>
              </a:highlight>
              <a:latin typeface="Microsoft JhengHei"/>
              <a:ea typeface="Microsoft JhengHei"/>
              <a:sym typeface="Microsoft JhengHei"/>
            </a:endParaRPr>
          </a:p>
          <a:p>
            <a:pPr lvl="0">
              <a:lnSpc>
                <a:spcPct val="90000"/>
              </a:lnSpc>
            </a:pPr>
            <a:r>
              <a:rPr lang="zh-TW" altLang="en-US" sz="1500" b="1" dirty="0">
                <a:solidFill>
                  <a:schemeClr val="dk1"/>
                </a:solidFill>
                <a:latin typeface="Microsoft JhengHei"/>
                <a:ea typeface="Microsoft JhengHei"/>
                <a:cs typeface="Microsoft JhengHei"/>
                <a:sym typeface="Microsoft JhengHei"/>
              </a:rPr>
              <a:t>生活更开心（</a:t>
            </a:r>
            <a:r>
              <a:rPr lang="zh-TW" sz="1500" b="1" dirty="0">
                <a:solidFill>
                  <a:schemeClr val="dk1"/>
                </a:solidFill>
                <a:latin typeface="Microsoft JhengHei"/>
                <a:ea typeface="Microsoft JhengHei"/>
                <a:cs typeface="Microsoft JhengHei"/>
                <a:sym typeface="Microsoft JhengHei"/>
              </a:rPr>
              <a:t>67%</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a:p>
            <a:pPr lvl="0">
              <a:lnSpc>
                <a:spcPct val="90000"/>
              </a:lnSpc>
            </a:pPr>
            <a:r>
              <a:rPr lang="zh-TW" altLang="en-US" sz="1500" b="1" dirty="0">
                <a:solidFill>
                  <a:schemeClr val="dk1"/>
                </a:solidFill>
                <a:latin typeface="Microsoft JhengHei"/>
                <a:ea typeface="Microsoft JhengHei"/>
                <a:cs typeface="Microsoft JhengHei"/>
                <a:sym typeface="Microsoft JhengHei"/>
              </a:rPr>
              <a:t>获得成功感（</a:t>
            </a:r>
            <a:r>
              <a:rPr lang="zh-TW" sz="1500" b="1" dirty="0">
                <a:solidFill>
                  <a:schemeClr val="dk1"/>
                </a:solidFill>
                <a:latin typeface="Microsoft JhengHei"/>
                <a:ea typeface="Microsoft JhengHei"/>
                <a:cs typeface="Microsoft JhengHei"/>
                <a:sym typeface="Microsoft JhengHei"/>
              </a:rPr>
              <a:t>53%</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a:p>
            <a:pPr lvl="0">
              <a:lnSpc>
                <a:spcPct val="90000"/>
              </a:lnSpc>
            </a:pPr>
            <a:r>
              <a:rPr lang="zh-TW" altLang="en-US" sz="1500" b="1" dirty="0">
                <a:solidFill>
                  <a:schemeClr val="dk1"/>
                </a:solidFill>
                <a:latin typeface="Microsoft JhengHei"/>
                <a:ea typeface="Microsoft JhengHei"/>
                <a:cs typeface="Microsoft JhengHei"/>
                <a:sym typeface="Microsoft JhengHei"/>
              </a:rPr>
              <a:t>更眼明手快（</a:t>
            </a:r>
            <a:r>
              <a:rPr lang="zh-TW" sz="1500" b="1" dirty="0">
                <a:solidFill>
                  <a:schemeClr val="dk1"/>
                </a:solidFill>
                <a:latin typeface="Microsoft JhengHei"/>
                <a:ea typeface="Microsoft JhengHei"/>
                <a:cs typeface="Microsoft JhengHei"/>
                <a:sym typeface="Microsoft JhengHei"/>
              </a:rPr>
              <a:t>52%</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a:p>
            <a:pPr lvl="0">
              <a:lnSpc>
                <a:spcPct val="90000"/>
              </a:lnSpc>
            </a:pPr>
            <a:r>
              <a:rPr lang="zh-TW" altLang="en-US" sz="1500" b="1" dirty="0">
                <a:solidFill>
                  <a:schemeClr val="dk1"/>
                </a:solidFill>
                <a:latin typeface="Microsoft JhengHei"/>
                <a:ea typeface="Microsoft JhengHei"/>
                <a:cs typeface="Microsoft JhengHei"/>
                <a:sym typeface="Microsoft JhengHei"/>
              </a:rPr>
              <a:t>认识新朋友（</a:t>
            </a:r>
            <a:r>
              <a:rPr lang="zh-TW" sz="1500" b="1" dirty="0">
                <a:solidFill>
                  <a:schemeClr val="dk1"/>
                </a:solidFill>
                <a:latin typeface="Microsoft JhengHei"/>
                <a:ea typeface="Microsoft JhengHei"/>
                <a:cs typeface="Microsoft JhengHei"/>
                <a:sym typeface="Microsoft JhengHei"/>
              </a:rPr>
              <a:t>51%</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a:p>
            <a:pPr lvl="0">
              <a:lnSpc>
                <a:spcPct val="90000"/>
              </a:lnSpc>
            </a:pPr>
            <a:r>
              <a:rPr lang="zh-TW" altLang="en-US" sz="1500" b="1" dirty="0">
                <a:solidFill>
                  <a:schemeClr val="dk1"/>
                </a:solidFill>
                <a:latin typeface="Microsoft JhengHei"/>
                <a:ea typeface="Microsoft JhengHei"/>
                <a:cs typeface="Microsoft JhengHei"/>
                <a:sym typeface="Microsoft JhengHei"/>
              </a:rPr>
              <a:t>思考更快捷（</a:t>
            </a:r>
            <a:r>
              <a:rPr lang="zh-TW" sz="1500" b="1" dirty="0">
                <a:solidFill>
                  <a:schemeClr val="dk1"/>
                </a:solidFill>
                <a:latin typeface="Microsoft JhengHei"/>
                <a:ea typeface="Microsoft JhengHei"/>
                <a:cs typeface="Microsoft JhengHei"/>
                <a:sym typeface="Microsoft JhengHei"/>
              </a:rPr>
              <a:t>42%</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p:txBody>
      </p:sp>
      <p:sp>
        <p:nvSpPr>
          <p:cNvPr id="204" name="Google Shape;204;p31"/>
          <p:cNvSpPr/>
          <p:nvPr/>
        </p:nvSpPr>
        <p:spPr>
          <a:xfrm>
            <a:off x="4838219" y="2787161"/>
            <a:ext cx="3348781" cy="1736700"/>
          </a:xfrm>
          <a:prstGeom prst="roundRect">
            <a:avLst>
              <a:gd name="adj" fmla="val 16667"/>
            </a:avLst>
          </a:prstGeom>
          <a:solidFill>
            <a:srgbClr val="E6B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nSpc>
                <a:spcPct val="90000"/>
              </a:lnSpc>
            </a:pPr>
            <a:r>
              <a:rPr lang="zh-TW" altLang="en-US" sz="1700" b="1" dirty="0">
                <a:solidFill>
                  <a:schemeClr val="lt1"/>
                </a:solidFill>
                <a:highlight>
                  <a:srgbClr val="660000"/>
                </a:highlight>
                <a:latin typeface="Microsoft JhengHei"/>
                <a:ea typeface="Microsoft JhengHei"/>
                <a:cs typeface="Microsoft JhengHei"/>
                <a:sym typeface="Microsoft JhengHei"/>
              </a:rPr>
              <a:t>负</a:t>
            </a:r>
            <a:r>
              <a:rPr lang="zh-TW" altLang="en-US" sz="1700" b="1" dirty="0">
                <a:solidFill>
                  <a:schemeClr val="lt1"/>
                </a:solidFill>
                <a:highlight>
                  <a:srgbClr val="660000"/>
                </a:highlight>
                <a:latin typeface="Microsoft JhengHei"/>
                <a:ea typeface="Microsoft JhengHei"/>
                <a:sym typeface="Microsoft JhengHei"/>
              </a:rPr>
              <a:t>面后果</a:t>
            </a:r>
            <a:endParaRPr sz="1700" b="1" dirty="0">
              <a:solidFill>
                <a:schemeClr val="lt1"/>
              </a:solidFill>
              <a:highlight>
                <a:srgbClr val="660000"/>
              </a:highlight>
              <a:latin typeface="Microsoft JhengHei"/>
              <a:ea typeface="Microsoft JhengHei"/>
              <a:sym typeface="Microsoft JhengHei"/>
            </a:endParaRPr>
          </a:p>
          <a:p>
            <a:pPr lvl="0">
              <a:lnSpc>
                <a:spcPct val="90000"/>
              </a:lnSpc>
            </a:pPr>
            <a:r>
              <a:rPr lang="zh-TW" altLang="en-US" sz="1500" b="1" dirty="0">
                <a:solidFill>
                  <a:schemeClr val="dk1"/>
                </a:solidFill>
                <a:latin typeface="Microsoft JhengHei"/>
                <a:ea typeface="Microsoft JhengHei"/>
                <a:cs typeface="Microsoft JhengHei"/>
                <a:sym typeface="Microsoft JhengHei"/>
              </a:rPr>
              <a:t>头</a:t>
            </a:r>
            <a:r>
              <a:rPr lang="zh-TW" altLang="en-US" sz="1500" b="1" dirty="0">
                <a:solidFill>
                  <a:schemeClr val="dk1"/>
                </a:solidFill>
                <a:latin typeface="Microsoft JhengHei"/>
                <a:ea typeface="Microsoft JhengHei"/>
              </a:rPr>
              <a:t>颈</a:t>
            </a:r>
            <a:r>
              <a:rPr lang="zh-TW" sz="1500" b="1" dirty="0">
                <a:solidFill>
                  <a:schemeClr val="dk1"/>
                </a:solidFill>
                <a:latin typeface="Microsoft JhengHei"/>
                <a:ea typeface="Microsoft JhengHei"/>
                <a:cs typeface="Microsoft JhengHei"/>
                <a:sym typeface="Microsoft JhengHei"/>
              </a:rPr>
              <a:t>痛楚</a:t>
            </a:r>
            <a:r>
              <a:rPr lang="zh-TW" altLang="en-US" sz="1500" b="1" dirty="0">
                <a:solidFill>
                  <a:schemeClr val="dk1"/>
                </a:solidFill>
                <a:latin typeface="Microsoft JhengHei"/>
                <a:ea typeface="Microsoft JhengHei"/>
                <a:cs typeface="Microsoft JhengHei"/>
                <a:sym typeface="Microsoft JhengHei"/>
              </a:rPr>
              <a:t>（</a:t>
            </a:r>
            <a:r>
              <a:rPr lang="zh-TW" sz="1500" b="1" dirty="0">
                <a:solidFill>
                  <a:schemeClr val="dk1"/>
                </a:solidFill>
                <a:latin typeface="Microsoft JhengHei"/>
                <a:ea typeface="Microsoft JhengHei"/>
                <a:cs typeface="Microsoft JhengHei"/>
                <a:sym typeface="Microsoft JhengHei"/>
              </a:rPr>
              <a:t>35%</a:t>
            </a:r>
            <a:r>
              <a:rPr lang="zh-TW" altLang="en-US" sz="1500" b="1" dirty="0">
                <a:solidFill>
                  <a:schemeClr val="dk1"/>
                </a:solidFill>
                <a:latin typeface="Microsoft JhengHei"/>
                <a:ea typeface="Microsoft JhengHei"/>
                <a:cs typeface="Microsoft JhengHei"/>
                <a:sym typeface="Microsoft JhengHei"/>
              </a:rPr>
              <a:t> ）</a:t>
            </a:r>
            <a:br>
              <a:rPr lang="zh-TW" sz="1500" b="1" dirty="0">
                <a:solidFill>
                  <a:schemeClr val="dk1"/>
                </a:solidFill>
                <a:latin typeface="Microsoft JhengHei"/>
                <a:ea typeface="Microsoft JhengHei"/>
                <a:cs typeface="Microsoft JhengHei"/>
                <a:sym typeface="Microsoft JhengHei"/>
              </a:rPr>
            </a:br>
            <a:r>
              <a:rPr lang="zh-TW" altLang="en-US" sz="1500" b="1" dirty="0">
                <a:solidFill>
                  <a:schemeClr val="dk1"/>
                </a:solidFill>
                <a:latin typeface="Microsoft JhengHei"/>
                <a:ea typeface="Microsoft JhengHei"/>
                <a:cs typeface="Microsoft JhengHei"/>
                <a:sym typeface="Microsoft JhengHei"/>
              </a:rPr>
              <a:t>学业</a:t>
            </a:r>
            <a:r>
              <a:rPr lang="zh-TW" sz="1500" b="1" dirty="0">
                <a:solidFill>
                  <a:schemeClr val="dk1"/>
                </a:solidFill>
                <a:latin typeface="Microsoft JhengHei"/>
                <a:ea typeface="Microsoft JhengHei"/>
                <a:cs typeface="Microsoft JhengHei"/>
                <a:sym typeface="Microsoft JhengHei"/>
              </a:rPr>
              <a:t>退步</a:t>
            </a:r>
            <a:r>
              <a:rPr lang="zh-TW" altLang="en-US" sz="1500" b="1" dirty="0">
                <a:solidFill>
                  <a:schemeClr val="dk1"/>
                </a:solidFill>
                <a:latin typeface="Microsoft JhengHei"/>
                <a:ea typeface="Microsoft JhengHei"/>
                <a:cs typeface="Microsoft JhengHei"/>
                <a:sym typeface="Microsoft JhengHei"/>
              </a:rPr>
              <a:t>（</a:t>
            </a:r>
            <a:r>
              <a:rPr lang="zh-TW" sz="1500" b="1" dirty="0">
                <a:solidFill>
                  <a:schemeClr val="dk1"/>
                </a:solidFill>
                <a:latin typeface="Microsoft JhengHei"/>
                <a:ea typeface="Microsoft JhengHei"/>
                <a:cs typeface="Microsoft JhengHei"/>
                <a:sym typeface="Microsoft JhengHei"/>
              </a:rPr>
              <a:t>35%</a:t>
            </a:r>
            <a:r>
              <a:rPr lang="zh-TW" altLang="en-US" sz="1500" b="1" dirty="0">
                <a:solidFill>
                  <a:schemeClr val="dk1"/>
                </a:solidFill>
                <a:latin typeface="Microsoft JhengHei"/>
                <a:ea typeface="Microsoft JhengHei"/>
                <a:cs typeface="Microsoft JhengHei"/>
                <a:sym typeface="Microsoft JhengHei"/>
              </a:rPr>
              <a:t> ） </a:t>
            </a:r>
            <a:r>
              <a:rPr lang="zh-TW" sz="1500" b="1" dirty="0">
                <a:solidFill>
                  <a:schemeClr val="dk1"/>
                </a:solidFill>
                <a:latin typeface="Microsoft JhengHei"/>
                <a:ea typeface="Microsoft JhengHei"/>
                <a:cs typeface="Microsoft JhengHei"/>
                <a:sym typeface="Microsoft JhengHei"/>
              </a:rPr>
              <a:t>，疲倦</a:t>
            </a:r>
            <a:r>
              <a:rPr lang="zh-TW" altLang="en-US" sz="1500" b="1" dirty="0">
                <a:solidFill>
                  <a:schemeClr val="dk1"/>
                </a:solidFill>
                <a:latin typeface="Microsoft JhengHei"/>
                <a:ea typeface="Microsoft JhengHei"/>
                <a:cs typeface="Microsoft JhengHei"/>
                <a:sym typeface="Microsoft JhengHei"/>
              </a:rPr>
              <a:t>（</a:t>
            </a:r>
            <a:r>
              <a:rPr lang="zh-TW" sz="1500" b="1" dirty="0">
                <a:solidFill>
                  <a:schemeClr val="dk1"/>
                </a:solidFill>
                <a:latin typeface="Microsoft JhengHei"/>
                <a:ea typeface="Microsoft JhengHei"/>
                <a:cs typeface="Microsoft JhengHei"/>
                <a:sym typeface="Microsoft JhengHei"/>
              </a:rPr>
              <a:t>34%</a:t>
            </a:r>
            <a:r>
              <a:rPr lang="zh-TW" altLang="en-US" sz="1500" b="1" dirty="0">
                <a:solidFill>
                  <a:schemeClr val="dk1"/>
                </a:solidFill>
                <a:latin typeface="Microsoft JhengHei"/>
                <a:ea typeface="Microsoft JhengHei"/>
                <a:cs typeface="Microsoft JhengHei"/>
                <a:sym typeface="Microsoft JhengHei"/>
              </a:rPr>
              <a:t> ）减少运动（</a:t>
            </a:r>
            <a:r>
              <a:rPr lang="zh-TW" sz="1500" b="1" dirty="0">
                <a:solidFill>
                  <a:schemeClr val="dk1"/>
                </a:solidFill>
                <a:latin typeface="Microsoft JhengHei"/>
                <a:ea typeface="Microsoft JhengHei"/>
                <a:cs typeface="Microsoft JhengHei"/>
                <a:sym typeface="Microsoft JhengHei"/>
              </a:rPr>
              <a:t>28%</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a:p>
            <a:pPr lvl="0">
              <a:lnSpc>
                <a:spcPct val="90000"/>
              </a:lnSpc>
            </a:pPr>
            <a:r>
              <a:rPr lang="zh-TW" altLang="en-US" sz="1500" b="1" dirty="0">
                <a:solidFill>
                  <a:schemeClr val="dk1"/>
                </a:solidFill>
                <a:latin typeface="Microsoft JhengHei"/>
                <a:ea typeface="Microsoft JhengHei"/>
                <a:cs typeface="Microsoft JhengHei"/>
                <a:sym typeface="Microsoft JhengHei"/>
              </a:rPr>
              <a:t>睡眠</a:t>
            </a:r>
            <a:r>
              <a:rPr lang="zh-TW" sz="1500" b="1" dirty="0">
                <a:solidFill>
                  <a:schemeClr val="dk1"/>
                </a:solidFill>
                <a:latin typeface="Microsoft JhengHei"/>
                <a:ea typeface="Microsoft JhengHei"/>
                <a:cs typeface="Microsoft JhengHei"/>
                <a:sym typeface="Microsoft JhengHei"/>
              </a:rPr>
              <a:t>不足</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27%</a:t>
            </a:r>
            <a:r>
              <a:rPr lang="zh-TW" altLang="en-US" sz="1500" b="1" dirty="0">
                <a:solidFill>
                  <a:schemeClr val="dk1"/>
                </a:solidFill>
                <a:latin typeface="Microsoft JhengHei"/>
                <a:ea typeface="Microsoft JhengHei"/>
                <a:cs typeface="Microsoft JhengHei"/>
                <a:sym typeface="Microsoft JhengHei"/>
              </a:rPr>
              <a:t> ）</a:t>
            </a:r>
            <a:br>
              <a:rPr lang="zh-TW" sz="1500" b="1" dirty="0">
                <a:solidFill>
                  <a:schemeClr val="dk1"/>
                </a:solidFill>
                <a:latin typeface="Microsoft JhengHei"/>
                <a:ea typeface="Microsoft JhengHei"/>
                <a:cs typeface="Microsoft JhengHei"/>
                <a:sym typeface="Microsoft JhengHei"/>
              </a:rPr>
            </a:br>
            <a:r>
              <a:rPr lang="zh-TW" sz="1500" b="1" dirty="0">
                <a:solidFill>
                  <a:schemeClr val="dk1"/>
                </a:solidFill>
                <a:latin typeface="Microsoft JhengHei"/>
                <a:ea typeface="Microsoft JhengHei"/>
                <a:cs typeface="Microsoft JhengHei"/>
                <a:sym typeface="Microsoft JhengHei"/>
              </a:rPr>
              <a:t>腰背痛</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26%</a:t>
            </a:r>
            <a:r>
              <a:rPr lang="zh-TW" altLang="en-US" sz="1500" b="1" dirty="0">
                <a:solidFill>
                  <a:schemeClr val="dk1"/>
                </a:solidFill>
                <a:latin typeface="Microsoft JhengHei"/>
                <a:ea typeface="Microsoft JhengHei"/>
                <a:cs typeface="Microsoft JhengHei"/>
                <a:sym typeface="Microsoft JhengHei"/>
              </a:rPr>
              <a:t> ） </a:t>
            </a:r>
            <a:r>
              <a:rPr lang="zh-TW" sz="1500" b="1" dirty="0">
                <a:solidFill>
                  <a:schemeClr val="dk1"/>
                </a:solidFill>
                <a:latin typeface="Microsoft JhengHei"/>
                <a:ea typeface="Microsoft JhengHei"/>
                <a:cs typeface="Microsoft JhengHei"/>
                <a:sym typeface="Microsoft JhengHei"/>
              </a:rPr>
              <a:t>，眼花</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25%</a:t>
            </a:r>
            <a:r>
              <a:rPr lang="zh-TW" altLang="en-US" sz="1500" b="1" dirty="0">
                <a:solidFill>
                  <a:schemeClr val="dk1"/>
                </a:solidFill>
                <a:latin typeface="Microsoft JhengHei"/>
                <a:ea typeface="Microsoft JhengHei"/>
                <a:cs typeface="Microsoft JhengHei"/>
                <a:sym typeface="Microsoft JhengHei"/>
              </a:rPr>
              <a:t> ）</a:t>
            </a:r>
            <a:br>
              <a:rPr lang="zh-TW" sz="1500" b="1" dirty="0">
                <a:solidFill>
                  <a:schemeClr val="dk1"/>
                </a:solidFill>
                <a:latin typeface="Microsoft JhengHei"/>
                <a:ea typeface="Microsoft JhengHei"/>
                <a:cs typeface="Microsoft JhengHei"/>
                <a:sym typeface="Microsoft JhengHei"/>
              </a:rPr>
            </a:br>
            <a:r>
              <a:rPr lang="zh-TW" sz="1500" b="1" dirty="0">
                <a:solidFill>
                  <a:schemeClr val="dk1"/>
                </a:solidFill>
                <a:latin typeface="Microsoft JhengHei"/>
                <a:ea typeface="Microsoft JhengHei"/>
                <a:cs typeface="Microsoft JhengHei"/>
                <a:sym typeface="Microsoft JhengHei"/>
              </a:rPr>
              <a:t>脾</a:t>
            </a:r>
            <a:r>
              <a:rPr lang="zh-TW" altLang="en-US" sz="1500" b="1" dirty="0">
                <a:solidFill>
                  <a:schemeClr val="dk1"/>
                </a:solidFill>
                <a:latin typeface="Microsoft JhengHei"/>
                <a:ea typeface="Microsoft JhengHei"/>
                <a:cs typeface="Microsoft JhengHei"/>
                <a:sym typeface="Microsoft JhengHei"/>
              </a:rPr>
              <a:t>气变差（ </a:t>
            </a:r>
            <a:r>
              <a:rPr lang="zh-TW" sz="1500" b="1" dirty="0">
                <a:solidFill>
                  <a:schemeClr val="dk1"/>
                </a:solidFill>
                <a:latin typeface="Microsoft JhengHei"/>
                <a:ea typeface="Microsoft JhengHei"/>
                <a:cs typeface="Microsoft JhengHei"/>
                <a:sym typeface="Microsoft JhengHei"/>
              </a:rPr>
              <a:t>23%</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 精神差</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23%</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跟人</a:t>
            </a:r>
            <a:r>
              <a:rPr lang="zh-TW" altLang="en-US" sz="1500" b="1" dirty="0">
                <a:solidFill>
                  <a:schemeClr val="dk1"/>
                </a:solidFill>
                <a:latin typeface="Microsoft JhengHei"/>
                <a:ea typeface="Microsoft JhengHei"/>
              </a:rPr>
              <a:t>争</a:t>
            </a:r>
            <a:r>
              <a:rPr lang="zh-TW" sz="1500" b="1" dirty="0">
                <a:solidFill>
                  <a:schemeClr val="dk1"/>
                </a:solidFill>
                <a:latin typeface="Microsoft JhengHei"/>
                <a:ea typeface="Microsoft JhengHei"/>
                <a:cs typeface="Microsoft JhengHei"/>
                <a:sym typeface="Microsoft JhengHei"/>
              </a:rPr>
              <a:t>吵</a:t>
            </a:r>
            <a:r>
              <a:rPr lang="zh-TW" altLang="en-US" sz="1500" b="1" dirty="0">
                <a:solidFill>
                  <a:schemeClr val="dk1"/>
                </a:solidFill>
                <a:latin typeface="Microsoft JhengHei"/>
                <a:ea typeface="Microsoft JhengHei"/>
                <a:cs typeface="Microsoft JhengHei"/>
                <a:sym typeface="Microsoft JhengHei"/>
              </a:rPr>
              <a:t>（ </a:t>
            </a:r>
            <a:r>
              <a:rPr lang="zh-TW" sz="1500" b="1" dirty="0">
                <a:solidFill>
                  <a:schemeClr val="dk1"/>
                </a:solidFill>
                <a:latin typeface="Microsoft JhengHei"/>
                <a:ea typeface="Microsoft JhengHei"/>
                <a:cs typeface="Microsoft JhengHei"/>
                <a:sym typeface="Microsoft JhengHei"/>
              </a:rPr>
              <a:t>21%</a:t>
            </a:r>
            <a:r>
              <a:rPr lang="zh-TW" altLang="en-US" sz="1500" b="1" dirty="0">
                <a:solidFill>
                  <a:schemeClr val="dk1"/>
                </a:solidFill>
                <a:latin typeface="Microsoft JhengHei"/>
                <a:ea typeface="Microsoft JhengHei"/>
                <a:cs typeface="Microsoft JhengHei"/>
                <a:sym typeface="Microsoft JhengHei"/>
              </a:rPr>
              <a:t> ）</a:t>
            </a:r>
            <a:endParaRPr sz="1500" b="1" dirty="0">
              <a:solidFill>
                <a:schemeClr val="dk1"/>
              </a:solidFill>
              <a:latin typeface="Microsoft JhengHei"/>
              <a:ea typeface="Microsoft JhengHei"/>
              <a:cs typeface="Microsoft JhengHei"/>
              <a:sym typeface="Microsoft JhengHei"/>
            </a:endParaRPr>
          </a:p>
        </p:txBody>
      </p:sp>
      <p:sp>
        <p:nvSpPr>
          <p:cNvPr id="205" name="Google Shape;205;p31"/>
          <p:cNvSpPr/>
          <p:nvPr/>
        </p:nvSpPr>
        <p:spPr>
          <a:xfrm>
            <a:off x="5775900" y="639700"/>
            <a:ext cx="2411100" cy="1155900"/>
          </a:xfrm>
          <a:prstGeom prst="roundRect">
            <a:avLst>
              <a:gd name="adj" fmla="val 16667"/>
            </a:avLst>
          </a:prstGeom>
          <a:solidFill>
            <a:srgbClr val="DAD2F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nSpc>
                <a:spcPct val="90000"/>
              </a:lnSpc>
            </a:pPr>
            <a:r>
              <a:rPr lang="zh-CN" altLang="en-US" sz="1700" b="1" dirty="0">
                <a:solidFill>
                  <a:schemeClr val="lt1"/>
                </a:solidFill>
                <a:highlight>
                  <a:srgbClr val="800080"/>
                </a:highlight>
                <a:latin typeface="Microsoft JhengHei"/>
                <a:ea typeface="Microsoft JhengHei"/>
                <a:cs typeface="Microsoft JhengHei"/>
                <a:sym typeface="Microsoft JhengHei"/>
              </a:rPr>
              <a:t>增加成瘾的风险因素</a:t>
            </a:r>
            <a:br>
              <a:rPr lang="zh-TW" sz="1700" b="1" dirty="0">
                <a:solidFill>
                  <a:srgbClr val="004AAD"/>
                </a:solidFill>
                <a:highlight>
                  <a:srgbClr val="BBD6EE"/>
                </a:highlight>
                <a:latin typeface="Microsoft JhengHei"/>
                <a:ea typeface="Microsoft JhengHei"/>
                <a:cs typeface="Microsoft JhengHei"/>
                <a:sym typeface="Microsoft JhengHei"/>
              </a:rPr>
            </a:br>
            <a:r>
              <a:rPr lang="zh-TW" sz="1500" b="1" dirty="0">
                <a:solidFill>
                  <a:schemeClr val="dk1"/>
                </a:solidFill>
                <a:latin typeface="Microsoft JhengHei"/>
                <a:ea typeface="Microsoft JhengHei"/>
                <a:cs typeface="Microsoft JhengHei"/>
                <a:sym typeface="Microsoft JhengHei"/>
              </a:rPr>
              <a:t>1. 自制力弱</a:t>
            </a:r>
            <a:endParaRPr sz="1500" b="1" dirty="0">
              <a:solidFill>
                <a:schemeClr val="dk1"/>
              </a:solidFill>
              <a:latin typeface="Microsoft JhengHei"/>
              <a:ea typeface="Microsoft JhengHei"/>
              <a:cs typeface="Microsoft JhengHei"/>
              <a:sym typeface="Microsoft JhengHei"/>
            </a:endParaRPr>
          </a:p>
          <a:p>
            <a:pPr marL="0" lvl="0" indent="0" algn="l" rtl="0">
              <a:lnSpc>
                <a:spcPct val="90000"/>
              </a:lnSpc>
              <a:spcBef>
                <a:spcPts val="0"/>
              </a:spcBef>
              <a:spcAft>
                <a:spcPts val="0"/>
              </a:spcAft>
              <a:buNone/>
            </a:pPr>
            <a:r>
              <a:rPr lang="zh-TW" sz="1500" b="1" dirty="0">
                <a:solidFill>
                  <a:schemeClr val="dk1"/>
                </a:solidFill>
                <a:latin typeface="Microsoft JhengHei"/>
                <a:ea typeface="Microsoft JhengHei"/>
                <a:cs typeface="Microsoft JhengHei"/>
                <a:sym typeface="Microsoft JhengHei"/>
              </a:rPr>
              <a:t>2. 自尊感低</a:t>
            </a:r>
            <a:endParaRPr sz="1500" b="1" dirty="0">
              <a:solidFill>
                <a:schemeClr val="dk1"/>
              </a:solidFill>
              <a:latin typeface="Microsoft JhengHei"/>
              <a:ea typeface="Microsoft JhengHei"/>
              <a:cs typeface="Microsoft JhengHei"/>
              <a:sym typeface="Microsoft JhengHei"/>
            </a:endParaRPr>
          </a:p>
          <a:p>
            <a:pPr lvl="0">
              <a:lnSpc>
                <a:spcPct val="90000"/>
              </a:lnSpc>
            </a:pPr>
            <a:r>
              <a:rPr lang="zh-TW" sz="1500" b="1" dirty="0">
                <a:solidFill>
                  <a:schemeClr val="dk1"/>
                </a:solidFill>
                <a:latin typeface="Microsoft JhengHei"/>
                <a:ea typeface="Microsoft JhengHei"/>
                <a:cs typeface="Microsoft JhengHei"/>
                <a:sym typeface="Microsoft JhengHei"/>
              </a:rPr>
              <a:t>3. </a:t>
            </a:r>
            <a:r>
              <a:rPr lang="zh-CN" altLang="en-US" sz="1500" b="1" dirty="0">
                <a:solidFill>
                  <a:schemeClr val="dk1"/>
                </a:solidFill>
                <a:latin typeface="Microsoft JhengHei"/>
                <a:ea typeface="Microsoft JhengHei"/>
                <a:cs typeface="Microsoft JhengHei"/>
                <a:sym typeface="Microsoft JhengHei"/>
              </a:rPr>
              <a:t>对生活缺乏满足感</a:t>
            </a:r>
            <a:endParaRPr sz="1500" b="1" dirty="0">
              <a:solidFill>
                <a:schemeClr val="dk1"/>
              </a:solidFill>
              <a:highlight>
                <a:srgbClr val="BBD6EE"/>
              </a:highlight>
              <a:latin typeface="Microsoft JhengHei"/>
              <a:ea typeface="Microsoft JhengHei"/>
              <a:cs typeface="Microsoft JhengHei"/>
              <a:sym typeface="Microsoft JhengHei"/>
            </a:endParaRPr>
          </a:p>
        </p:txBody>
      </p:sp>
      <p:sp>
        <p:nvSpPr>
          <p:cNvPr id="206" name="Google Shape;206;p31"/>
          <p:cNvSpPr/>
          <p:nvPr/>
        </p:nvSpPr>
        <p:spPr>
          <a:xfrm>
            <a:off x="4522175" y="1860000"/>
            <a:ext cx="3042600" cy="711900"/>
          </a:xfrm>
          <a:prstGeom prst="roundRect">
            <a:avLst>
              <a:gd name="adj" fmla="val 16667"/>
            </a:avLst>
          </a:prstGeom>
          <a:solidFill>
            <a:srgbClr val="E1EFD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lvl="0">
              <a:lnSpc>
                <a:spcPct val="90000"/>
              </a:lnSpc>
            </a:pPr>
            <a:r>
              <a:rPr lang="zh-TW" sz="1700" b="1" dirty="0">
                <a:solidFill>
                  <a:schemeClr val="lt1"/>
                </a:solidFill>
                <a:highlight>
                  <a:srgbClr val="385623"/>
                </a:highlight>
                <a:latin typeface="Microsoft JhengHei"/>
                <a:ea typeface="Microsoft JhengHei"/>
                <a:cs typeface="Microsoft JhengHei"/>
                <a:sym typeface="Microsoft JhengHei"/>
              </a:rPr>
              <a:t>打</a:t>
            </a:r>
            <a:r>
              <a:rPr lang="zh-TW" altLang="en-US" sz="1700" b="1" dirty="0">
                <a:solidFill>
                  <a:schemeClr val="lt1"/>
                </a:solidFill>
                <a:highlight>
                  <a:srgbClr val="385623"/>
                </a:highlight>
                <a:latin typeface="Microsoft JhengHei"/>
                <a:ea typeface="Microsoft JhengHei"/>
                <a:sym typeface="Microsoft JhengHei"/>
              </a:rPr>
              <a:t>机</a:t>
            </a:r>
            <a:r>
              <a:rPr lang="zh-TW" sz="1700" b="1" dirty="0">
                <a:solidFill>
                  <a:schemeClr val="lt1"/>
                </a:solidFill>
                <a:highlight>
                  <a:srgbClr val="385623"/>
                </a:highlight>
                <a:latin typeface="Microsoft JhengHei"/>
                <a:ea typeface="Microsoft JhengHei"/>
                <a:cs typeface="Microsoft JhengHei"/>
                <a:sym typeface="Microsoft JhengHei"/>
              </a:rPr>
              <a:t>模式</a:t>
            </a:r>
            <a:endParaRPr sz="1700" b="1" dirty="0">
              <a:solidFill>
                <a:schemeClr val="lt1"/>
              </a:solidFill>
              <a:highlight>
                <a:srgbClr val="385623"/>
              </a:highlight>
              <a:latin typeface="Microsoft JhengHei"/>
              <a:ea typeface="Microsoft JhengHei"/>
              <a:cs typeface="Microsoft JhengHei"/>
              <a:sym typeface="Microsoft JhengHei"/>
            </a:endParaRPr>
          </a:p>
          <a:p>
            <a:pPr lvl="0">
              <a:lnSpc>
                <a:spcPct val="90000"/>
              </a:lnSpc>
            </a:pPr>
            <a:r>
              <a:rPr lang="en-US" altLang="zh-CN" sz="1500" b="1" u="sng" dirty="0">
                <a:solidFill>
                  <a:schemeClr val="dk1"/>
                </a:solidFill>
                <a:latin typeface="Microsoft JhengHei"/>
                <a:ea typeface="Microsoft JhengHei"/>
                <a:cs typeface="Microsoft JhengHei"/>
                <a:sym typeface="Microsoft JhengHei"/>
              </a:rPr>
              <a:t>76%</a:t>
            </a:r>
            <a:r>
              <a:rPr lang="zh-CN" altLang="en-US" sz="1500" b="1" dirty="0">
                <a:solidFill>
                  <a:schemeClr val="dk1"/>
                </a:solidFill>
                <a:latin typeface="Microsoft JhengHei"/>
                <a:ea typeface="Microsoft JhengHei"/>
                <a:cs typeface="Microsoft JhengHei"/>
                <a:sym typeface="Microsoft JhengHei"/>
              </a:rPr>
              <a:t>喜欢玩</a:t>
            </a:r>
            <a:r>
              <a:rPr lang="zh-CN" altLang="en-US" sz="1500" b="1" u="sng" dirty="0">
                <a:solidFill>
                  <a:schemeClr val="dk1"/>
                </a:solidFill>
                <a:latin typeface="Microsoft JhengHei"/>
                <a:ea typeface="Microsoft JhengHei"/>
                <a:cs typeface="Microsoft JhengHei"/>
                <a:sym typeface="Microsoft JhengHei"/>
              </a:rPr>
              <a:t>多人同时参与</a:t>
            </a:r>
            <a:r>
              <a:rPr lang="zh-CN" altLang="en-US" sz="1500" b="1" dirty="0">
                <a:solidFill>
                  <a:schemeClr val="dk1"/>
                </a:solidFill>
                <a:latin typeface="Microsoft JhengHei"/>
                <a:ea typeface="Microsoft JhengHei"/>
                <a:cs typeface="Microsoft JhengHei"/>
                <a:sym typeface="Microsoft JhengHei"/>
              </a:rPr>
              <a:t>的游戏只有约三成爱独自打机</a:t>
            </a:r>
            <a:endParaRPr sz="1500" b="1" dirty="0">
              <a:solidFill>
                <a:schemeClr val="dk1"/>
              </a:solidFill>
              <a:latin typeface="Microsoft JhengHei"/>
              <a:ea typeface="Microsoft JhengHei"/>
              <a:cs typeface="Microsoft JhengHei"/>
              <a:sym typeface="Microsoft JhengHei"/>
            </a:endParaRPr>
          </a:p>
        </p:txBody>
      </p:sp>
      <p:sp>
        <p:nvSpPr>
          <p:cNvPr id="207" name="Google Shape;207;p31"/>
          <p:cNvSpPr/>
          <p:nvPr/>
        </p:nvSpPr>
        <p:spPr>
          <a:xfrm rot="9523668" flipH="1">
            <a:off x="1211572" y="2078717"/>
            <a:ext cx="615216" cy="230811"/>
          </a:xfrm>
          <a:prstGeom prst="rightArrow">
            <a:avLst>
              <a:gd name="adj1" fmla="val 53180"/>
              <a:gd name="adj2" fmla="val 50000"/>
            </a:avLst>
          </a:prstGeom>
          <a:solidFill>
            <a:srgbClr val="FFC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pic>
        <p:nvPicPr>
          <p:cNvPr id="208" name="Google Shape;208;p31"/>
          <p:cNvPicPr preferRelativeResize="0"/>
          <p:nvPr/>
        </p:nvPicPr>
        <p:blipFill>
          <a:blip r:embed="rId3">
            <a:alphaModFix/>
          </a:blip>
          <a:stretch>
            <a:fillRect/>
          </a:stretch>
        </p:blipFill>
        <p:spPr>
          <a:xfrm>
            <a:off x="8273525" y="1018900"/>
            <a:ext cx="533075" cy="776700"/>
          </a:xfrm>
          <a:prstGeom prst="rect">
            <a:avLst/>
          </a:prstGeom>
          <a:noFill/>
          <a:ln>
            <a:noFill/>
          </a:ln>
        </p:spPr>
      </p:pic>
      <p:pic>
        <p:nvPicPr>
          <p:cNvPr id="209" name="Google Shape;209;p31"/>
          <p:cNvPicPr preferRelativeResize="0"/>
          <p:nvPr/>
        </p:nvPicPr>
        <p:blipFill>
          <a:blip r:embed="rId4">
            <a:alphaModFix/>
          </a:blip>
          <a:stretch>
            <a:fillRect/>
          </a:stretch>
        </p:blipFill>
        <p:spPr>
          <a:xfrm>
            <a:off x="7621000" y="1860000"/>
            <a:ext cx="877200" cy="877200"/>
          </a:xfrm>
          <a:prstGeom prst="rect">
            <a:avLst/>
          </a:prstGeom>
          <a:noFill/>
          <a:ln>
            <a:noFill/>
          </a:ln>
        </p:spPr>
      </p:pic>
      <p:pic>
        <p:nvPicPr>
          <p:cNvPr id="210" name="Google Shape;210;p31"/>
          <p:cNvPicPr preferRelativeResize="0"/>
          <p:nvPr/>
        </p:nvPicPr>
        <p:blipFill>
          <a:blip r:embed="rId5">
            <a:alphaModFix/>
          </a:blip>
          <a:stretch>
            <a:fillRect/>
          </a:stretch>
        </p:blipFill>
        <p:spPr>
          <a:xfrm>
            <a:off x="8300691" y="3100238"/>
            <a:ext cx="877200" cy="877200"/>
          </a:xfrm>
          <a:prstGeom prst="rect">
            <a:avLst/>
          </a:prstGeom>
          <a:noFill/>
          <a:ln>
            <a:noFill/>
          </a:ln>
        </p:spPr>
      </p:pic>
      <p:pic>
        <p:nvPicPr>
          <p:cNvPr id="211" name="Google Shape;211;p31"/>
          <p:cNvPicPr preferRelativeResize="0"/>
          <p:nvPr/>
        </p:nvPicPr>
        <p:blipFill>
          <a:blip r:embed="rId6">
            <a:alphaModFix/>
          </a:blip>
          <a:stretch>
            <a:fillRect/>
          </a:stretch>
        </p:blipFill>
        <p:spPr>
          <a:xfrm>
            <a:off x="-17401" y="3118324"/>
            <a:ext cx="993599" cy="877200"/>
          </a:xfrm>
          <a:prstGeom prst="rect">
            <a:avLst/>
          </a:prstGeom>
          <a:noFill/>
          <a:ln>
            <a:noFill/>
          </a:ln>
        </p:spPr>
      </p:pic>
      <p:sp>
        <p:nvSpPr>
          <p:cNvPr id="19" name="Google Shape;149;p27">
            <a:extLst>
              <a:ext uri="{FF2B5EF4-FFF2-40B4-BE49-F238E27FC236}">
                <a16:creationId xmlns:a16="http://schemas.microsoft.com/office/drawing/2014/main" id="{165C5ABA-8570-48C5-8C9F-AD512BAEDDAA}"/>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2"/>
          <p:cNvSpPr/>
          <p:nvPr/>
        </p:nvSpPr>
        <p:spPr>
          <a:xfrm rot="5400000">
            <a:off x="2584350" y="-536804"/>
            <a:ext cx="1381496" cy="6550194"/>
          </a:xfrm>
          <a:prstGeom prst="round2SameRect">
            <a:avLst>
              <a:gd name="adj1" fmla="val 16667"/>
              <a:gd name="adj2" fmla="val 0"/>
            </a:avLst>
          </a:prstGeom>
          <a:solidFill>
            <a:srgbClr val="C5F1FA"/>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17" name="Google Shape;217;p32"/>
          <p:cNvSpPr/>
          <p:nvPr/>
        </p:nvSpPr>
        <p:spPr>
          <a:xfrm rot="5400000">
            <a:off x="2778599" y="-1214491"/>
            <a:ext cx="1596640" cy="7153837"/>
          </a:xfrm>
          <a:prstGeom prst="round2SameRect">
            <a:avLst>
              <a:gd name="adj1" fmla="val 16667"/>
              <a:gd name="adj2" fmla="val 0"/>
            </a:avLst>
          </a:prstGeom>
          <a:solidFill>
            <a:srgbClr val="004AAD">
              <a:alpha val="98823"/>
            </a:srgbClr>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218" name="Google Shape;218;p32"/>
          <p:cNvSpPr txBox="1"/>
          <p:nvPr/>
        </p:nvSpPr>
        <p:spPr>
          <a:xfrm>
            <a:off x="9277" y="1465153"/>
            <a:ext cx="6842740" cy="1596641"/>
          </a:xfrm>
          <a:prstGeom prst="rect">
            <a:avLst/>
          </a:prstGeom>
          <a:noFill/>
          <a:ln>
            <a:noFill/>
          </a:ln>
        </p:spPr>
        <p:txBody>
          <a:bodyPr spcFirstLastPara="1" wrap="square" lIns="68575" tIns="34275" rIns="68575" bIns="34275" anchor="ctr" anchorCtr="0">
            <a:noAutofit/>
          </a:bodyPr>
          <a:lstStyle/>
          <a:p>
            <a:pPr lvl="0" algn="ctr"/>
            <a:r>
              <a:rPr lang="zh-TW" altLang="en-US" sz="3300" b="1" dirty="0">
                <a:solidFill>
                  <a:schemeClr val="lt1"/>
                </a:solidFill>
                <a:latin typeface="Microsoft JhengHei"/>
                <a:ea typeface="Microsoft JhengHei"/>
                <a:cs typeface="Microsoft JhengHei"/>
                <a:sym typeface="Microsoft JhengHei"/>
              </a:rPr>
              <a:t>环节二</a:t>
            </a:r>
            <a:br>
              <a:rPr lang="en-US" altLang="zh-TW" sz="3300" b="1" i="0" u="none" strike="noStrike" cap="none" dirty="0">
                <a:solidFill>
                  <a:schemeClr val="lt1"/>
                </a:solidFill>
                <a:latin typeface="Microsoft JhengHei"/>
                <a:ea typeface="Microsoft JhengHei"/>
                <a:cs typeface="Microsoft JhengHei"/>
                <a:sym typeface="Microsoft JhengHei"/>
              </a:rPr>
            </a:br>
            <a:r>
              <a:rPr lang="zh-CN" altLang="en-US" sz="2600" b="1" dirty="0">
                <a:solidFill>
                  <a:schemeClr val="lt1"/>
                </a:solidFill>
                <a:latin typeface="Microsoft JhengHei"/>
                <a:ea typeface="Microsoft JhengHei"/>
                <a:cs typeface="Microsoft JhengHei"/>
                <a:sym typeface="Microsoft JhengHei"/>
              </a:rPr>
              <a:t>上网成瘾及游戏障碍的征状及脑部的变化</a:t>
            </a:r>
            <a:br>
              <a:rPr lang="en-US" altLang="zh-TW" sz="2600" b="1" i="0" u="none" strike="noStrike" cap="none" dirty="0">
                <a:solidFill>
                  <a:schemeClr val="lt1"/>
                </a:solidFill>
                <a:latin typeface="Microsoft JhengHei"/>
                <a:ea typeface="Microsoft JhengHei"/>
                <a:cs typeface="Microsoft JhengHei"/>
                <a:sym typeface="Microsoft JhengHei"/>
              </a:rPr>
            </a:br>
            <a:r>
              <a:rPr lang="en-US" altLang="zh-CN" b="1" dirty="0">
                <a:solidFill>
                  <a:schemeClr val="lt1"/>
                </a:solidFill>
                <a:latin typeface="Microsoft JhengHei"/>
                <a:ea typeface="Microsoft JhengHei"/>
                <a:sym typeface="Microsoft JhengHei"/>
              </a:rPr>
              <a:t>1. </a:t>
            </a:r>
            <a:r>
              <a:rPr lang="zh-CN" altLang="en-US" b="1" dirty="0">
                <a:solidFill>
                  <a:schemeClr val="lt1"/>
                </a:solidFill>
                <a:latin typeface="Microsoft JhengHei"/>
                <a:ea typeface="Microsoft JhengHei"/>
                <a:sym typeface="Microsoft JhengHei"/>
              </a:rPr>
              <a:t>认识上网成瘾的定义、征状、脑部的变化、成因及影响
</a:t>
            </a:r>
            <a:r>
              <a:rPr lang="en-US" altLang="zh-CN" b="1" dirty="0">
                <a:solidFill>
                  <a:schemeClr val="lt1"/>
                </a:solidFill>
                <a:latin typeface="Microsoft JhengHei"/>
                <a:ea typeface="Microsoft JhengHei"/>
                <a:sym typeface="Microsoft JhengHei"/>
              </a:rPr>
              <a:t>2. </a:t>
            </a:r>
            <a:r>
              <a:rPr lang="zh-CN" altLang="en-US" b="1" dirty="0">
                <a:solidFill>
                  <a:schemeClr val="lt1"/>
                </a:solidFill>
                <a:latin typeface="Microsoft JhengHei"/>
                <a:ea typeface="Microsoft JhengHei"/>
                <a:sym typeface="Microsoft JhengHei"/>
              </a:rPr>
              <a:t>游戏障碍的定义及其他沉溺上网行为的种类</a:t>
            </a:r>
            <a:endParaRPr b="1" dirty="0">
              <a:solidFill>
                <a:schemeClr val="lt1"/>
              </a:solidFill>
              <a:latin typeface="Microsoft JhengHei"/>
              <a:ea typeface="Microsoft JhengHei"/>
              <a:sym typeface="Microsoft JhengHei"/>
            </a:endParaRPr>
          </a:p>
        </p:txBody>
      </p:sp>
      <p:sp>
        <p:nvSpPr>
          <p:cNvPr id="220" name="Google Shape;220;p32"/>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8</a:t>
            </a:fld>
            <a:endParaRPr/>
          </a:p>
        </p:txBody>
      </p:sp>
      <p:sp>
        <p:nvSpPr>
          <p:cNvPr id="7" name="Google Shape;149;p27">
            <a:extLst>
              <a:ext uri="{FF2B5EF4-FFF2-40B4-BE49-F238E27FC236}">
                <a16:creationId xmlns:a16="http://schemas.microsoft.com/office/drawing/2014/main" id="{A0419E62-AE1A-4CE3-BA6C-BF46EDC70E3C}"/>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a:extLst>
            <a:ext uri="{FF2B5EF4-FFF2-40B4-BE49-F238E27FC236}">
              <a16:creationId xmlns:a16="http://schemas.microsoft.com/office/drawing/2014/main" id="{50461923-1A79-ABF5-610D-2B6281742ECA}"/>
            </a:ext>
          </a:extLst>
        </p:cNvPr>
        <p:cNvGrpSpPr/>
        <p:nvPr/>
      </p:nvGrpSpPr>
      <p:grpSpPr>
        <a:xfrm>
          <a:off x="0" y="0"/>
          <a:ext cx="0" cy="0"/>
          <a:chOff x="0" y="0"/>
          <a:chExt cx="0" cy="0"/>
        </a:xfrm>
      </p:grpSpPr>
      <p:sp>
        <p:nvSpPr>
          <p:cNvPr id="226" name="Google Shape;226;p33">
            <a:extLst>
              <a:ext uri="{FF2B5EF4-FFF2-40B4-BE49-F238E27FC236}">
                <a16:creationId xmlns:a16="http://schemas.microsoft.com/office/drawing/2014/main" id="{111084D1-FFD5-9982-BDA3-DFAAE4BE545D}"/>
              </a:ext>
            </a:extLst>
          </p:cNvPr>
          <p:cNvSpPr txBox="1">
            <a:spLocks noGrp="1"/>
          </p:cNvSpPr>
          <p:nvPr>
            <p:ph type="body" idx="1"/>
          </p:nvPr>
        </p:nvSpPr>
        <p:spPr>
          <a:xfrm>
            <a:off x="977462" y="1543112"/>
            <a:ext cx="7537888" cy="3263504"/>
          </a:xfrm>
          <a:prstGeom prst="rect">
            <a:avLst/>
          </a:prstGeom>
          <a:noFill/>
          <a:ln>
            <a:noFill/>
          </a:ln>
        </p:spPr>
        <p:txBody>
          <a:bodyPr spcFirstLastPara="1" wrap="square" lIns="68575" tIns="34275" rIns="68575" bIns="34275" anchor="t" anchorCtr="0">
            <a:noAutofit/>
          </a:bodyPr>
          <a:lstStyle/>
          <a:p>
            <a:pPr marL="1112" lvl="0" indent="0">
              <a:lnSpc>
                <a:spcPct val="120000"/>
              </a:lnSpc>
              <a:spcBef>
                <a:spcPts val="0"/>
              </a:spcBef>
              <a:buClr>
                <a:srgbClr val="1F3864"/>
              </a:buClr>
              <a:buSzPct val="100000"/>
              <a:buNone/>
            </a:pPr>
            <a:r>
              <a:rPr lang="zh-CN" altLang="en-US" sz="2300" b="1" dirty="0">
                <a:solidFill>
                  <a:srgbClr val="1F3864"/>
                </a:solidFill>
                <a:latin typeface="Microsoft JhengHei"/>
                <a:ea typeface="Microsoft JhengHei"/>
                <a:cs typeface="Microsoft JhengHei"/>
                <a:sym typeface="Microsoft JhengHei"/>
              </a:rPr>
              <a:t>引导问题（小组讨论或全体分享</a:t>
            </a:r>
            <a:r>
              <a:rPr lang="zh-TW" altLang="en-US" sz="2300" b="1" dirty="0">
                <a:solidFill>
                  <a:srgbClr val="1F3864"/>
                </a:solidFill>
                <a:latin typeface="Microsoft JhengHei"/>
                <a:ea typeface="Microsoft JhengHei"/>
                <a:cs typeface="Microsoft JhengHei"/>
                <a:sym typeface="Microsoft JhengHei"/>
              </a:rPr>
              <a:t>）</a:t>
            </a:r>
            <a:endParaRPr lang="en-HK" altLang="zh-TW" sz="2300" b="1" dirty="0">
              <a:solidFill>
                <a:srgbClr val="1F3864"/>
              </a:solidFill>
              <a:latin typeface="Microsoft JhengHei"/>
              <a:ea typeface="Microsoft JhengHei"/>
              <a:cs typeface="Microsoft JhengHei"/>
              <a:sym typeface="Microsoft JhengHei"/>
            </a:endParaRPr>
          </a:p>
          <a:p>
            <a:pPr marL="458312" lvl="0" indent="-457200">
              <a:lnSpc>
                <a:spcPct val="120000"/>
              </a:lnSpc>
              <a:spcBef>
                <a:spcPts val="0"/>
              </a:spcBef>
              <a:buClr>
                <a:srgbClr val="1F3864"/>
              </a:buClr>
              <a:buSzPct val="100000"/>
              <a:buFont typeface="+mj-lt"/>
              <a:buAutoNum type="arabicPeriod"/>
            </a:pPr>
            <a:r>
              <a:rPr lang="zh-CN" altLang="en-US" sz="2000" b="1" dirty="0">
                <a:solidFill>
                  <a:srgbClr val="1F3864"/>
                </a:solidFill>
              </a:rPr>
              <a:t>子女每日平均用多少时间上网？</a:t>
            </a:r>
            <a:endParaRPr lang="en-US" altLang="zh-CN" sz="2000" b="1" dirty="0">
              <a:solidFill>
                <a:srgbClr val="1F3864"/>
              </a:solidFill>
            </a:endParaRPr>
          </a:p>
          <a:p>
            <a:pPr marL="458312" lvl="0" indent="-457200">
              <a:lnSpc>
                <a:spcPct val="120000"/>
              </a:lnSpc>
              <a:spcBef>
                <a:spcPts val="0"/>
              </a:spcBef>
              <a:buClr>
                <a:srgbClr val="1F3864"/>
              </a:buClr>
              <a:buSzPct val="100000"/>
              <a:buFont typeface="+mj-lt"/>
              <a:buAutoNum type="arabicPeriod"/>
            </a:pPr>
            <a:r>
              <a:rPr lang="zh-CN" altLang="en-US" sz="2000" b="1" dirty="0">
                <a:solidFill>
                  <a:srgbClr val="1F3864"/>
                </a:solidFill>
              </a:rPr>
              <a:t>子女上网做什么？打机？做功课？社交网站？看短片？购物？</a:t>
            </a:r>
            <a:endParaRPr lang="en-HK" altLang="zh-TW" sz="2000" b="1" dirty="0">
              <a:solidFill>
                <a:srgbClr val="1F3864"/>
              </a:solidFill>
              <a:sym typeface="Microsoft JhengHei"/>
            </a:endParaRPr>
          </a:p>
          <a:p>
            <a:pPr marL="458312" lvl="0" indent="-457200">
              <a:lnSpc>
                <a:spcPct val="120000"/>
              </a:lnSpc>
              <a:spcBef>
                <a:spcPts val="0"/>
              </a:spcBef>
              <a:buClr>
                <a:srgbClr val="1F3864"/>
              </a:buClr>
              <a:buSzPct val="100000"/>
              <a:buFont typeface="+mj-lt"/>
              <a:buAutoNum type="arabicPeriod"/>
            </a:pPr>
            <a:r>
              <a:rPr lang="zh-CN" altLang="en-US" sz="2000" b="1" dirty="0">
                <a:solidFill>
                  <a:srgbClr val="1F3864"/>
                </a:solidFill>
              </a:rPr>
              <a:t>你认为子女为什会沉迷上网</a:t>
            </a:r>
            <a:r>
              <a:rPr lang="zh-TW" altLang="en-US" sz="2000" b="1" dirty="0">
                <a:solidFill>
                  <a:srgbClr val="1F3864"/>
                </a:solidFill>
                <a:sym typeface="Microsoft JhengHei"/>
              </a:rPr>
              <a:t>？</a:t>
            </a:r>
            <a:endParaRPr lang="en-HK" altLang="zh-TW" sz="2000" b="1" dirty="0">
              <a:solidFill>
                <a:srgbClr val="1F3864"/>
              </a:solidFill>
              <a:sym typeface="Microsoft JhengHei"/>
            </a:endParaRPr>
          </a:p>
          <a:p>
            <a:pPr marL="458312" indent="-457200">
              <a:lnSpc>
                <a:spcPct val="120000"/>
              </a:lnSpc>
              <a:spcBef>
                <a:spcPts val="0"/>
              </a:spcBef>
              <a:buClr>
                <a:srgbClr val="1F3864"/>
              </a:buClr>
              <a:buSzPct val="100000"/>
              <a:buFont typeface="+mj-lt"/>
              <a:buAutoNum type="arabicPeriod"/>
            </a:pPr>
            <a:r>
              <a:rPr lang="zh-CN" altLang="en-US" sz="2000" b="1" dirty="0">
                <a:solidFill>
                  <a:srgbClr val="1F3864"/>
                </a:solidFill>
              </a:rPr>
              <a:t>子女有哪些上网习惯</a:t>
            </a:r>
            <a:r>
              <a:rPr lang="zh-TW" altLang="en-US" sz="2000" b="1" dirty="0">
                <a:solidFill>
                  <a:srgbClr val="1F3864"/>
                </a:solidFill>
                <a:sym typeface="Microsoft JhengHei"/>
              </a:rPr>
              <a:t>／</a:t>
            </a:r>
            <a:r>
              <a:rPr lang="zh-CN" altLang="en-US" sz="2000" b="1" dirty="0">
                <a:solidFill>
                  <a:srgbClr val="1F3864"/>
                </a:solidFill>
              </a:rPr>
              <a:t>行为</a:t>
            </a:r>
            <a:r>
              <a:rPr lang="zh-TW" altLang="en-US" sz="2000" b="1" dirty="0">
                <a:solidFill>
                  <a:srgbClr val="1F3864"/>
                </a:solidFill>
                <a:sym typeface="Microsoft JhengHei"/>
              </a:rPr>
              <a:t>／</a:t>
            </a:r>
            <a:r>
              <a:rPr lang="zh-CN" altLang="en-US" sz="2000" b="1" dirty="0">
                <a:solidFill>
                  <a:srgbClr val="1F3864"/>
                </a:solidFill>
              </a:rPr>
              <a:t>身心反应会让你担心</a:t>
            </a:r>
            <a:r>
              <a:rPr lang="zh-TW" altLang="en-US" sz="2000" b="1" dirty="0">
                <a:solidFill>
                  <a:srgbClr val="1F3864"/>
                </a:solidFill>
                <a:sym typeface="Microsoft JhengHei"/>
              </a:rPr>
              <a:t>？</a:t>
            </a:r>
            <a:endParaRPr lang="en-HK" altLang="zh-TW" sz="2000" b="1" dirty="0">
              <a:solidFill>
                <a:srgbClr val="1F3864"/>
              </a:solidFill>
            </a:endParaRPr>
          </a:p>
          <a:p>
            <a:pPr marL="458312" indent="-457200">
              <a:lnSpc>
                <a:spcPct val="120000"/>
              </a:lnSpc>
              <a:spcBef>
                <a:spcPts val="0"/>
              </a:spcBef>
              <a:buClr>
                <a:srgbClr val="1F3864"/>
              </a:buClr>
              <a:buSzPct val="100000"/>
              <a:buFont typeface="+mj-lt"/>
              <a:buAutoNum type="arabicPeriod"/>
            </a:pPr>
            <a:r>
              <a:rPr lang="zh-CN" altLang="en-US" sz="2000" b="1" dirty="0">
                <a:solidFill>
                  <a:srgbClr val="1F3864"/>
                </a:solidFill>
              </a:rPr>
              <a:t>你认为子女有这些上网习惯</a:t>
            </a:r>
            <a:r>
              <a:rPr lang="zh-TW" altLang="en-US" sz="2000" b="1" dirty="0">
                <a:solidFill>
                  <a:srgbClr val="1F3864"/>
                </a:solidFill>
                <a:sym typeface="Microsoft JhengHei"/>
              </a:rPr>
              <a:t>／</a:t>
            </a:r>
            <a:r>
              <a:rPr lang="zh-CN" altLang="en-US" sz="2000" b="1" dirty="0">
                <a:solidFill>
                  <a:srgbClr val="1F3864"/>
                </a:solidFill>
              </a:rPr>
              <a:t>行为</a:t>
            </a:r>
            <a:r>
              <a:rPr lang="zh-TW" altLang="en-US" sz="2000" b="1" dirty="0">
                <a:solidFill>
                  <a:srgbClr val="1F3864"/>
                </a:solidFill>
                <a:sym typeface="Microsoft JhengHei"/>
              </a:rPr>
              <a:t>／</a:t>
            </a:r>
            <a:r>
              <a:rPr lang="zh-CN" altLang="en-US" sz="2000" b="1" dirty="0">
                <a:solidFill>
                  <a:srgbClr val="1F3864"/>
                </a:solidFill>
              </a:rPr>
              <a:t>身心反应，是否已是上网成瘾？如否，你觉得什么征状才是上网成瘾？</a:t>
            </a:r>
            <a:endParaRPr lang="en-HK" altLang="zh-TW" sz="2000" b="1" dirty="0">
              <a:solidFill>
                <a:srgbClr val="1F3864"/>
              </a:solidFill>
              <a:sym typeface="Microsoft JhengHei"/>
            </a:endParaRPr>
          </a:p>
        </p:txBody>
      </p:sp>
      <p:sp>
        <p:nvSpPr>
          <p:cNvPr id="228" name="Google Shape;228;p33">
            <a:extLst>
              <a:ext uri="{FF2B5EF4-FFF2-40B4-BE49-F238E27FC236}">
                <a16:creationId xmlns:a16="http://schemas.microsoft.com/office/drawing/2014/main" id="{3FD0987A-3BF0-EBFA-9C94-0BF7BD6CF492}"/>
              </a:ext>
            </a:extLst>
          </p:cNvPr>
          <p:cNvSpPr/>
          <p:nvPr/>
        </p:nvSpPr>
        <p:spPr>
          <a:xfrm>
            <a:off x="3041668" y="663479"/>
            <a:ext cx="3579300" cy="571200"/>
          </a:xfrm>
          <a:prstGeom prst="roundRect">
            <a:avLst>
              <a:gd name="adj" fmla="val 16667"/>
            </a:avLst>
          </a:prstGeom>
          <a:solidFill>
            <a:srgbClr val="004AAD">
              <a:alpha val="80000"/>
            </a:srgbClr>
          </a:solidFill>
          <a:ln>
            <a:noFill/>
          </a:ln>
          <a:effectLst>
            <a:outerShdw blurRad="50800" dist="38100" dir="2700000" algn="tl" rotWithShape="0">
              <a:srgbClr val="000000">
                <a:alpha val="40000"/>
              </a:srgbClr>
            </a:outerShdw>
          </a:effectLst>
        </p:spPr>
        <p:txBody>
          <a:bodyPr spcFirstLastPara="1" wrap="square" lIns="68575" tIns="34275" rIns="68575" bIns="34275" anchor="ctr" anchorCtr="0">
            <a:noAutofit/>
          </a:bodyPr>
          <a:lstStyle/>
          <a:p>
            <a:pPr lvl="0" algn="ctr"/>
            <a:r>
              <a:rPr lang="zh-TW" altLang="en-US" sz="3300" b="1" dirty="0">
                <a:solidFill>
                  <a:schemeClr val="lt1"/>
                </a:solidFill>
                <a:latin typeface="Microsoft JhengHei"/>
                <a:ea typeface="Microsoft JhengHei"/>
                <a:sym typeface="Calibri"/>
              </a:rPr>
              <a:t>小组讨论</a:t>
            </a:r>
            <a:endParaRPr sz="3300" b="1" dirty="0">
              <a:solidFill>
                <a:schemeClr val="lt1"/>
              </a:solidFill>
              <a:latin typeface="Microsoft JhengHei"/>
              <a:ea typeface="Microsoft JhengHei"/>
              <a:sym typeface="Calibri"/>
            </a:endParaRPr>
          </a:p>
        </p:txBody>
      </p:sp>
      <p:sp>
        <p:nvSpPr>
          <p:cNvPr id="230" name="Google Shape;230;p33">
            <a:extLst>
              <a:ext uri="{FF2B5EF4-FFF2-40B4-BE49-F238E27FC236}">
                <a16:creationId xmlns:a16="http://schemas.microsoft.com/office/drawing/2014/main" id="{93859A61-EC21-6CB9-BC1A-CDDC1EC13D87}"/>
              </a:ext>
            </a:extLst>
          </p:cNvPr>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zh-TW"/>
              <a:t>9</a:t>
            </a:fld>
            <a:endParaRPr/>
          </a:p>
        </p:txBody>
      </p:sp>
      <p:pic>
        <p:nvPicPr>
          <p:cNvPr id="231" name="Google Shape;231;p33">
            <a:extLst>
              <a:ext uri="{FF2B5EF4-FFF2-40B4-BE49-F238E27FC236}">
                <a16:creationId xmlns:a16="http://schemas.microsoft.com/office/drawing/2014/main" id="{CB725BC5-9754-95A9-7BB4-676166EC7EF0}"/>
              </a:ext>
            </a:extLst>
          </p:cNvPr>
          <p:cNvPicPr preferRelativeResize="0"/>
          <p:nvPr/>
        </p:nvPicPr>
        <p:blipFill>
          <a:blip r:embed="rId3">
            <a:alphaModFix/>
          </a:blip>
          <a:stretch>
            <a:fillRect/>
          </a:stretch>
        </p:blipFill>
        <p:spPr>
          <a:xfrm>
            <a:off x="1150488" y="73850"/>
            <a:ext cx="1468088" cy="1361000"/>
          </a:xfrm>
          <a:prstGeom prst="rect">
            <a:avLst/>
          </a:prstGeom>
          <a:noFill/>
          <a:ln>
            <a:noFill/>
          </a:ln>
        </p:spPr>
      </p:pic>
      <p:sp>
        <p:nvSpPr>
          <p:cNvPr id="7" name="Google Shape;149;p27">
            <a:extLst>
              <a:ext uri="{FF2B5EF4-FFF2-40B4-BE49-F238E27FC236}">
                <a16:creationId xmlns:a16="http://schemas.microsoft.com/office/drawing/2014/main" id="{548CB7E6-90C8-4D9D-A5F4-139FA79F70EE}"/>
              </a:ext>
            </a:extLst>
          </p:cNvPr>
          <p:cNvSpPr/>
          <p:nvPr/>
        </p:nvSpPr>
        <p:spPr>
          <a:xfrm>
            <a:off x="6550195" y="73862"/>
            <a:ext cx="2593805" cy="481355"/>
          </a:xfrm>
          <a:prstGeom prst="snip2DiagRect">
            <a:avLst>
              <a:gd name="adj1" fmla="val 0"/>
              <a:gd name="adj2" fmla="val 16667"/>
            </a:avLst>
          </a:prstGeom>
          <a:solidFill>
            <a:srgbClr val="2F5496">
              <a:alpha val="80000"/>
            </a:srgbClr>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Autofit/>
          </a:bodyPr>
          <a:lstStyle/>
          <a:p>
            <a:pPr lvl="0" algn="ctr"/>
            <a:r>
              <a:rPr lang="zh-CN" altLang="en-US" sz="900" b="1" dirty="0">
                <a:solidFill>
                  <a:schemeClr val="lt1"/>
                </a:solidFill>
                <a:latin typeface="Microsoft JhengHei"/>
                <a:ea typeface="Microsoft JhengHei"/>
                <a:cs typeface="Microsoft JhengHei"/>
                <a:sym typeface="Microsoft JhengHei"/>
              </a:rPr>
              <a:t>中学家长教育资源套
范畴二：促进青少年健康、愉快及均衡的发展
「关爱共成长，健康网上行」</a:t>
            </a:r>
            <a:endParaRPr sz="1100" dirty="0"/>
          </a:p>
        </p:txBody>
      </p:sp>
    </p:spTree>
    <p:extLst>
      <p:ext uri="{BB962C8B-B14F-4D97-AF65-F5344CB8AC3E}">
        <p14:creationId xmlns:p14="http://schemas.microsoft.com/office/powerpoint/2010/main" val="3870842514"/>
      </p:ext>
    </p:extLst>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A4B4DB37939C644A6FCA991CC932240" ma:contentTypeVersion="11" ma:contentTypeDescription="Create a new document." ma:contentTypeScope="" ma:versionID="e11276767c05e0332d6615c5221899f8">
  <xsd:schema xmlns:xsd="http://www.w3.org/2001/XMLSchema" xmlns:xs="http://www.w3.org/2001/XMLSchema" xmlns:p="http://schemas.microsoft.com/office/2006/metadata/properties" xmlns:ns3="f9fb96fa-f64b-403a-a159-b81d8dc8ecc5" targetNamespace="http://schemas.microsoft.com/office/2006/metadata/properties" ma:root="true" ma:fieldsID="27542d11a3e949fa4466db3003f0b8b6" ns3:_="">
    <xsd:import namespace="f9fb96fa-f64b-403a-a159-b81d8dc8ecc5"/>
    <xsd:element name="properties">
      <xsd:complexType>
        <xsd:sequence>
          <xsd:element name="documentManagement">
            <xsd:complexType>
              <xsd:all>
                <xsd:element ref="ns3:MediaServiceDateTaken" minOccurs="0"/>
                <xsd:element ref="ns3:MediaServiceMetadata" minOccurs="0"/>
                <xsd:element ref="ns3:MediaServiceFastMetadata" minOccurs="0"/>
                <xsd:element ref="ns3:MediaServiceSearchProperties" minOccurs="0"/>
                <xsd:element ref="ns3:_activity" minOccurs="0"/>
                <xsd:element ref="ns3:MediaServiceSystemTags" minOccurs="0"/>
                <xsd:element ref="ns3:MediaServiceOCR" minOccurs="0"/>
                <xsd:element ref="ns3:MediaServiceGenerationTime" minOccurs="0"/>
                <xsd:element ref="ns3:MediaServiceEventHashCode"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fb96fa-f64b-403a-a159-b81d8dc8ecc5"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_activity" ma:index="12" nillable="true" ma:displayName="_activity" ma:hidden="true" ma:internalName="_activity">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f9fb96fa-f64b-403a-a159-b81d8dc8ecc5" xsi:nil="true"/>
  </documentManagement>
</p:properties>
</file>

<file path=customXml/itemProps1.xml><?xml version="1.0" encoding="utf-8"?>
<ds:datastoreItem xmlns:ds="http://schemas.openxmlformats.org/officeDocument/2006/customXml" ds:itemID="{7C32CBAF-C9E1-427A-A319-A518915DBF6F}">
  <ds:schemaRefs>
    <ds:schemaRef ds:uri="http://schemas.microsoft.com/sharepoint/v3/contenttype/forms"/>
  </ds:schemaRefs>
</ds:datastoreItem>
</file>

<file path=customXml/itemProps2.xml><?xml version="1.0" encoding="utf-8"?>
<ds:datastoreItem xmlns:ds="http://schemas.openxmlformats.org/officeDocument/2006/customXml" ds:itemID="{2CAE2A7A-AEBD-4B80-9826-104CDD2529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fb96fa-f64b-403a-a159-b81d8dc8ec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611F200-7E8F-4B14-AA54-CEBC137E70D3}">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f9fb96fa-f64b-403a-a159-b81d8dc8ecc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13904</TotalTime>
  <Words>20810</Words>
  <Application>Microsoft Office PowerPoint</Application>
  <PresentationFormat>On-screen Show (16:9)</PresentationFormat>
  <Paragraphs>829</Paragraphs>
  <Slides>56</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56</vt:i4>
      </vt:variant>
    </vt:vector>
  </HeadingPairs>
  <TitlesOfParts>
    <vt:vector size="65" baseType="lpstr">
      <vt:lpstr>Microsoft Yahei</vt:lpstr>
      <vt:lpstr>Microsoft JhengHei</vt:lpstr>
      <vt:lpstr>Microsoft JhengHei</vt:lpstr>
      <vt:lpstr>Arial</vt:lpstr>
      <vt:lpstr>Calibri</vt:lpstr>
      <vt:lpstr>Courier New</vt:lpstr>
      <vt:lpstr>Symbol</vt:lpstr>
      <vt:lpstr>Times New Roman</vt:lpstr>
      <vt:lpstr>Office 佈景主題</vt:lpstr>
      <vt:lpstr>关爱共成长，健康网上行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關愛共成長，健康網上行</dc:title>
  <dc:creator>user</dc:creator>
  <cp:lastModifiedBy>HSC&amp;PEd</cp:lastModifiedBy>
  <cp:revision>263</cp:revision>
  <cp:lastPrinted>2025-12-30T01:28:06Z</cp:lastPrinted>
  <dcterms:modified xsi:type="dcterms:W3CDTF">2026-01-08T07:19:01Z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0x010100DA4B4DB37939C644A6FCA991CC932240</vt:lpwstr>
  </property>
</Properties>
</file>